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3" r:id="rId3"/>
    <p:sldId id="266" r:id="rId4"/>
    <p:sldId id="264" r:id="rId5"/>
    <p:sldId id="265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6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49" d="100"/>
          <a:sy n="49" d="100"/>
        </p:scale>
        <p:origin x="-10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33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</p:spPr>
      </p:pic>
      <p:sp>
        <p:nvSpPr>
          <p:cNvPr id="4099" name="Freeform 3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4101" name="Freeform 5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2" name="Freeform 6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4" name="Freeform 8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544888"/>
            <a:ext cx="7704138" cy="1900237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/>
              <a:t>Insert sub title here</a:t>
            </a:r>
          </a:p>
        </p:txBody>
      </p:sp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4109" name="Rectangle 13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10" name="Rectangle 14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/>
            </a:p>
          </p:txBody>
        </p:sp>
        <p:sp>
          <p:nvSpPr>
            <p:cNvPr id="4111" name="Rectangle 15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/>
            </a:p>
          </p:txBody>
        </p:sp>
        <p:sp>
          <p:nvSpPr>
            <p:cNvPr id="4112" name="Rectangle 16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13" name="Rectangle 17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4114" name="Rectangle 18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15" name="Rectangle 19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/>
            </a:p>
          </p:txBody>
        </p:sp>
        <p:sp>
          <p:nvSpPr>
            <p:cNvPr id="4116" name="Rectangle 20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17" name="Rectangle 21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/>
            </a:p>
          </p:txBody>
        </p:sp>
        <p:sp>
          <p:nvSpPr>
            <p:cNvPr id="4118" name="Rectangle 22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4119" name="Rectangle 23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20" name="Rectangle 24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/>
            </a:p>
          </p:txBody>
        </p:sp>
        <p:sp>
          <p:nvSpPr>
            <p:cNvPr id="4121" name="Rectangle 25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/>
            </a:p>
          </p:txBody>
        </p:sp>
        <p:sp>
          <p:nvSpPr>
            <p:cNvPr id="4122" name="Rectangle 26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23" name="Rectangle 27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4124" name="Rectangle 28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/>
            </a:p>
          </p:txBody>
        </p:sp>
        <p:sp>
          <p:nvSpPr>
            <p:cNvPr id="4125" name="Rectangle 29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/>
            </a:p>
          </p:txBody>
        </p:sp>
        <p:sp>
          <p:nvSpPr>
            <p:cNvPr id="4126" name="Rectangle 30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27" name="Rectangle 31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28" name="Rectangle 32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4129" name="Rectangle 33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30" name="Rectangle 34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4131" name="Rectangle 35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4132" name="Rectangle 36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4133" name="Rectangle 37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34" name="Rectangle 38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/>
            </a:p>
          </p:txBody>
        </p:sp>
        <p:sp>
          <p:nvSpPr>
            <p:cNvPr id="4135" name="Rectangle 39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4136" name="Rectangle 40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37" name="Rectangle 41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38" name="Rectangle 42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4139" name="Rectangle 43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4140" name="Rectangle 44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41" name="Rectangle 45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4142" name="Rectangle 46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43" name="Rectangle 47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4144" name="Rectangle 48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4145" name="Rectangle 49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4146" name="Rectangle 50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4147" name="Rectangle 51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4148" name="Rectangle 52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</p:grpSp>
      <p:sp>
        <p:nvSpPr>
          <p:cNvPr id="4149" name="Line 53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150" name="Picture 54" descr="verlau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1852613"/>
            <a:ext cx="7608888" cy="1431925"/>
          </a:xfrm>
          <a:prstGeom prst="rect">
            <a:avLst/>
          </a:prstGeom>
          <a:noFill/>
        </p:spPr>
      </p:pic>
      <p:sp>
        <p:nvSpPr>
          <p:cNvPr id="4151" name="Freeform 55"/>
          <p:cNvSpPr>
            <a:spLocks/>
          </p:cNvSpPr>
          <p:nvPr/>
        </p:nvSpPr>
        <p:spPr bwMode="auto">
          <a:xfrm>
            <a:off x="633413" y="3206750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52" name="Line 56"/>
          <p:cNvSpPr>
            <a:spLocks noChangeShapeType="1"/>
          </p:cNvSpPr>
          <p:nvPr/>
        </p:nvSpPr>
        <p:spPr bwMode="auto">
          <a:xfrm>
            <a:off x="0" y="3213100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447800"/>
            <a:ext cx="7620000" cy="1676400"/>
          </a:xfrm>
        </p:spPr>
        <p:txBody>
          <a:bodyPr anchorCtr="1"/>
          <a:lstStyle>
            <a:lvl1pPr>
              <a:defRPr sz="2800"/>
            </a:lvl1pPr>
          </a:lstStyle>
          <a:p>
            <a:r>
              <a:rPr lang="de-DE"/>
              <a:t>Insert Title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FCA678-BB39-4050-8AB2-68DC1EBE252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8250" y="274638"/>
            <a:ext cx="1925638" cy="6107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74638"/>
            <a:ext cx="5626100" cy="6107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CBBFA5-C637-4ECA-A403-3C6B6F15859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865A99-29D0-4615-8C30-5C138064321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9C680D-22A9-40E0-9C92-A1A276A1421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484313"/>
            <a:ext cx="3775075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7225" y="1484313"/>
            <a:ext cx="3776663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D46CAE-DD68-440E-A81D-89597AEBF01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DF4EEE-2B12-4673-9C0B-2DEA36D9CDCF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37298E-EAB6-44F8-9CFD-86AD0ADCC2A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BD8569-4657-4C56-9AEF-2220F8857000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C415B8-F9C0-45B3-AFC8-33632F4F18BF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03D120-F44E-4CF5-9B3A-AB4A33E7671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erlau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170488"/>
            <a:ext cx="9144000" cy="17145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77041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Type Header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484313"/>
            <a:ext cx="7704138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Level 1</a:t>
            </a:r>
          </a:p>
          <a:p>
            <a:pPr lvl="1"/>
            <a:r>
              <a:rPr lang="de-DE" smtClean="0"/>
              <a:t>Level 2</a:t>
            </a:r>
          </a:p>
          <a:p>
            <a:pPr lvl="2"/>
            <a:r>
              <a:rPr lang="de-DE" smtClean="0"/>
              <a:t>Level 3</a:t>
            </a:r>
          </a:p>
          <a:p>
            <a:pPr lvl="3"/>
            <a:r>
              <a:rPr lang="de-DE" smtClean="0"/>
              <a:t>Level 4</a:t>
            </a:r>
          </a:p>
          <a:p>
            <a:pPr lvl="4"/>
            <a:r>
              <a:rPr lang="de-DE" smtClean="0"/>
              <a:t>Level 5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6650038"/>
            <a:ext cx="20510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Verdana" pitchFamily="34" charset="0"/>
              </a:defRPr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50038"/>
            <a:ext cx="1690688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7676C419-28FF-42E6-A2E2-E668AC3806CB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3079" name="Freeform 7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3081" name="Freeform 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1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85" name="Group 13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3086" name="Rectangle 14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087" name="Rectangle 15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/>
            </a:p>
          </p:txBody>
        </p:sp>
        <p:sp>
          <p:nvSpPr>
            <p:cNvPr id="3088" name="Rectangle 16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/>
            </a:p>
          </p:txBody>
        </p:sp>
        <p:sp>
          <p:nvSpPr>
            <p:cNvPr id="3089" name="Rectangle 17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090" name="Rectangle 18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3091" name="Rectangle 19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/>
            </a:p>
          </p:txBody>
        </p:sp>
        <p:sp>
          <p:nvSpPr>
            <p:cNvPr id="3093" name="Rectangle 21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/>
            </a:p>
          </p:txBody>
        </p:sp>
        <p:sp>
          <p:nvSpPr>
            <p:cNvPr id="3095" name="Rectangle 23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3096" name="Rectangle 24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00" name="Rectangle 28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3101" name="Rectangle 29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/>
            </a:p>
          </p:txBody>
        </p:sp>
        <p:sp>
          <p:nvSpPr>
            <p:cNvPr id="3102" name="Rectangle 30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/>
            </a:p>
          </p:txBody>
        </p:sp>
        <p:sp>
          <p:nvSpPr>
            <p:cNvPr id="3103" name="Rectangle 31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04" name="Rectangle 32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05" name="Rectangle 33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3106" name="Rectangle 34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107" name="Rectangle 35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3108" name="Rectangle 36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3109" name="Rectangle 37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3110" name="Rectangle 38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111" name="Rectangle 39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/>
            </a:p>
          </p:txBody>
        </p:sp>
        <p:sp>
          <p:nvSpPr>
            <p:cNvPr id="3112" name="Rectangle 40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3113" name="Rectangle 41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114" name="Rectangle 42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15" name="Rectangle 43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3116" name="Rectangle 44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3117" name="Rectangle 45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118" name="Rectangle 46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3119" name="Rectangle 47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20" name="Rectangle 48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3121" name="Rectangle 49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3122" name="Rectangle 50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3123" name="Rectangle 51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3124" name="Rectangle 52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3125" name="Rectangle 53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</p:grpSp>
      <p:sp>
        <p:nvSpPr>
          <p:cNvPr id="3126" name="Line 54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auto">
          <a:xfrm>
            <a:off x="0" y="6669088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6700" indent="-266700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80486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3pPr>
      <a:lvl4pPr marL="1077913" indent="-27146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4pPr>
      <a:lvl5pPr marL="13446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5pPr>
      <a:lvl6pPr marL="18018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6pPr>
      <a:lvl7pPr marL="22590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7pPr>
      <a:lvl8pPr marL="27162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8pPr>
      <a:lvl9pPr marL="3173413" indent="-265113" algn="l" rtl="0" fontAlgn="base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D1C/b</a:t>
            </a:r>
            <a:endParaRPr lang="en-US" sz="44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CL-17 Interferences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Bromide</a:t>
            </a:r>
          </a:p>
          <a:p>
            <a:pPr eaLnBrk="1" hangingPunct="1"/>
            <a:r>
              <a:rPr lang="en-US" sz="2800" smtClean="0"/>
              <a:t>Chlorine Dioxide</a:t>
            </a:r>
          </a:p>
          <a:p>
            <a:pPr eaLnBrk="1" hangingPunct="1"/>
            <a:r>
              <a:rPr lang="en-US" sz="2800" smtClean="0"/>
              <a:t>Permanganate</a:t>
            </a:r>
          </a:p>
          <a:p>
            <a:pPr eaLnBrk="1" hangingPunct="1"/>
            <a:r>
              <a:rPr lang="en-US" sz="2800" smtClean="0"/>
              <a:t>Hexavalent Chromium</a:t>
            </a:r>
          </a:p>
          <a:p>
            <a:pPr eaLnBrk="1" hangingPunct="1"/>
            <a:r>
              <a:rPr lang="en-US" sz="2800" smtClean="0"/>
              <a:t>Dissolved Oxygen</a:t>
            </a:r>
          </a:p>
          <a:p>
            <a:pPr eaLnBrk="1" hangingPunct="1"/>
            <a:r>
              <a:rPr lang="en-US" sz="2800" smtClean="0"/>
              <a:t>Hydrogen Peroxide</a:t>
            </a:r>
          </a:p>
          <a:p>
            <a:pPr eaLnBrk="1" hangingPunct="1"/>
            <a:r>
              <a:rPr lang="en-US" sz="2800" smtClean="0"/>
              <a:t>Iron. Copper. Manganese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CL-17 Interferences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Fingerprints on vials</a:t>
            </a:r>
          </a:p>
          <a:p>
            <a:pPr eaLnBrk="1" hangingPunct="1"/>
            <a:r>
              <a:rPr lang="en-US" sz="2800" smtClean="0"/>
              <a:t>Dirt and stains</a:t>
            </a:r>
          </a:p>
          <a:p>
            <a:pPr eaLnBrk="1" hangingPunct="1"/>
            <a:r>
              <a:rPr lang="en-US" sz="2800" smtClean="0"/>
              <a:t>Reagent residue</a:t>
            </a:r>
          </a:p>
          <a:p>
            <a:pPr eaLnBrk="1" hangingPunct="1"/>
            <a:r>
              <a:rPr lang="en-US" sz="2800" smtClean="0"/>
              <a:t>Dirty photometer lens</a:t>
            </a:r>
          </a:p>
          <a:p>
            <a:pPr eaLnBrk="1" hangingPunct="1"/>
            <a:r>
              <a:rPr lang="en-US" sz="2800" smtClean="0"/>
              <a:t>Suspended Solids</a:t>
            </a:r>
          </a:p>
          <a:p>
            <a:pPr eaLnBrk="1" hangingPunct="1"/>
            <a:r>
              <a:rPr lang="en-US" sz="2800" smtClean="0"/>
              <a:t>Bubbles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Amperometric Interferences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Surfactants</a:t>
            </a:r>
          </a:p>
          <a:p>
            <a:pPr eaLnBrk="1" hangingPunct="1"/>
            <a:r>
              <a:rPr lang="en-US" sz="2800" smtClean="0"/>
              <a:t>Low conductivity</a:t>
            </a:r>
          </a:p>
          <a:p>
            <a:pPr eaLnBrk="1" hangingPunct="1"/>
            <a:r>
              <a:rPr lang="en-US" sz="2800" smtClean="0"/>
              <a:t>Dirty Water</a:t>
            </a:r>
          </a:p>
          <a:p>
            <a:pPr eaLnBrk="1" hangingPunct="1"/>
            <a:r>
              <a:rPr lang="en-US" sz="2800" smtClean="0"/>
              <a:t>Organics</a:t>
            </a:r>
          </a:p>
          <a:p>
            <a:pPr eaLnBrk="1" hangingPunct="1"/>
            <a:r>
              <a:rPr lang="en-US" sz="2800" smtClean="0"/>
              <a:t>High flow rate past the sensor</a:t>
            </a:r>
          </a:p>
          <a:p>
            <a:pPr eaLnBrk="1" hangingPunct="1"/>
            <a:r>
              <a:rPr lang="en-US" sz="2800" smtClean="0"/>
              <a:t>Bubbles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CL-17 Operation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First sample is used as zero point</a:t>
            </a:r>
          </a:p>
          <a:p>
            <a:pPr eaLnBrk="1" hangingPunct="1"/>
            <a:r>
              <a:rPr lang="en-US" sz="2800" smtClean="0"/>
              <a:t>Compensates for color and turbidity</a:t>
            </a:r>
          </a:p>
          <a:p>
            <a:pPr eaLnBrk="1" hangingPunct="1"/>
            <a:r>
              <a:rPr lang="en-US" sz="2800" smtClean="0"/>
              <a:t>Indicator and buffer are added</a:t>
            </a:r>
          </a:p>
          <a:p>
            <a:pPr eaLnBrk="1" hangingPunct="1"/>
            <a:r>
              <a:rPr lang="en-US" sz="2800" smtClean="0"/>
              <a:t>Magnetic stirrer mixes sample and reagents</a:t>
            </a:r>
          </a:p>
          <a:p>
            <a:pPr eaLnBrk="1" hangingPunct="1"/>
            <a:r>
              <a:rPr lang="en-US" sz="2800" smtClean="0"/>
              <a:t>Colorimeter measures light intensity</a:t>
            </a:r>
          </a:p>
          <a:p>
            <a:pPr eaLnBrk="1" hangingPunct="1"/>
            <a:r>
              <a:rPr lang="en-US" sz="2800" smtClean="0"/>
              <a:t>Sample is flushed and next sample is taken</a:t>
            </a:r>
          </a:p>
          <a:p>
            <a:pPr lvl="1" eaLnBrk="1" hangingPunct="1"/>
            <a:r>
              <a:rPr lang="en-US" sz="2800" smtClean="0"/>
              <a:t>Peristaltic pump</a:t>
            </a:r>
          </a:p>
          <a:p>
            <a:pPr lvl="1" eaLnBrk="1" hangingPunct="1"/>
            <a:r>
              <a:rPr lang="en-US" sz="2800" smtClean="0"/>
              <a:t>Colorimeter</a:t>
            </a:r>
          </a:p>
          <a:p>
            <a:pPr lvl="1" eaLnBrk="1" hangingPunct="1"/>
            <a:r>
              <a:rPr lang="en-US" sz="2800" smtClean="0"/>
              <a:t>Reagents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CL-17 Operation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One 4-20 mA output for recording</a:t>
            </a:r>
          </a:p>
          <a:p>
            <a:pPr eaLnBrk="1" hangingPunct="1"/>
            <a:r>
              <a:rPr lang="en-US" sz="2800" smtClean="0"/>
              <a:t>2 alarm relays</a:t>
            </a:r>
          </a:p>
          <a:p>
            <a:pPr eaLnBrk="1" hangingPunct="1"/>
            <a:r>
              <a:rPr lang="en-US" sz="2800" smtClean="0"/>
              <a:t>One month supply of reagents</a:t>
            </a:r>
          </a:p>
          <a:p>
            <a:pPr eaLnBrk="1" hangingPunct="1"/>
            <a:r>
              <a:rPr lang="en-US" sz="2800" smtClean="0"/>
              <a:t>On/Off or proportional control</a:t>
            </a:r>
          </a:p>
          <a:p>
            <a:pPr eaLnBrk="1" hangingPunct="1"/>
            <a:r>
              <a:rPr lang="en-US" sz="2800" smtClean="0"/>
              <a:t>IP 62 Enclosure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D1C vs Cl-17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Pricing is comparable to QuickPick</a:t>
            </a:r>
          </a:p>
          <a:p>
            <a:pPr eaLnBrk="1" hangingPunct="1"/>
            <a:r>
              <a:rPr lang="en-US" sz="2800" smtClean="0"/>
              <a:t>More control parameters with D1C</a:t>
            </a:r>
          </a:p>
          <a:p>
            <a:pPr eaLnBrk="1" hangingPunct="1"/>
            <a:r>
              <a:rPr lang="en-US" sz="2800" smtClean="0"/>
              <a:t>PID control (D1C)</a:t>
            </a:r>
          </a:p>
          <a:p>
            <a:pPr eaLnBrk="1" hangingPunct="1"/>
            <a:r>
              <a:rPr lang="en-US" sz="2800" smtClean="0"/>
              <a:t>Two analog outputs (D1C)</a:t>
            </a:r>
          </a:p>
          <a:p>
            <a:pPr eaLnBrk="1" hangingPunct="1"/>
            <a:r>
              <a:rPr lang="en-US" sz="2800" smtClean="0"/>
              <a:t>Feed forward (D1C)</a:t>
            </a:r>
          </a:p>
          <a:p>
            <a:pPr eaLnBrk="1" hangingPunct="1"/>
            <a:r>
              <a:rPr lang="en-US" sz="2800" smtClean="0"/>
              <a:t>Correcting value (D1C)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b="1" smtClean="0"/>
              <a:t>Set up D1C trial next to Cl-17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Compliance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ProMinent and </a:t>
            </a:r>
            <a:r>
              <a:rPr lang="en-US" sz="2800" dirty="0" err="1" smtClean="0"/>
              <a:t>Hach</a:t>
            </a:r>
            <a:r>
              <a:rPr lang="en-US" sz="2800" dirty="0" smtClean="0"/>
              <a:t> </a:t>
            </a:r>
            <a:r>
              <a:rPr lang="en-US" sz="2800" dirty="0" err="1" smtClean="0"/>
              <a:t>amperometric</a:t>
            </a:r>
            <a:r>
              <a:rPr lang="en-US" sz="2800" dirty="0" smtClean="0"/>
              <a:t> technologies are in compliance with EPA Method 334.0</a:t>
            </a:r>
          </a:p>
          <a:p>
            <a:endParaRPr lang="en-US" sz="2800" dirty="0" smtClean="0"/>
          </a:p>
          <a:p>
            <a:r>
              <a:rPr lang="en-US" sz="2800" dirty="0" smtClean="0"/>
              <a:t>Determination of Residual Chlorine in Drinking Water Using an On-Line Chlorine Analyzer</a:t>
            </a:r>
            <a:endParaRPr lang="en-US" sz="2800" dirty="0" smtClean="0"/>
          </a:p>
          <a:p>
            <a:endParaRPr lang="en-US" dirty="0" smtClean="0"/>
          </a:p>
          <a:p>
            <a:r>
              <a:rPr lang="en-US" dirty="0" smtClean="0"/>
              <a:t>http://www.epa.gov/ogwdw000/methods/pdfs/methods/met334_0.pdf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Pricing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Hach</a:t>
            </a:r>
            <a:r>
              <a:rPr lang="en-US" sz="2800" dirty="0" smtClean="0"/>
              <a:t> CL-17</a:t>
            </a:r>
          </a:p>
          <a:p>
            <a:pPr lvl="1"/>
            <a:r>
              <a:rPr lang="en-US" sz="2800" dirty="0" smtClean="0"/>
              <a:t>$3100 – 3400</a:t>
            </a:r>
          </a:p>
          <a:p>
            <a:pPr lvl="1"/>
            <a:endParaRPr lang="en-US" sz="2800" dirty="0" smtClean="0"/>
          </a:p>
          <a:p>
            <a:r>
              <a:rPr lang="en-US" sz="2800" dirty="0" smtClean="0"/>
              <a:t>CLF10 (Free)	</a:t>
            </a:r>
          </a:p>
          <a:p>
            <a:pPr lvl="1"/>
            <a:r>
              <a:rPr lang="en-US" sz="2800" dirty="0" smtClean="0"/>
              <a:t>$3500-4500</a:t>
            </a:r>
          </a:p>
          <a:p>
            <a:pPr lvl="1"/>
            <a:endParaRPr lang="en-US" sz="2800" dirty="0" smtClean="0"/>
          </a:p>
          <a:p>
            <a:r>
              <a:rPr lang="en-US" sz="2800" dirty="0" smtClean="0"/>
              <a:t>CLT10 (Total)</a:t>
            </a:r>
          </a:p>
          <a:p>
            <a:pPr lvl="1"/>
            <a:r>
              <a:rPr lang="en-US" sz="2800" dirty="0" smtClean="0"/>
              <a:t>$3900-4500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Garth     Mike     Noel      Dave     Alex     Ken     Jim/Dan     Mike     Harry     Earl     David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Dulcometer</a:t>
            </a:r>
            <a:r>
              <a:rPr lang="en-US" sz="2800" dirty="0" smtClean="0"/>
              <a:t> D1C/b is the latest in measurement and control from ProMinent.  The D1C/b replaces the D1C/a in many applications.  Features and exceptions are listed on the following slides.</a:t>
            </a:r>
            <a:endParaRPr lang="en-US" sz="28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Garth     Mike     Noel      Dave     Alex     Ken     Jim/Dan     Mike     Harry     Earl     David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Key features – D1Cb</a:t>
            </a:r>
            <a:endParaRPr 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One analog output (record or control)</a:t>
            </a:r>
            <a:endParaRPr lang="en-US" sz="2800" dirty="0"/>
          </a:p>
          <a:p>
            <a:r>
              <a:rPr lang="en-US" sz="2800" dirty="0" smtClean="0"/>
              <a:t>One digital input</a:t>
            </a:r>
            <a:endParaRPr lang="en-US" sz="2800" dirty="0"/>
          </a:p>
          <a:p>
            <a:r>
              <a:rPr lang="en-US" sz="2800" dirty="0" smtClean="0"/>
              <a:t>Feed forward signal – pulse only</a:t>
            </a:r>
            <a:endParaRPr lang="en-US" sz="2800" dirty="0"/>
          </a:p>
          <a:p>
            <a:r>
              <a:rPr lang="en-US" sz="2800" dirty="0" smtClean="0"/>
              <a:t>Trend display (bar graph)</a:t>
            </a:r>
            <a:endParaRPr lang="en-US" sz="2800" dirty="0"/>
          </a:p>
          <a:p>
            <a:r>
              <a:rPr lang="en-US" sz="2800" dirty="0" smtClean="0"/>
              <a:t>Calibration log (last 10 events)</a:t>
            </a:r>
            <a:endParaRPr lang="en-US" sz="2800" dirty="0"/>
          </a:p>
          <a:p>
            <a:r>
              <a:rPr lang="en-US" sz="2800" dirty="0" smtClean="0"/>
              <a:t>Error log (last 10 events)</a:t>
            </a:r>
            <a:endParaRPr lang="en-US" sz="2800" dirty="0"/>
          </a:p>
          <a:p>
            <a:r>
              <a:rPr lang="en-US" sz="2800" dirty="0" smtClean="0"/>
              <a:t>No pH compensation</a:t>
            </a:r>
          </a:p>
          <a:p>
            <a:r>
              <a:rPr lang="en-US" sz="2800" dirty="0" smtClean="0"/>
              <a:t>P/PID control</a:t>
            </a:r>
            <a:endParaRPr lang="en-US" sz="2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Garth     Mike     Noel      Dave     Alex     Ken     Jim/Dan     Mike     Harry     Earl     David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Key features – D1Cb</a:t>
            </a:r>
            <a:endParaRPr 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2 pulse frequency outputs</a:t>
            </a:r>
            <a:endParaRPr lang="en-US" sz="3200" dirty="0"/>
          </a:p>
          <a:p>
            <a:r>
              <a:rPr lang="en-US" sz="3200" dirty="0" smtClean="0"/>
              <a:t>2 power relays (limit, control, timer)</a:t>
            </a:r>
            <a:endParaRPr lang="en-US" sz="3200" dirty="0"/>
          </a:p>
          <a:p>
            <a:r>
              <a:rPr lang="en-US" sz="3200" dirty="0" smtClean="0"/>
              <a:t>1 alarm relay</a:t>
            </a:r>
          </a:p>
          <a:p>
            <a:r>
              <a:rPr lang="en-US" sz="3200" dirty="0" smtClean="0"/>
              <a:t>Temperature compensation for pH and conductivity</a:t>
            </a:r>
          </a:p>
          <a:p>
            <a:r>
              <a:rPr lang="en-US" sz="3200" dirty="0" smtClean="0"/>
              <a:t>Power supply 90-253 VAC</a:t>
            </a:r>
          </a:p>
          <a:p>
            <a:r>
              <a:rPr lang="en-US" sz="3200" dirty="0" smtClean="0"/>
              <a:t>Same measured variables as D1C/a</a:t>
            </a:r>
            <a:endParaRPr lang="en-US" sz="3200" dirty="0"/>
          </a:p>
          <a:p>
            <a:endParaRPr lang="en-US" sz="32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Garth     Mike     Noel      Dave     Alex     Ken     Jim/Dan     Mike     Harry     Earl     David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Exceptions </a:t>
            </a:r>
            <a:endParaRPr lang="en-US" sz="36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 smtClean="0"/>
              <a:t>Use D1Ca when:</a:t>
            </a:r>
          </a:p>
          <a:p>
            <a:endParaRPr lang="en-US" sz="3200" dirty="0" smtClean="0"/>
          </a:p>
          <a:p>
            <a:r>
              <a:rPr lang="en-US" sz="3200" dirty="0" smtClean="0"/>
              <a:t>2 Analog Outputs are needed</a:t>
            </a:r>
          </a:p>
          <a:p>
            <a:r>
              <a:rPr lang="en-US" sz="3200" dirty="0" smtClean="0"/>
              <a:t>pH Compensation is needed (chlorine)</a:t>
            </a:r>
          </a:p>
          <a:p>
            <a:r>
              <a:rPr lang="en-US" sz="3200" dirty="0" smtClean="0"/>
              <a:t>Feed Forward via Analog Signal</a:t>
            </a:r>
          </a:p>
          <a:p>
            <a:r>
              <a:rPr lang="en-US" sz="3200" dirty="0" smtClean="0"/>
              <a:t>Temperature via Analog Signal</a:t>
            </a:r>
          </a:p>
          <a:p>
            <a:r>
              <a:rPr lang="en-US" sz="3200" dirty="0" smtClean="0"/>
              <a:t>Servo motor control</a:t>
            </a:r>
            <a:endParaRPr lang="en-US" sz="32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HACH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Hach Cl-17 Colorimetric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Top competitor for amperometric</a:t>
            </a:r>
          </a:p>
          <a:p>
            <a:pPr eaLnBrk="1" hangingPunct="1"/>
            <a:r>
              <a:rPr lang="en-US" sz="2800" smtClean="0"/>
              <a:t>Purchased Great Lakes years ago</a:t>
            </a:r>
          </a:p>
          <a:p>
            <a:pPr eaLnBrk="1" hangingPunct="1"/>
            <a:r>
              <a:rPr lang="en-US" sz="2800" smtClean="0"/>
              <a:t>Has both colorimetric and amperometric</a:t>
            </a:r>
          </a:p>
          <a:p>
            <a:pPr eaLnBrk="1" hangingPunct="1"/>
            <a:r>
              <a:rPr lang="en-US" sz="2800" smtClean="0"/>
              <a:t>Most widely used automated equipment for measuring chlorine</a:t>
            </a:r>
          </a:p>
          <a:p>
            <a:pPr eaLnBrk="1" hangingPunct="1"/>
            <a:r>
              <a:rPr lang="en-US" sz="2800" smtClean="0"/>
              <a:t>Hach is well known for many other testing parameters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b="1" smtClean="0"/>
              <a:t>Cl-17 is industry standard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Hach Cl-17 Colorimetric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Uses DPD Chemistry</a:t>
            </a:r>
          </a:p>
          <a:p>
            <a:pPr eaLnBrk="1" hangingPunct="1"/>
            <a:r>
              <a:rPr lang="en-US" sz="2800" smtClean="0"/>
              <a:t>Only colorimetric and amperometric titrations are accepted methods by EPA</a:t>
            </a:r>
          </a:p>
          <a:p>
            <a:pPr eaLnBrk="1" hangingPunct="1"/>
            <a:r>
              <a:rPr lang="en-US" sz="2800" smtClean="0"/>
              <a:t>Range is 0-5 ppm of Free or Total Cl</a:t>
            </a:r>
          </a:p>
          <a:p>
            <a:pPr eaLnBrk="1" hangingPunct="1"/>
            <a:r>
              <a:rPr lang="en-US" sz="2800" b="1" smtClean="0"/>
              <a:t>D1C will measure up to 100 ppm of Free</a:t>
            </a:r>
          </a:p>
          <a:p>
            <a:pPr eaLnBrk="1" hangingPunct="1"/>
            <a:r>
              <a:rPr lang="en-US" sz="2800" smtClean="0"/>
              <a:t>Takes reading every 2.5 minutes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Hach CL-17 Colorimetric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Analysis is unaffected by pH…..because…..</a:t>
            </a:r>
          </a:p>
          <a:p>
            <a:pPr eaLnBrk="1" hangingPunct="1"/>
            <a:r>
              <a:rPr lang="en-US" sz="2800" dirty="0" smtClean="0"/>
              <a:t>Free Chlorine – is buffered to 6.3-6.6</a:t>
            </a:r>
          </a:p>
          <a:p>
            <a:pPr eaLnBrk="1" hangingPunct="1"/>
            <a:r>
              <a:rPr lang="en-US" sz="2800" dirty="0" smtClean="0"/>
              <a:t>Total Chlorine – is buffered to 5.1</a:t>
            </a:r>
          </a:p>
          <a:p>
            <a:pPr eaLnBrk="1" hangingPunct="1"/>
            <a:r>
              <a:rPr lang="en-US" sz="2800" b="1" dirty="0" smtClean="0"/>
              <a:t>So…pH does come into play!!!</a:t>
            </a:r>
          </a:p>
          <a:p>
            <a:pPr eaLnBrk="1" hangingPunct="1"/>
            <a:r>
              <a:rPr lang="en-US" sz="2800" dirty="0" smtClean="0"/>
              <a:t>Reagents are good for 30 days</a:t>
            </a:r>
          </a:p>
          <a:p>
            <a:pPr eaLnBrk="1" hangingPunct="1"/>
            <a:r>
              <a:rPr lang="en-US" sz="2800" dirty="0" smtClean="0"/>
              <a:t>Difficult samples need frequent cleaning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05CorporateID">
  <a:themeElements>
    <a:clrScheme name="2005CorporateI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05Corporate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05CorporateI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5CorporateI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5CorporateI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2005CorporateID</Template>
  <TotalTime>126</TotalTime>
  <Words>501</Words>
  <Application>Microsoft Office PowerPoint</Application>
  <PresentationFormat>On-screen Show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2005CorporateID</vt:lpstr>
      <vt:lpstr>D1C/b</vt:lpstr>
      <vt:lpstr>Summary</vt:lpstr>
      <vt:lpstr>Key features – D1Cb</vt:lpstr>
      <vt:lpstr>Key features – D1Cb</vt:lpstr>
      <vt:lpstr>Exceptions </vt:lpstr>
      <vt:lpstr>HACH</vt:lpstr>
      <vt:lpstr>Hach Cl-17 Colorimetric</vt:lpstr>
      <vt:lpstr>Hach Cl-17 Colorimetric</vt:lpstr>
      <vt:lpstr>Hach CL-17 Colorimetric</vt:lpstr>
      <vt:lpstr>CL-17 Interferences</vt:lpstr>
      <vt:lpstr>CL-17 Interferences</vt:lpstr>
      <vt:lpstr>Amperometric Interferences</vt:lpstr>
      <vt:lpstr>CL-17 Operation</vt:lpstr>
      <vt:lpstr>CL-17 Operation</vt:lpstr>
      <vt:lpstr>D1C vs Cl-17 </vt:lpstr>
      <vt:lpstr>Compliance</vt:lpstr>
      <vt:lpstr>Pricing</vt:lpstr>
    </vt:vector>
  </TitlesOfParts>
  <Company>ProMinent Fluid Controls,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 Training</dc:title>
  <dc:creator>Mike St. Germain</dc:creator>
  <cp:lastModifiedBy> </cp:lastModifiedBy>
  <cp:revision>24</cp:revision>
  <dcterms:created xsi:type="dcterms:W3CDTF">2006-11-04T13:04:39Z</dcterms:created>
  <dcterms:modified xsi:type="dcterms:W3CDTF">2010-09-07T18:31:26Z</dcterms:modified>
</cp:coreProperties>
</file>