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1" r:id="rId2"/>
    <p:sldId id="403" r:id="rId3"/>
    <p:sldId id="404" r:id="rId4"/>
    <p:sldId id="406" r:id="rId5"/>
    <p:sldId id="410" r:id="rId6"/>
    <p:sldId id="411" r:id="rId7"/>
  </p:sldIdLst>
  <p:sldSz cx="9144000" cy="6858000" type="screen4x3"/>
  <p:notesSz cx="6858000" cy="9296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C16"/>
    <a:srgbClr val="0000FF"/>
    <a:srgbClr val="FF0000"/>
    <a:srgbClr val="EAEAEA"/>
    <a:srgbClr val="0D2A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1" autoAdjust="0"/>
    <p:restoredTop sz="86454" autoAdjust="0"/>
  </p:normalViewPr>
  <p:slideViewPr>
    <p:cSldViewPr>
      <p:cViewPr>
        <p:scale>
          <a:sx n="75" d="100"/>
          <a:sy n="75" d="100"/>
        </p:scale>
        <p:origin x="-167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143CFFB3-D311-4C97-AA89-E5E54106C73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24EBEC32-D4DE-4937-BA93-89833697870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3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7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7" name="Freeform 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</p:grpSp>
      <p:sp>
        <p:nvSpPr>
          <p:cNvPr id="11" name="Line 55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grpSp>
        <p:nvGrpSpPr>
          <p:cNvPr id="12" name="Group 63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>
                <a:latin typeface="Arial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>
                <a:latin typeface="Arial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>
                <a:latin typeface="Arial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>
                <a:latin typeface="Arial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>
                <a:latin typeface="Arial" charset="0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>
                <a:latin typeface="Arial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>
                <a:latin typeface="Arial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>
                <a:latin typeface="Arial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>
                <a:latin typeface="Arial" charset="0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44" name="Rectangle 43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50" name="Rectangle 49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</p:grpSp>
      <p:sp>
        <p:nvSpPr>
          <p:cNvPr id="53" name="Line 54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pic>
        <p:nvPicPr>
          <p:cNvPr id="54" name="Picture 160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1852613"/>
            <a:ext cx="760888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Freeform 161"/>
          <p:cNvSpPr>
            <a:spLocks/>
          </p:cNvSpPr>
          <p:nvPr/>
        </p:nvSpPr>
        <p:spPr bwMode="auto">
          <a:xfrm>
            <a:off x="633413" y="3206750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56" name="Line 162"/>
          <p:cNvSpPr>
            <a:spLocks noChangeShapeType="1"/>
          </p:cNvSpPr>
          <p:nvPr/>
        </p:nvSpPr>
        <p:spPr bwMode="auto">
          <a:xfrm>
            <a:off x="0" y="3213100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39750" y="3544888"/>
            <a:ext cx="7704138" cy="1900237"/>
          </a:xfrm>
        </p:spPr>
        <p:txBody>
          <a:bodyPr/>
          <a:lstStyle>
            <a:lvl1pPr marL="0" indent="0">
              <a:buFont typeface="Wingdings" pitchFamily="2" charset="2"/>
              <a:buNone/>
              <a:defRPr baseline="0"/>
            </a:lvl1pPr>
          </a:lstStyle>
          <a:p>
            <a:r>
              <a:rPr lang="de-DE" dirty="0" smtClean="0"/>
              <a:t>Click to edit subtext</a:t>
            </a:r>
            <a:endParaRPr lang="de-DE" dirty="0"/>
          </a:p>
        </p:txBody>
      </p:sp>
      <p:sp>
        <p:nvSpPr>
          <p:cNvPr id="81982" name="Rectangle 6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539552" y="1772816"/>
            <a:ext cx="7772400" cy="936625"/>
          </a:xfrm>
        </p:spPr>
        <p:txBody>
          <a:bodyPr/>
          <a:lstStyle>
            <a:lvl1pPr algn="ctr">
              <a:defRPr sz="2800"/>
            </a:lvl1pPr>
          </a:lstStyle>
          <a:p>
            <a:r>
              <a:rPr lang="de-DE" dirty="0" smtClean="0"/>
              <a:t>Click to edit Title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E4F14-47F5-4DEB-BF4D-C2DEB666960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18250" y="274638"/>
            <a:ext cx="1925638" cy="6107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626100" cy="6107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67822-21BF-43AC-881C-6CF90289339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7704138" cy="9223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39750" y="1484313"/>
            <a:ext cx="3775075" cy="48974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</p:nvPr>
        </p:nvSpPr>
        <p:spPr>
          <a:xfrm>
            <a:off x="4467225" y="1484313"/>
            <a:ext cx="3776663" cy="4897437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B72C5-6863-4FE0-8ABB-4E153D3706A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A6B6B-4A66-4445-ABB5-22E37B22A2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DBC1-8B77-4CF9-BCE0-29868B282D1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445E0-F68D-4D0C-B1C5-F5AE1FB0C4F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484313"/>
            <a:ext cx="37750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67225" y="1484313"/>
            <a:ext cx="3776663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4170A-B8F8-4B2F-B4B8-8A747113CCC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8612E-A4C0-4918-8578-9744FD39FEB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B89CA-F4D3-4DFD-8A82-CC78822E42F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74D34-C5D9-42E7-B186-3058F3BE78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CB16C-D184-4AF9-AFE6-9FBD5B6523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08164-4484-4577-9719-28DD745C058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5" descr="verlau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77041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484313"/>
            <a:ext cx="770413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6650038"/>
            <a:ext cx="20510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de-DE"/>
              <a:t>08.05.06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50038"/>
            <a:ext cx="1690688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A794C36E-9B15-4261-A7EC-469E91E3F92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grpSp>
        <p:nvGrpSpPr>
          <p:cNvPr id="1032" name="Group 59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1036" name="Freeform 12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037" name="Freeform 13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039" name="Freeform 15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</p:grpSp>
      <p:grpSp>
        <p:nvGrpSpPr>
          <p:cNvPr id="1033" name="Group 58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1041" name="Rectangle 17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>
                <a:latin typeface="Arial" charset="0"/>
              </a:endParaRPr>
            </a:p>
          </p:txBody>
        </p:sp>
        <p:sp>
          <p:nvSpPr>
            <p:cNvPr id="1043" name="Rectangle 19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>
                <a:latin typeface="Arial" charset="0"/>
              </a:endParaRPr>
            </a:p>
          </p:txBody>
        </p:sp>
        <p:sp>
          <p:nvSpPr>
            <p:cNvPr id="1044" name="Rectangle 20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45" name="Rectangle 21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046" name="Rectangle 22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>
                <a:latin typeface="Arial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>
                <a:latin typeface="Arial" charset="0"/>
              </a:endParaRPr>
            </a:p>
          </p:txBody>
        </p:sp>
        <p:sp>
          <p:nvSpPr>
            <p:cNvPr id="1050" name="Rectangle 26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1051" name="Rectangle 27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>
                <a:latin typeface="Arial" charset="0"/>
              </a:endParaRPr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>
                <a:latin typeface="Arial" charset="0"/>
              </a:endParaRPr>
            </a:p>
          </p:txBody>
        </p:sp>
        <p:sp>
          <p:nvSpPr>
            <p:cNvPr id="1054" name="Rectangle 30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55" name="Rectangle 31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1056" name="Rectangle 32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>
                <a:latin typeface="Arial" charset="0"/>
              </a:endParaRPr>
            </a:p>
          </p:txBody>
        </p:sp>
        <p:sp>
          <p:nvSpPr>
            <p:cNvPr id="1057" name="Rectangle 33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>
                <a:latin typeface="Arial" charset="0"/>
              </a:endParaRPr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59" name="Rectangle 35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60" name="Rectangle 36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1061" name="Rectangle 37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062" name="Rectangle 38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1063" name="Rectangle 39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1064" name="Rectangle 40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1065" name="Rectangle 41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066" name="Rectangle 42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>
                <a:latin typeface="Arial" charset="0"/>
              </a:endParaRPr>
            </a:p>
          </p:txBody>
        </p:sp>
        <p:sp>
          <p:nvSpPr>
            <p:cNvPr id="1067" name="Rectangle 43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069" name="Rectangle 45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70" name="Rectangle 46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071" name="Rectangle 47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072" name="Rectangle 48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073" name="Rectangle 49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074" name="Rectangle 50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75" name="Rectangle 51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1076" name="Rectangle 52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077" name="Rectangle 53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1078" name="Rectangle 54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</p:grpSp>
      <p:sp>
        <p:nvSpPr>
          <p:cNvPr id="1086" name="Line 62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1087" name="Line 63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804863" indent="-265113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077913" indent="-271463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344613" indent="-265113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18018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2590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7162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1734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mtClean="0"/>
              <a:t>ProMinent Beta/b Pump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New Beta/b Pump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43438" y="1484313"/>
            <a:ext cx="3600450" cy="4897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dirty="0" smtClean="0"/>
              <a:t>	</a:t>
            </a:r>
            <a:r>
              <a:rPr lang="de-DE" b="1" dirty="0" smtClean="0"/>
              <a:t>New</a:t>
            </a:r>
          </a:p>
          <a:p>
            <a:pPr eaLnBrk="1" hangingPunct="1">
              <a:lnSpc>
                <a:spcPct val="90000"/>
              </a:lnSpc>
            </a:pPr>
            <a:r>
              <a:rPr lang="de-DE" dirty="0" smtClean="0"/>
              <a:t>Physical redesign </a:t>
            </a:r>
          </a:p>
          <a:p>
            <a:pPr eaLnBrk="1" hangingPunct="1">
              <a:lnSpc>
                <a:spcPct val="90000"/>
              </a:lnSpc>
            </a:pPr>
            <a:r>
              <a:rPr lang="de-DE" dirty="0" smtClean="0"/>
              <a:t>New external contact</a:t>
            </a:r>
          </a:p>
          <a:p>
            <a:pPr eaLnBrk="1" hangingPunct="1">
              <a:lnSpc>
                <a:spcPct val="90000"/>
              </a:lnSpc>
            </a:pPr>
            <a:endParaRPr lang="de-DE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dirty="0" smtClean="0"/>
              <a:t>	Similar capacity ratings/models to Beta/a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de-DE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dirty="0" smtClean="0"/>
              <a:t>Models 1005 and 1605 are no longer available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de-DE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dirty="0" smtClean="0"/>
              <a:t>New models 1604, 2001, 2002, and 2504</a:t>
            </a:r>
          </a:p>
          <a:p>
            <a:pPr eaLnBrk="1" hangingPunct="1">
              <a:lnSpc>
                <a:spcPct val="90000"/>
              </a:lnSpc>
            </a:pPr>
            <a:endParaRPr lang="de-DE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de-DE" dirty="0" smtClean="0"/>
          </a:p>
        </p:txBody>
      </p:sp>
      <p:pic>
        <p:nvPicPr>
          <p:cNvPr id="7172" name="Grafik 4" descr="beta4-2_0406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62640" y="1571625"/>
            <a:ext cx="3889658" cy="3643313"/>
          </a:xfrm>
          <a:prstGeom prst="rect">
            <a:avLst/>
          </a:prstGeom>
          <a:noFill/>
          <a:ln w="38100">
            <a:solidFill>
              <a:srgbClr val="EC7C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New external contact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>
          <a:xfrm>
            <a:off x="4357688" y="1484313"/>
            <a:ext cx="3886200" cy="48974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de-DE" sz="2400" smtClean="0"/>
              <a:t>	External contact input with Pulse Control as standard</a:t>
            </a:r>
          </a:p>
          <a:p>
            <a:pPr>
              <a:buFont typeface="Wingdings" pitchFamily="2" charset="2"/>
              <a:buNone/>
            </a:pPr>
            <a:endParaRPr lang="de-DE" sz="2400" smtClean="0"/>
          </a:p>
          <a:p>
            <a:pPr lvl="1"/>
            <a:r>
              <a:rPr lang="de-DE" sz="2400" smtClean="0"/>
              <a:t>Range 1:64 – 64:1</a:t>
            </a:r>
          </a:p>
          <a:p>
            <a:pPr lvl="1"/>
            <a:r>
              <a:rPr lang="de-DE" sz="2400" smtClean="0"/>
              <a:t>Adapted for water meters, etc.</a:t>
            </a:r>
          </a:p>
          <a:p>
            <a:pPr lvl="1"/>
            <a:r>
              <a:rPr lang="de-DE" sz="2400" smtClean="0"/>
              <a:t>Optimal efficiency of the pump</a:t>
            </a:r>
          </a:p>
          <a:p>
            <a:pPr lvl="1"/>
            <a:r>
              <a:rPr lang="de-DE" sz="2400" smtClean="0"/>
              <a:t>No additional devices required</a:t>
            </a:r>
          </a:p>
        </p:txBody>
      </p:sp>
      <p:pic>
        <p:nvPicPr>
          <p:cNvPr id="8196" name="Bild 1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643063"/>
            <a:ext cx="3044825" cy="2643187"/>
          </a:xfrm>
          <a:prstGeom prst="rect">
            <a:avLst/>
          </a:prstGeom>
          <a:noFill/>
          <a:ln w="38100">
            <a:solidFill>
              <a:srgbClr val="EC7C1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Beta/b</a:t>
            </a:r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4357688" y="1484313"/>
            <a:ext cx="3886200" cy="4897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sz="2400" dirty="0" smtClean="0"/>
              <a:t>	</a:t>
            </a:r>
            <a:r>
              <a:rPr lang="de-DE" dirty="0" smtClean="0"/>
              <a:t>New liquid ends with PVDF valves and PTFE seals for all plastic dosing head materials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dirty="0" smtClean="0"/>
              <a:t>PPT, NPT, PVT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de-DE" dirty="0" smtClean="0"/>
          </a:p>
          <a:p>
            <a:pPr lvl="1" eaLnBrk="1" hangingPunct="1">
              <a:lnSpc>
                <a:spcPct val="90000"/>
              </a:lnSpc>
              <a:buNone/>
            </a:pPr>
            <a:r>
              <a:rPr lang="de-DE" dirty="0" smtClean="0"/>
              <a:t>NPE and NPB liquid ends only available on auto-degassing models</a:t>
            </a:r>
          </a:p>
          <a:p>
            <a:pPr lvl="1" eaLnBrk="1" hangingPunct="1">
              <a:lnSpc>
                <a:spcPct val="90000"/>
              </a:lnSpc>
              <a:buNone/>
            </a:pPr>
            <a:endParaRPr lang="de-DE" dirty="0" smtClean="0"/>
          </a:p>
          <a:p>
            <a:pPr lvl="1" eaLnBrk="1" hangingPunct="1">
              <a:lnSpc>
                <a:spcPct val="90000"/>
              </a:lnSpc>
              <a:buNone/>
            </a:pPr>
            <a:r>
              <a:rPr lang="de-DE" dirty="0" smtClean="0"/>
              <a:t>Beta/a liquid ends will fit on Beta/b drives.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de-DE" dirty="0" smtClean="0"/>
              <a:t>Beta/b liquid ends will fit on Beta/a drives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 t="5114" r="6807" b="9431"/>
          <a:stretch>
            <a:fillRect/>
          </a:stretch>
        </p:blipFill>
        <p:spPr bwMode="auto">
          <a:xfrm>
            <a:off x="865811" y="1772816"/>
            <a:ext cx="3130125" cy="3816424"/>
          </a:xfrm>
          <a:prstGeom prst="rect">
            <a:avLst/>
          </a:prstGeom>
          <a:noFill/>
          <a:ln w="38100">
            <a:solidFill>
              <a:srgbClr val="EC7C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Beta/b Capacities</a:t>
            </a:r>
          </a:p>
        </p:txBody>
      </p:sp>
      <p:graphicFrame>
        <p:nvGraphicFramePr>
          <p:cNvPr id="13384" name="Group 72"/>
          <p:cNvGraphicFramePr>
            <a:graphicFrameLocks noGrp="1"/>
          </p:cNvGraphicFramePr>
          <p:nvPr/>
        </p:nvGraphicFramePr>
        <p:xfrm>
          <a:off x="642910" y="1857375"/>
          <a:ext cx="7961368" cy="4714875"/>
        </p:xfrm>
        <a:graphic>
          <a:graphicData uri="http://schemas.openxmlformats.org/drawingml/2006/table">
            <a:tbl>
              <a:tblPr/>
              <a:tblGrid>
                <a:gridCol w="2282881"/>
                <a:gridCol w="1963737"/>
                <a:gridCol w="1822450"/>
                <a:gridCol w="18923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Pump type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Stroke frequency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Capacity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Backpressure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(spm)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(gph)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(psi)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BT4b 1000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0.20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145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BT4b 1601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0.29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232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BT4b 1602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0.58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232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BT4b 1604 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1.00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232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BT4b 0708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1.88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102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BT4b 0413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3.25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BT4b 0220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5.02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29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BT5b 2504 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0.77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363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BT5b 1008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1.80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145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BT5b 0713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2.91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102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BT5b 0420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4.52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BT5b 0232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8.45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29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Liquid end materials</a:t>
            </a:r>
          </a:p>
        </p:txBody>
      </p:sp>
      <p:graphicFrame>
        <p:nvGraphicFramePr>
          <p:cNvPr id="82948" name="Group 4"/>
          <p:cNvGraphicFramePr>
            <a:graphicFrameLocks noGrp="1"/>
          </p:cNvGraphicFramePr>
          <p:nvPr/>
        </p:nvGraphicFramePr>
        <p:xfrm>
          <a:off x="683568" y="1844824"/>
          <a:ext cx="7572375" cy="3057528"/>
        </p:xfrm>
        <a:graphic>
          <a:graphicData uri="http://schemas.openxmlformats.org/drawingml/2006/table">
            <a:tbl>
              <a:tblPr/>
              <a:tblGrid>
                <a:gridCol w="1514475"/>
                <a:gridCol w="1514475"/>
                <a:gridCol w="1514475"/>
                <a:gridCol w="1514475"/>
                <a:gridCol w="1514475"/>
              </a:tblGrid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Material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Liquid End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Valves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Seals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Valve Balls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PPT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Polypropylene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PVDF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PTFE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Ceramic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NPT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Acrylic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PVDF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PTFE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Ceramic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PVT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PVDF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PVDF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PTFE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Ceramic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TTT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PTFE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PTFE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PTFE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Ceramic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SST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SS 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SS 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PTFE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Ceramic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50420_ProMinent_Presentat">
  <a:themeElements>
    <a:clrScheme name="050420_ProMinent_Present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50420_ProMinent_Presenta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50420_ProMinent_Present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420_ProMinent_Presenta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420_ProMinent_Presenta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420_ProMinent_Presenta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420_ProMinent_Presenta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0420_ProMinent_Presenta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0420_ProMinent_Presenta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0420_ProMinent_Presenta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0420_ProMinent_Presenta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0420_ProMinent_Presenta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0420_ProMinent_Presenta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0420_ProMinent_Presenta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Z:\Winkler\Formulare\CI_CD_Manual\050420_ProMinent_Presentat.pot</Template>
  <TotalTime>1513</TotalTime>
  <Words>122</Words>
  <Application>Microsoft Office PowerPoint</Application>
  <PresentationFormat>On-screen Show (4:3)</PresentationFormat>
  <Paragraphs>113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050420_ProMinent_Presentat</vt:lpstr>
      <vt:lpstr>ProMinent Beta/b Pump</vt:lpstr>
      <vt:lpstr>New Beta/b Pump</vt:lpstr>
      <vt:lpstr>New external contact</vt:lpstr>
      <vt:lpstr>Beta/b</vt:lpstr>
      <vt:lpstr>Beta/b Capacities</vt:lpstr>
      <vt:lpstr>Liquid end materials</vt:lpstr>
    </vt:vector>
  </TitlesOfParts>
  <Company>ProMinent Dosiertechnik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winkler</dc:creator>
  <cp:lastModifiedBy>Noel Twyman</cp:lastModifiedBy>
  <cp:revision>142</cp:revision>
  <dcterms:created xsi:type="dcterms:W3CDTF">2005-06-27T11:48:39Z</dcterms:created>
  <dcterms:modified xsi:type="dcterms:W3CDTF">2010-09-14T12:25:09Z</dcterms:modified>
</cp:coreProperties>
</file>