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  <p:sldId id="266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79" d="100"/>
          <a:sy n="79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</p:spPr>
      </p:pic>
      <p:sp>
        <p:nvSpPr>
          <p:cNvPr id="4099" name="Freeform 3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4101" name="Freeform 5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544888"/>
            <a:ext cx="7704138" cy="1900237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Insert sub title here</a:t>
            </a:r>
          </a:p>
        </p:txBody>
      </p:sp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4109" name="Rectangle 13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/>
            </a:p>
          </p:txBody>
        </p:sp>
        <p:sp>
          <p:nvSpPr>
            <p:cNvPr id="4111" name="Rectangle 15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/>
            </a:p>
          </p:txBody>
        </p:sp>
        <p:sp>
          <p:nvSpPr>
            <p:cNvPr id="4112" name="Rectangle 16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13" name="Rectangle 17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14" name="Rectangle 18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15" name="Rectangle 19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/>
            </a:p>
          </p:txBody>
        </p:sp>
        <p:sp>
          <p:nvSpPr>
            <p:cNvPr id="4116" name="Rectangle 20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/>
            </a:p>
          </p:txBody>
        </p:sp>
        <p:sp>
          <p:nvSpPr>
            <p:cNvPr id="4118" name="Rectangle 22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19" name="Rectangle 23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20" name="Rectangle 24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/>
            </a:p>
          </p:txBody>
        </p:sp>
        <p:sp>
          <p:nvSpPr>
            <p:cNvPr id="4121" name="Rectangle 25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/>
            </a:p>
          </p:txBody>
        </p:sp>
        <p:sp>
          <p:nvSpPr>
            <p:cNvPr id="4122" name="Rectangle 26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3" name="Rectangle 27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4124" name="Rectangle 28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/>
            </a:p>
          </p:txBody>
        </p:sp>
        <p:sp>
          <p:nvSpPr>
            <p:cNvPr id="4125" name="Rectangle 29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/>
            </a:p>
          </p:txBody>
        </p:sp>
        <p:sp>
          <p:nvSpPr>
            <p:cNvPr id="4126" name="Rectangle 30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7" name="Rectangle 31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8" name="Rectangle 32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4129" name="Rectangle 33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30" name="Rectangle 34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31" name="Rectangle 35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32" name="Rectangle 36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4133" name="Rectangle 37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34" name="Rectangle 38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/>
            </a:p>
          </p:txBody>
        </p:sp>
        <p:sp>
          <p:nvSpPr>
            <p:cNvPr id="4135" name="Rectangle 39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36" name="Rectangle 40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37" name="Rectangle 41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38" name="Rectangle 42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39" name="Rectangle 43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40" name="Rectangle 44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41" name="Rectangle 45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42" name="Rectangle 46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43" name="Rectangle 47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44" name="Rectangle 48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45" name="Rectangle 49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4146" name="Rectangle 50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47" name="Rectangle 51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48" name="Rectangle 52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</p:grpSp>
      <p:sp>
        <p:nvSpPr>
          <p:cNvPr id="4149" name="Line 53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150" name="Picture 54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1852613"/>
            <a:ext cx="7608888" cy="1431925"/>
          </a:xfrm>
          <a:prstGeom prst="rect">
            <a:avLst/>
          </a:prstGeom>
          <a:noFill/>
        </p:spPr>
      </p:pic>
      <p:sp>
        <p:nvSpPr>
          <p:cNvPr id="4151" name="Freeform 55"/>
          <p:cNvSpPr>
            <a:spLocks/>
          </p:cNvSpPr>
          <p:nvPr/>
        </p:nvSpPr>
        <p:spPr bwMode="auto">
          <a:xfrm>
            <a:off x="633413" y="3206750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52" name="Line 56"/>
          <p:cNvSpPr>
            <a:spLocks noChangeShapeType="1"/>
          </p:cNvSpPr>
          <p:nvPr/>
        </p:nvSpPr>
        <p:spPr bwMode="auto">
          <a:xfrm>
            <a:off x="0" y="3213100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447800"/>
            <a:ext cx="7620000" cy="1676400"/>
          </a:xfrm>
        </p:spPr>
        <p:txBody>
          <a:bodyPr anchorCtr="1"/>
          <a:lstStyle>
            <a:lvl1pPr>
              <a:defRPr sz="2800"/>
            </a:lvl1pPr>
          </a:lstStyle>
          <a:p>
            <a:r>
              <a:rPr lang="de-DE"/>
              <a:t>Insert Title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FCA678-BB39-4050-8AB2-68DC1EBE252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8250" y="274638"/>
            <a:ext cx="1925638" cy="6107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626100" cy="6107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CBBFA5-C637-4ECA-A403-3C6B6F15859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865A99-29D0-4615-8C30-5C138064321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9C680D-22A9-40E0-9C92-A1A276A1421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484313"/>
            <a:ext cx="37750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7225" y="1484313"/>
            <a:ext cx="3776663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D46CAE-DD68-440E-A81D-89597AEBF01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DF4EEE-2B12-4673-9C0B-2DEA36D9CDC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37298E-EAB6-44F8-9CFD-86AD0ADCC2A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BD8569-4657-4C56-9AEF-2220F885700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C415B8-F9C0-45B3-AFC8-33632F4F18B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03D120-F44E-4CF5-9B3A-AB4A33E7671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erlau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Type Header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84313"/>
            <a:ext cx="77041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Level 1</a:t>
            </a:r>
          </a:p>
          <a:p>
            <a:pPr lvl="1"/>
            <a:r>
              <a:rPr lang="de-DE" smtClean="0"/>
              <a:t>Level 2</a:t>
            </a:r>
          </a:p>
          <a:p>
            <a:pPr lvl="2"/>
            <a:r>
              <a:rPr lang="de-DE" smtClean="0"/>
              <a:t>Level 3</a:t>
            </a:r>
          </a:p>
          <a:p>
            <a:pPr lvl="3"/>
            <a:r>
              <a:rPr lang="de-DE" smtClean="0"/>
              <a:t>Level 4</a:t>
            </a:r>
          </a:p>
          <a:p>
            <a:pPr lvl="4"/>
            <a:r>
              <a:rPr lang="de-DE" smtClean="0"/>
              <a:t>Level 5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650038"/>
            <a:ext cx="20510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Verdana" pitchFamily="34" charset="0"/>
              </a:defRPr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50038"/>
            <a:ext cx="1690688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7676C419-28FF-42E6-A2E2-E668AC3806CB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079" name="Freeform 7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85" name="Group 13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3086" name="Rectangle 14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/>
            </a:p>
          </p:txBody>
        </p:sp>
        <p:sp>
          <p:nvSpPr>
            <p:cNvPr id="3089" name="Rectangle 17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3101" name="Rectangle 29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/>
            </a:p>
          </p:txBody>
        </p:sp>
        <p:sp>
          <p:nvSpPr>
            <p:cNvPr id="3102" name="Rectangle 30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/>
            </a:p>
          </p:txBody>
        </p:sp>
        <p:sp>
          <p:nvSpPr>
            <p:cNvPr id="3112" name="Rectangle 40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13" name="Rectangle 41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14" name="Rectangle 42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15" name="Rectangle 43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116" name="Rectangle 44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17" name="Rectangle 45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18" name="Rectangle 46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119" name="Rectangle 47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20" name="Rectangle 48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21" name="Rectangle 49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22" name="Rectangle 50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3123" name="Rectangle 51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24" name="Rectangle 52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125" name="Rectangle 53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</p:grp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6700" indent="-266700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80486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3pPr>
      <a:lvl4pPr marL="1077913" indent="-27146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4pPr>
      <a:lvl5pPr marL="13446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5pPr>
      <a:lvl6pPr marL="18018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6pPr>
      <a:lvl7pPr marL="22590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7pPr>
      <a:lvl8pPr marL="27162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8pPr>
      <a:lvl9pPr marL="31734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D1C/b</a:t>
            </a:r>
            <a:endParaRPr lang="en-US" sz="44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3879850" cy="4897437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Dulcometer</a:t>
            </a:r>
            <a:r>
              <a:rPr lang="en-US" dirty="0" smtClean="0"/>
              <a:t> D1C/b is the latest in measurement and control from </a:t>
            </a:r>
            <a:r>
              <a:rPr lang="en-US" dirty="0" err="1" smtClean="0"/>
              <a:t>ProMinent</a:t>
            </a:r>
            <a:endParaRPr lang="en-US" dirty="0" smtClean="0"/>
          </a:p>
          <a:p>
            <a:r>
              <a:rPr lang="en-US" dirty="0" smtClean="0"/>
              <a:t>The D1C/b replaces the D1C/a in many applications</a:t>
            </a:r>
          </a:p>
          <a:p>
            <a:r>
              <a:rPr lang="en-US" dirty="0" smtClean="0"/>
              <a:t>Features and exceptions are listed on the following slides.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220" y="1600200"/>
            <a:ext cx="2703268" cy="2438400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– D1Cb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4718050" cy="4897437"/>
          </a:xfrm>
        </p:spPr>
        <p:txBody>
          <a:bodyPr/>
          <a:lstStyle/>
          <a:p>
            <a:r>
              <a:rPr lang="en-US" dirty="0" smtClean="0"/>
              <a:t>One analog output (record or control)</a:t>
            </a:r>
          </a:p>
          <a:p>
            <a:r>
              <a:rPr lang="en-US" dirty="0" smtClean="0"/>
              <a:t>One digital input</a:t>
            </a:r>
          </a:p>
          <a:p>
            <a:r>
              <a:rPr lang="en-US" dirty="0" smtClean="0"/>
              <a:t>Feed forward signal – pulse only</a:t>
            </a:r>
          </a:p>
          <a:p>
            <a:r>
              <a:rPr lang="en-US" dirty="0" smtClean="0"/>
              <a:t>Trend display (bar graph)</a:t>
            </a:r>
          </a:p>
          <a:p>
            <a:r>
              <a:rPr lang="en-US" dirty="0" smtClean="0"/>
              <a:t>Calibration log (last 10 events)</a:t>
            </a:r>
          </a:p>
          <a:p>
            <a:r>
              <a:rPr lang="en-US" dirty="0" smtClean="0"/>
              <a:t>Error log (last 10 events)</a:t>
            </a:r>
          </a:p>
          <a:p>
            <a:r>
              <a:rPr lang="en-US" dirty="0" smtClean="0"/>
              <a:t>No pH compensation</a:t>
            </a:r>
          </a:p>
          <a:p>
            <a:r>
              <a:rPr lang="en-US" dirty="0" smtClean="0"/>
              <a:t>P/PID control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220" y="1600200"/>
            <a:ext cx="2703268" cy="2438400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– D1Cb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4565650" cy="4897437"/>
          </a:xfrm>
        </p:spPr>
        <p:txBody>
          <a:bodyPr/>
          <a:lstStyle/>
          <a:p>
            <a:r>
              <a:rPr lang="en-US" dirty="0" smtClean="0"/>
              <a:t>2 pulse frequency outputs</a:t>
            </a:r>
          </a:p>
          <a:p>
            <a:r>
              <a:rPr lang="en-US" dirty="0" smtClean="0"/>
              <a:t>2 power relays (limit, control, timer)</a:t>
            </a:r>
          </a:p>
          <a:p>
            <a:r>
              <a:rPr lang="en-US" dirty="0" smtClean="0"/>
              <a:t>1 alarm relay</a:t>
            </a:r>
          </a:p>
          <a:p>
            <a:r>
              <a:rPr lang="en-US" dirty="0" smtClean="0"/>
              <a:t>Temperature compensation for pH and conductivity</a:t>
            </a:r>
          </a:p>
          <a:p>
            <a:r>
              <a:rPr lang="en-US" dirty="0" smtClean="0"/>
              <a:t>Power supply 90-253 VAC</a:t>
            </a:r>
          </a:p>
          <a:p>
            <a:r>
              <a:rPr lang="en-US" dirty="0" smtClean="0"/>
              <a:t>Same measured variables as D1C/a</a:t>
            </a:r>
          </a:p>
          <a:p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220" y="1600200"/>
            <a:ext cx="2703268" cy="2438400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Exceptions 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4794250" cy="4897437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Use D1Ca when: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 Analog Outputs are needed</a:t>
            </a:r>
          </a:p>
          <a:p>
            <a:r>
              <a:rPr lang="en-US" dirty="0" smtClean="0"/>
              <a:t>pH Compensation is needed (chlorine)</a:t>
            </a:r>
          </a:p>
          <a:p>
            <a:r>
              <a:rPr lang="en-US" dirty="0" smtClean="0"/>
              <a:t>Feed Forward via Analog Signal</a:t>
            </a:r>
          </a:p>
          <a:p>
            <a:r>
              <a:rPr lang="en-US" dirty="0" smtClean="0"/>
              <a:t>Temperature via Analog Signal</a:t>
            </a:r>
          </a:p>
          <a:p>
            <a:r>
              <a:rPr lang="en-US" dirty="0" smtClean="0"/>
              <a:t>Servo motor control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220" y="1600200"/>
            <a:ext cx="2703268" cy="2438400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2005CorporateID">
  <a:themeElements>
    <a:clrScheme name="2005CorporateI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05Corporate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05Corporate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2005CorporateID</Template>
  <TotalTime>100</TotalTime>
  <Words>143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2005CorporateID</vt:lpstr>
      <vt:lpstr>D1C/b</vt:lpstr>
      <vt:lpstr>Summary</vt:lpstr>
      <vt:lpstr>Key features – D1Cb</vt:lpstr>
      <vt:lpstr>Key features – D1Cb</vt:lpstr>
      <vt:lpstr>Exceptions </vt:lpstr>
    </vt:vector>
  </TitlesOfParts>
  <Company>ProMinent Fluid Controls,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 Training</dc:title>
  <dc:creator>Mike St. Germain</dc:creator>
  <cp:lastModifiedBy>Noel Twyman</cp:lastModifiedBy>
  <cp:revision>20</cp:revision>
  <dcterms:created xsi:type="dcterms:W3CDTF">2006-11-04T13:04:39Z</dcterms:created>
  <dcterms:modified xsi:type="dcterms:W3CDTF">2010-09-14T12:33:15Z</dcterms:modified>
</cp:coreProperties>
</file>