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79"/>
  </p:notesMasterIdLst>
  <p:handoutMasterIdLst>
    <p:handoutMasterId r:id="rId80"/>
  </p:handoutMasterIdLst>
  <p:sldIdLst>
    <p:sldId id="259" r:id="rId2"/>
    <p:sldId id="657" r:id="rId3"/>
    <p:sldId id="680" r:id="rId4"/>
    <p:sldId id="681" r:id="rId5"/>
    <p:sldId id="682" r:id="rId6"/>
    <p:sldId id="683" r:id="rId7"/>
    <p:sldId id="684" r:id="rId8"/>
    <p:sldId id="685" r:id="rId9"/>
    <p:sldId id="686" r:id="rId10"/>
    <p:sldId id="717" r:id="rId11"/>
    <p:sldId id="687" r:id="rId12"/>
    <p:sldId id="688" r:id="rId13"/>
    <p:sldId id="720" r:id="rId14"/>
    <p:sldId id="689" r:id="rId15"/>
    <p:sldId id="653" r:id="rId16"/>
    <p:sldId id="268" r:id="rId17"/>
    <p:sldId id="656" r:id="rId18"/>
    <p:sldId id="690" r:id="rId19"/>
    <p:sldId id="447" r:id="rId20"/>
    <p:sldId id="551" r:id="rId21"/>
    <p:sldId id="260" r:id="rId22"/>
    <p:sldId id="563" r:id="rId23"/>
    <p:sldId id="646" r:id="rId24"/>
    <p:sldId id="647" r:id="rId25"/>
    <p:sldId id="648" r:id="rId26"/>
    <p:sldId id="649" r:id="rId27"/>
    <p:sldId id="679" r:id="rId28"/>
    <p:sldId id="719" r:id="rId29"/>
    <p:sldId id="650" r:id="rId30"/>
    <p:sldId id="651" r:id="rId31"/>
    <p:sldId id="678" r:id="rId32"/>
    <p:sldId id="290" r:id="rId33"/>
    <p:sldId id="716" r:id="rId34"/>
    <p:sldId id="676" r:id="rId35"/>
    <p:sldId id="677" r:id="rId36"/>
    <p:sldId id="560" r:id="rId37"/>
    <p:sldId id="561" r:id="rId38"/>
    <p:sldId id="652" r:id="rId39"/>
    <p:sldId id="564" r:id="rId40"/>
    <p:sldId id="538" r:id="rId41"/>
    <p:sldId id="501" r:id="rId42"/>
    <p:sldId id="292" r:id="rId43"/>
    <p:sldId id="556" r:id="rId44"/>
    <p:sldId id="558" r:id="rId45"/>
    <p:sldId id="559" r:id="rId46"/>
    <p:sldId id="565" r:id="rId47"/>
    <p:sldId id="506" r:id="rId48"/>
    <p:sldId id="507" r:id="rId49"/>
    <p:sldId id="602" r:id="rId50"/>
    <p:sldId id="714" r:id="rId51"/>
    <p:sldId id="715" r:id="rId52"/>
    <p:sldId id="692" r:id="rId53"/>
    <p:sldId id="693" r:id="rId54"/>
    <p:sldId id="694" r:id="rId55"/>
    <p:sldId id="695" r:id="rId56"/>
    <p:sldId id="696" r:id="rId57"/>
    <p:sldId id="697" r:id="rId58"/>
    <p:sldId id="698" r:id="rId59"/>
    <p:sldId id="699" r:id="rId60"/>
    <p:sldId id="710" r:id="rId61"/>
    <p:sldId id="711" r:id="rId62"/>
    <p:sldId id="706" r:id="rId63"/>
    <p:sldId id="707" r:id="rId64"/>
    <p:sldId id="708" r:id="rId65"/>
    <p:sldId id="709" r:id="rId66"/>
    <p:sldId id="700" r:id="rId67"/>
    <p:sldId id="712" r:id="rId68"/>
    <p:sldId id="713" r:id="rId69"/>
    <p:sldId id="703" r:id="rId70"/>
    <p:sldId id="704" r:id="rId71"/>
    <p:sldId id="705" r:id="rId72"/>
    <p:sldId id="718" r:id="rId73"/>
    <p:sldId id="658" r:id="rId74"/>
    <p:sldId id="659" r:id="rId75"/>
    <p:sldId id="660" r:id="rId76"/>
    <p:sldId id="661" r:id="rId77"/>
    <p:sldId id="691" r:id="rId78"/>
  </p:sldIdLst>
  <p:sldSz cx="9144000" cy="6858000" type="screen4x3"/>
  <p:notesSz cx="67691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A9AC6"/>
    <a:srgbClr val="CCECFF"/>
    <a:srgbClr val="000099"/>
    <a:srgbClr val="000066"/>
    <a:srgbClr val="FFCC99"/>
    <a:srgbClr val="6DA2D7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40" autoAdjust="0"/>
    <p:restoredTop sz="94595" autoAdjust="0"/>
  </p:normalViewPr>
  <p:slideViewPr>
    <p:cSldViewPr>
      <p:cViewPr varScale="1">
        <p:scale>
          <a:sx n="53" d="100"/>
          <a:sy n="53" d="100"/>
        </p:scale>
        <p:origin x="-1397" y="-67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949"/>
    </p:cViewPr>
  </p:sorterViewPr>
  <p:notesViewPr>
    <p:cSldViewPr>
      <p:cViewPr varScale="1">
        <p:scale>
          <a:sx n="50" d="100"/>
          <a:sy n="50" d="100"/>
        </p:scale>
        <p:origin x="-1920" y="-102"/>
      </p:cViewPr>
      <p:guideLst>
        <p:guide orient="horz" pos="3120"/>
        <p:guide pos="213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7" Type="http://schemas.openxmlformats.org/officeDocument/2006/relationships/slide" Target="slides/slide70.xml"/><Relationship Id="rId2" Type="http://schemas.openxmlformats.org/officeDocument/2006/relationships/slide" Target="slides/slide28.xml"/><Relationship Id="rId1" Type="http://schemas.openxmlformats.org/officeDocument/2006/relationships/slide" Target="slides/slide23.xml"/><Relationship Id="rId6" Type="http://schemas.openxmlformats.org/officeDocument/2006/relationships/slide" Target="slides/slide46.xml"/><Relationship Id="rId5" Type="http://schemas.openxmlformats.org/officeDocument/2006/relationships/slide" Target="slides/slide39.xml"/><Relationship Id="rId4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337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-1588"/>
            <a:ext cx="29337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8EF2EBCF-1E58-42C1-9878-F38422BCA0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337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5400" y="-1588"/>
            <a:ext cx="2933700" cy="49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1413" cy="37131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05350"/>
            <a:ext cx="50387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90" tIns="45896" rIns="91790" bIns="45896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2FDE0259-5D41-4C32-87FD-28BD1A226E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51400-2708-46E6-9DD3-C595DEA36B9D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2950"/>
            <a:ext cx="4951412" cy="3713163"/>
          </a:xfrm>
          <a:ln cap="flat"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51400-2708-46E6-9DD3-C595DEA36B9D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2950"/>
            <a:ext cx="4951412" cy="3713163"/>
          </a:xfrm>
          <a:ln cap="flat"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D8417-7BED-471D-A169-EE9B461925F1}" type="slidenum">
              <a:rPr lang="de-DE"/>
              <a:pPr/>
              <a:t>34</a:t>
            </a:fld>
            <a:endParaRPr lang="de-DE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48238" cy="3713163"/>
          </a:xfrm>
          <a:ln cap="flat"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AF76A-5049-494D-B3A4-20363E75ECAD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860425"/>
            <a:ext cx="4640263" cy="3479800"/>
          </a:xfrm>
          <a:ln cap="flat">
            <a:solidFill>
              <a:schemeClr val="tx1"/>
            </a:solidFill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08525"/>
            <a:ext cx="4964113" cy="4178300"/>
          </a:xfrm>
          <a:noFill/>
          <a:ln/>
        </p:spPr>
        <p:txBody>
          <a:bodyPr lIns="91465" tIns="46535" rIns="91465" bIns="4653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BFEE5-30D7-480C-AA03-FB62DE64769E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860425"/>
            <a:ext cx="4640263" cy="3479800"/>
          </a:xfrm>
          <a:ln cap="flat">
            <a:solidFill>
              <a:schemeClr val="tx1"/>
            </a:solidFill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08525"/>
            <a:ext cx="4964113" cy="4178300"/>
          </a:xfrm>
          <a:noFill/>
          <a:ln/>
        </p:spPr>
        <p:txBody>
          <a:bodyPr lIns="91465" tIns="46535" rIns="91465" bIns="4653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D9210-4987-4262-AD74-14A5ECFC8901}" type="slidenum">
              <a:rPr lang="en-GB" smtClean="0"/>
              <a:pPr/>
              <a:t>45</a:t>
            </a:fld>
            <a:endParaRPr lang="en-GB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860425"/>
            <a:ext cx="4640263" cy="3479800"/>
          </a:xfrm>
          <a:ln cap="flat">
            <a:solidFill>
              <a:schemeClr val="tx1"/>
            </a:solidFill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08525"/>
            <a:ext cx="4964113" cy="4178300"/>
          </a:xfrm>
          <a:noFill/>
          <a:ln/>
        </p:spPr>
        <p:txBody>
          <a:bodyPr lIns="91465" tIns="46535" rIns="91465" bIns="46535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02372-CE7E-4089-AE91-53CE9123E15A}" type="slidenum">
              <a:rPr lang="en-GB" smtClean="0"/>
              <a:pPr/>
              <a:t>48</a:t>
            </a:fld>
            <a:endParaRPr lang="en-GB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48237" cy="3711575"/>
          </a:xfrm>
          <a:solidFill>
            <a:srgbClr val="FFFFFF"/>
          </a:solidFill>
          <a:ln cap="flat"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05350"/>
            <a:ext cx="4965700" cy="4457700"/>
          </a:xfrm>
          <a:noFill/>
          <a:ln/>
        </p:spPr>
        <p:txBody>
          <a:bodyPr lIns="95868" tIns="47935" rIns="95868" bIns="47935"/>
          <a:lstStyle/>
          <a:p>
            <a:pPr latinLnBrk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75143-B6D0-499B-8E8E-370808E0F523}" type="slidenum">
              <a:rPr lang="en-GB"/>
              <a:pPr/>
              <a:t>50</a:t>
            </a:fld>
            <a:endParaRPr lang="en-GB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79463"/>
            <a:ext cx="4929187" cy="3697287"/>
          </a:xfrm>
          <a:ln cap="flat">
            <a:solidFill>
              <a:schemeClr val="tx1"/>
            </a:solidFill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32338"/>
            <a:ext cx="4959350" cy="4403725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18FB7-A71E-4B57-90C9-573A255F24A5}" type="slidenum">
              <a:rPr lang="en-GB"/>
              <a:pPr/>
              <a:t>51</a:t>
            </a:fld>
            <a:endParaRPr lang="en-GB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9775"/>
            <a:ext cx="4913312" cy="36845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21225"/>
            <a:ext cx="4962525" cy="4425950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FD5E7-5B42-43B9-85B9-4F5BD6C9A8AB}" type="slidenum">
              <a:rPr lang="de-DE" smtClean="0">
                <a:latin typeface="Arial" pitchFamily="34" charset="0"/>
              </a:rPr>
              <a:pPr/>
              <a:t>52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040" y="742144"/>
            <a:ext cx="4878535" cy="3713789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657" y="4707923"/>
            <a:ext cx="4961787" cy="445593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3AD97-C856-4B07-AE86-1BFBB401CF92}" type="slidenum">
              <a:rPr lang="en-US" smtClean="0">
                <a:latin typeface="Times New Roman" pitchFamily="18" charset="0"/>
              </a:rPr>
              <a:pPr/>
              <a:t>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5213" y="860425"/>
            <a:ext cx="4637087" cy="3479800"/>
          </a:xfrm>
          <a:ln cap="flat"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423B3-B6D3-49C6-AC2D-B6FFC28DD122}" type="slidenum">
              <a:rPr lang="de-DE" smtClean="0">
                <a:latin typeface="Arial" pitchFamily="34" charset="0"/>
              </a:rPr>
              <a:pPr/>
              <a:t>58</a:t>
            </a:fld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0BFA3-4D41-4452-940F-71AC10FD55B7}" type="slidenum">
              <a:rPr lang="de-DE"/>
              <a:pPr/>
              <a:t>67</a:t>
            </a:fld>
            <a:endParaRPr lang="de-DE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9E7D77-3D7A-4AE2-BDCE-F4EC927FBFD7}" type="slidenum">
              <a:rPr lang="de-DE" smtClean="0">
                <a:latin typeface="Arial" pitchFamily="34" charset="0"/>
              </a:rPr>
              <a:pPr/>
              <a:t>68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1363"/>
            <a:ext cx="4951412" cy="37147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657" y="4707923"/>
            <a:ext cx="4961787" cy="445593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84B936-5D07-4C6D-A762-A30F03B6C8D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47744-6792-41E9-B3C2-AFDE6AB83ED6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860425"/>
            <a:ext cx="4641850" cy="3481388"/>
          </a:xfrm>
          <a:ln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08525"/>
            <a:ext cx="4964113" cy="4178300"/>
          </a:xfrm>
          <a:noFill/>
          <a:ln/>
        </p:spPr>
        <p:txBody>
          <a:bodyPr lIns="90841" tIns="46218" rIns="90841" bIns="46218"/>
          <a:lstStyle/>
          <a:p>
            <a:pPr>
              <a:spcBef>
                <a:spcPct val="0"/>
              </a:spcBef>
            </a:pPr>
            <a:endParaRPr lang="en-GB" sz="24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00054-D73D-4517-BAEE-4C8EC7365AD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FAA5B-3906-4DCA-BBA7-2337AF33F599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860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48237" cy="3711575"/>
          </a:xfrm>
          <a:ln/>
        </p:spPr>
      </p:sp>
      <p:sp>
        <p:nvSpPr>
          <p:cNvPr id="8602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1700" y="4705350"/>
            <a:ext cx="4965700" cy="4457700"/>
          </a:xfrm>
          <a:noFill/>
          <a:ln/>
        </p:spPr>
        <p:txBody>
          <a:bodyPr lIns="95868" tIns="47935" rIns="95868" bIns="47935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2BD87D-95E6-4C3C-8A5C-750865E6EFF0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2950"/>
            <a:ext cx="4951412" cy="3713163"/>
          </a:xfrm>
          <a:ln cap="flat"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A936F0-7D4E-43BE-9544-D34B2F45C3E9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860425"/>
            <a:ext cx="4641850" cy="3481388"/>
          </a:xfrm>
          <a:ln cap="flat">
            <a:solidFill>
              <a:schemeClr val="tx1"/>
            </a:solidFill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08525"/>
            <a:ext cx="4964113" cy="4178300"/>
          </a:xfrm>
          <a:noFill/>
          <a:ln/>
        </p:spPr>
        <p:txBody>
          <a:bodyPr lIns="90841" tIns="46218" rIns="90841" bIns="46218"/>
          <a:lstStyle/>
          <a:p>
            <a:pPr>
              <a:spcBef>
                <a:spcPct val="0"/>
              </a:spcBef>
            </a:pPr>
            <a:endParaRPr lang="en-GB" sz="24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4B4D57-1171-48F7-9860-13C50F3D7CDC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25" y="860425"/>
            <a:ext cx="4641850" cy="3481388"/>
          </a:xfrm>
          <a:ln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08525"/>
            <a:ext cx="4964113" cy="4178300"/>
          </a:xfrm>
          <a:noFill/>
          <a:ln/>
        </p:spPr>
        <p:txBody>
          <a:bodyPr lIns="90841" tIns="46218" rIns="90841" bIns="46218"/>
          <a:lstStyle/>
          <a:p>
            <a:pPr>
              <a:spcBef>
                <a:spcPct val="0"/>
              </a:spcBef>
            </a:pPr>
            <a:endParaRPr lang="en-GB" sz="24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erlau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70488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633413" y="1052513"/>
            <a:ext cx="7610475" cy="222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9" y="0"/>
              </a:cxn>
              <a:cxn ang="0">
                <a:pos x="1199" y="0"/>
              </a:cxn>
              <a:cxn ang="0">
                <a:pos x="1798" y="0"/>
              </a:cxn>
              <a:cxn ang="0">
                <a:pos x="2397" y="0"/>
              </a:cxn>
              <a:cxn ang="0">
                <a:pos x="2997" y="0"/>
              </a:cxn>
              <a:cxn ang="0">
                <a:pos x="3596" y="0"/>
              </a:cxn>
              <a:cxn ang="0">
                <a:pos x="4195" y="0"/>
              </a:cxn>
              <a:cxn ang="0">
                <a:pos x="4795" y="0"/>
              </a:cxn>
              <a:cxn ang="0">
                <a:pos x="5394" y="0"/>
              </a:cxn>
              <a:cxn ang="0">
                <a:pos x="5993" y="0"/>
              </a:cxn>
              <a:cxn ang="0">
                <a:pos x="6592" y="0"/>
              </a:cxn>
              <a:cxn ang="0">
                <a:pos x="7192" y="0"/>
              </a:cxn>
              <a:cxn ang="0">
                <a:pos x="7791" y="0"/>
              </a:cxn>
              <a:cxn ang="0">
                <a:pos x="8390" y="0"/>
              </a:cxn>
              <a:cxn ang="0">
                <a:pos x="8990" y="0"/>
              </a:cxn>
              <a:cxn ang="0">
                <a:pos x="9589" y="0"/>
              </a:cxn>
              <a:cxn ang="0">
                <a:pos x="9589" y="281"/>
              </a:cxn>
              <a:cxn ang="0">
                <a:pos x="8990" y="281"/>
              </a:cxn>
              <a:cxn ang="0">
                <a:pos x="8390" y="281"/>
              </a:cxn>
              <a:cxn ang="0">
                <a:pos x="7791" y="281"/>
              </a:cxn>
              <a:cxn ang="0">
                <a:pos x="7192" y="281"/>
              </a:cxn>
              <a:cxn ang="0">
                <a:pos x="6592" y="281"/>
              </a:cxn>
              <a:cxn ang="0">
                <a:pos x="5993" y="281"/>
              </a:cxn>
              <a:cxn ang="0">
                <a:pos x="5394" y="281"/>
              </a:cxn>
              <a:cxn ang="0">
                <a:pos x="4795" y="281"/>
              </a:cxn>
              <a:cxn ang="0">
                <a:pos x="4195" y="281"/>
              </a:cxn>
              <a:cxn ang="0">
                <a:pos x="3596" y="281"/>
              </a:cxn>
              <a:cxn ang="0">
                <a:pos x="2997" y="281"/>
              </a:cxn>
              <a:cxn ang="0">
                <a:pos x="2397" y="281"/>
              </a:cxn>
              <a:cxn ang="0">
                <a:pos x="1798" y="281"/>
              </a:cxn>
              <a:cxn ang="0">
                <a:pos x="1199" y="281"/>
              </a:cxn>
              <a:cxn ang="0">
                <a:pos x="599" y="281"/>
              </a:cxn>
              <a:cxn ang="0">
                <a:pos x="0" y="281"/>
              </a:cxn>
              <a:cxn ang="0">
                <a:pos x="0" y="0"/>
              </a:cxn>
            </a:cxnLst>
            <a:rect l="0" t="0" r="r" b="b"/>
            <a:pathLst>
              <a:path w="9589" h="281">
                <a:moveTo>
                  <a:pt x="0" y="0"/>
                </a:moveTo>
                <a:lnTo>
                  <a:pt x="599" y="0"/>
                </a:lnTo>
                <a:lnTo>
                  <a:pt x="1199" y="0"/>
                </a:lnTo>
                <a:lnTo>
                  <a:pt x="1798" y="0"/>
                </a:lnTo>
                <a:lnTo>
                  <a:pt x="2397" y="0"/>
                </a:lnTo>
                <a:lnTo>
                  <a:pt x="2997" y="0"/>
                </a:lnTo>
                <a:lnTo>
                  <a:pt x="3596" y="0"/>
                </a:lnTo>
                <a:lnTo>
                  <a:pt x="4195" y="0"/>
                </a:lnTo>
                <a:lnTo>
                  <a:pt x="4795" y="0"/>
                </a:lnTo>
                <a:lnTo>
                  <a:pt x="5394" y="0"/>
                </a:lnTo>
                <a:lnTo>
                  <a:pt x="5993" y="0"/>
                </a:lnTo>
                <a:lnTo>
                  <a:pt x="6592" y="0"/>
                </a:lnTo>
                <a:lnTo>
                  <a:pt x="7192" y="0"/>
                </a:lnTo>
                <a:lnTo>
                  <a:pt x="7791" y="0"/>
                </a:lnTo>
                <a:lnTo>
                  <a:pt x="8390" y="0"/>
                </a:lnTo>
                <a:lnTo>
                  <a:pt x="8990" y="0"/>
                </a:lnTo>
                <a:lnTo>
                  <a:pt x="9589" y="0"/>
                </a:lnTo>
                <a:lnTo>
                  <a:pt x="9589" y="281"/>
                </a:lnTo>
                <a:lnTo>
                  <a:pt x="8990" y="281"/>
                </a:lnTo>
                <a:lnTo>
                  <a:pt x="8390" y="281"/>
                </a:lnTo>
                <a:lnTo>
                  <a:pt x="7791" y="281"/>
                </a:lnTo>
                <a:lnTo>
                  <a:pt x="7192" y="281"/>
                </a:lnTo>
                <a:lnTo>
                  <a:pt x="6592" y="281"/>
                </a:lnTo>
                <a:lnTo>
                  <a:pt x="5993" y="281"/>
                </a:lnTo>
                <a:lnTo>
                  <a:pt x="5394" y="281"/>
                </a:lnTo>
                <a:lnTo>
                  <a:pt x="4795" y="281"/>
                </a:lnTo>
                <a:lnTo>
                  <a:pt x="4195" y="281"/>
                </a:lnTo>
                <a:lnTo>
                  <a:pt x="3596" y="281"/>
                </a:lnTo>
                <a:lnTo>
                  <a:pt x="2997" y="281"/>
                </a:lnTo>
                <a:lnTo>
                  <a:pt x="2397" y="281"/>
                </a:lnTo>
                <a:lnTo>
                  <a:pt x="1798" y="281"/>
                </a:lnTo>
                <a:lnTo>
                  <a:pt x="1199" y="281"/>
                </a:lnTo>
                <a:lnTo>
                  <a:pt x="599" y="281"/>
                </a:lnTo>
                <a:lnTo>
                  <a:pt x="0" y="281"/>
                </a:lnTo>
                <a:lnTo>
                  <a:pt x="0" y="0"/>
                </a:lnTo>
                <a:close/>
              </a:path>
            </a:pathLst>
          </a:custGeom>
          <a:solidFill>
            <a:srgbClr val="0D2A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8582025" y="125413"/>
            <a:ext cx="204788" cy="1149350"/>
            <a:chOff x="5406" y="79"/>
            <a:chExt cx="129" cy="724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5444" y="658"/>
              <a:ext cx="89" cy="54"/>
            </a:xfrm>
            <a:custGeom>
              <a:avLst/>
              <a:gdLst/>
              <a:ahLst/>
              <a:cxnLst>
                <a:cxn ang="0">
                  <a:pos x="180" y="110"/>
                </a:cxn>
                <a:cxn ang="0">
                  <a:pos x="66" y="54"/>
                </a:cxn>
                <a:cxn ang="0">
                  <a:pos x="63" y="51"/>
                </a:cxn>
                <a:cxn ang="0">
                  <a:pos x="60" y="49"/>
                </a:cxn>
                <a:cxn ang="0">
                  <a:pos x="58" y="47"/>
                </a:cxn>
                <a:cxn ang="0">
                  <a:pos x="56" y="42"/>
                </a:cxn>
                <a:cxn ang="0">
                  <a:pos x="55" y="40"/>
                </a:cxn>
                <a:cxn ang="0">
                  <a:pos x="53" y="35"/>
                </a:cxn>
                <a:cxn ang="0">
                  <a:pos x="53" y="30"/>
                </a:cxn>
                <a:cxn ang="0">
                  <a:pos x="52" y="23"/>
                </a:cxn>
                <a:cxn ang="0">
                  <a:pos x="52" y="20"/>
                </a:cxn>
                <a:cxn ang="0">
                  <a:pos x="53" y="17"/>
                </a:cxn>
                <a:cxn ang="0">
                  <a:pos x="53" y="11"/>
                </a:cxn>
                <a:cxn ang="0">
                  <a:pos x="55" y="6"/>
                </a:cxn>
                <a:cxn ang="0">
                  <a:pos x="58" y="0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1" y="14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4" y="27"/>
                </a:cxn>
                <a:cxn ang="0">
                  <a:pos x="7" y="31"/>
                </a:cxn>
                <a:cxn ang="0">
                  <a:pos x="8" y="34"/>
                </a:cxn>
                <a:cxn ang="0">
                  <a:pos x="10" y="38"/>
                </a:cxn>
                <a:cxn ang="0">
                  <a:pos x="13" y="41"/>
                </a:cxn>
                <a:cxn ang="0">
                  <a:pos x="15" y="44"/>
                </a:cxn>
                <a:cxn ang="0">
                  <a:pos x="18" y="47"/>
                </a:cxn>
                <a:cxn ang="0">
                  <a:pos x="21" y="49"/>
                </a:cxn>
                <a:cxn ang="0">
                  <a:pos x="25" y="52"/>
                </a:cxn>
                <a:cxn ang="0">
                  <a:pos x="29" y="54"/>
                </a:cxn>
                <a:cxn ang="0">
                  <a:pos x="31" y="55"/>
                </a:cxn>
                <a:cxn ang="0">
                  <a:pos x="4" y="110"/>
                </a:cxn>
              </a:cxnLst>
              <a:rect l="0" t="0" r="r" b="b"/>
              <a:pathLst>
                <a:path w="180" h="110">
                  <a:moveTo>
                    <a:pt x="4" y="110"/>
                  </a:moveTo>
                  <a:lnTo>
                    <a:pt x="180" y="110"/>
                  </a:lnTo>
                  <a:lnTo>
                    <a:pt x="180" y="54"/>
                  </a:lnTo>
                  <a:lnTo>
                    <a:pt x="66" y="54"/>
                  </a:lnTo>
                  <a:lnTo>
                    <a:pt x="65" y="52"/>
                  </a:lnTo>
                  <a:lnTo>
                    <a:pt x="63" y="51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59" y="48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6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3" y="37"/>
                  </a:lnTo>
                  <a:lnTo>
                    <a:pt x="53" y="35"/>
                  </a:lnTo>
                  <a:lnTo>
                    <a:pt x="53" y="33"/>
                  </a:lnTo>
                  <a:lnTo>
                    <a:pt x="53" y="30"/>
                  </a:lnTo>
                  <a:lnTo>
                    <a:pt x="52" y="27"/>
                  </a:lnTo>
                  <a:lnTo>
                    <a:pt x="52" y="23"/>
                  </a:lnTo>
                  <a:lnTo>
                    <a:pt x="52" y="21"/>
                  </a:lnTo>
                  <a:lnTo>
                    <a:pt x="52" y="20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5" y="9"/>
                  </a:lnTo>
                  <a:lnTo>
                    <a:pt x="55" y="6"/>
                  </a:lnTo>
                  <a:lnTo>
                    <a:pt x="56" y="3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6" y="28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0" y="38"/>
                  </a:lnTo>
                  <a:lnTo>
                    <a:pt x="11" y="40"/>
                  </a:lnTo>
                  <a:lnTo>
                    <a:pt x="13" y="41"/>
                  </a:lnTo>
                  <a:lnTo>
                    <a:pt x="14" y="42"/>
                  </a:lnTo>
                  <a:lnTo>
                    <a:pt x="15" y="44"/>
                  </a:lnTo>
                  <a:lnTo>
                    <a:pt x="17" y="45"/>
                  </a:lnTo>
                  <a:lnTo>
                    <a:pt x="18" y="47"/>
                  </a:lnTo>
                  <a:lnTo>
                    <a:pt x="20" y="48"/>
                  </a:lnTo>
                  <a:lnTo>
                    <a:pt x="21" y="49"/>
                  </a:lnTo>
                  <a:lnTo>
                    <a:pt x="24" y="51"/>
                  </a:lnTo>
                  <a:lnTo>
                    <a:pt x="25" y="52"/>
                  </a:lnTo>
                  <a:lnTo>
                    <a:pt x="27" y="52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1" y="55"/>
                  </a:lnTo>
                  <a:lnTo>
                    <a:pt x="4" y="55"/>
                  </a:lnTo>
                  <a:lnTo>
                    <a:pt x="4" y="110"/>
                  </a:lnTo>
                  <a:close/>
                </a:path>
              </a:pathLst>
            </a:custGeom>
            <a:solidFill>
              <a:srgbClr val="0D2A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5406" y="79"/>
              <a:ext cx="129" cy="496"/>
            </a:xfrm>
            <a:custGeom>
              <a:avLst/>
              <a:gdLst/>
              <a:ahLst/>
              <a:cxnLst>
                <a:cxn ang="0">
                  <a:pos x="33" y="32"/>
                </a:cxn>
                <a:cxn ang="0">
                  <a:pos x="18" y="42"/>
                </a:cxn>
                <a:cxn ang="0">
                  <a:pos x="38" y="24"/>
                </a:cxn>
                <a:cxn ang="0">
                  <a:pos x="49" y="55"/>
                </a:cxn>
                <a:cxn ang="0">
                  <a:pos x="29" y="89"/>
                </a:cxn>
                <a:cxn ang="0">
                  <a:pos x="2" y="63"/>
                </a:cxn>
                <a:cxn ang="0">
                  <a:pos x="0" y="41"/>
                </a:cxn>
                <a:cxn ang="0">
                  <a:pos x="11" y="16"/>
                </a:cxn>
                <a:cxn ang="0">
                  <a:pos x="38" y="0"/>
                </a:cxn>
                <a:cxn ang="0">
                  <a:pos x="61" y="3"/>
                </a:cxn>
                <a:cxn ang="0">
                  <a:pos x="87" y="28"/>
                </a:cxn>
                <a:cxn ang="0">
                  <a:pos x="91" y="49"/>
                </a:cxn>
                <a:cxn ang="0">
                  <a:pos x="80" y="76"/>
                </a:cxn>
                <a:cxn ang="0">
                  <a:pos x="52" y="90"/>
                </a:cxn>
                <a:cxn ang="0">
                  <a:pos x="60" y="80"/>
                </a:cxn>
                <a:cxn ang="0">
                  <a:pos x="84" y="54"/>
                </a:cxn>
                <a:cxn ang="0">
                  <a:pos x="73" y="18"/>
                </a:cxn>
                <a:cxn ang="0">
                  <a:pos x="45" y="9"/>
                </a:cxn>
                <a:cxn ang="0">
                  <a:pos x="15" y="21"/>
                </a:cxn>
                <a:cxn ang="0">
                  <a:pos x="7" y="55"/>
                </a:cxn>
                <a:cxn ang="0">
                  <a:pos x="32" y="80"/>
                </a:cxn>
                <a:cxn ang="0">
                  <a:pos x="224" y="177"/>
                </a:cxn>
                <a:cxn ang="0">
                  <a:pos x="251" y="160"/>
                </a:cxn>
                <a:cxn ang="0">
                  <a:pos x="258" y="136"/>
                </a:cxn>
                <a:cxn ang="0">
                  <a:pos x="254" y="96"/>
                </a:cxn>
                <a:cxn ang="0">
                  <a:pos x="213" y="113"/>
                </a:cxn>
                <a:cxn ang="0">
                  <a:pos x="118" y="122"/>
                </a:cxn>
                <a:cxn ang="0">
                  <a:pos x="78" y="347"/>
                </a:cxn>
                <a:cxn ang="0">
                  <a:pos x="113" y="274"/>
                </a:cxn>
                <a:cxn ang="0">
                  <a:pos x="113" y="205"/>
                </a:cxn>
                <a:cxn ang="0">
                  <a:pos x="87" y="214"/>
                </a:cxn>
                <a:cxn ang="0">
                  <a:pos x="74" y="242"/>
                </a:cxn>
                <a:cxn ang="0">
                  <a:pos x="85" y="275"/>
                </a:cxn>
                <a:cxn ang="0">
                  <a:pos x="178" y="454"/>
                </a:cxn>
                <a:cxn ang="0">
                  <a:pos x="212" y="445"/>
                </a:cxn>
                <a:cxn ang="0">
                  <a:pos x="219" y="418"/>
                </a:cxn>
                <a:cxn ang="0">
                  <a:pos x="199" y="400"/>
                </a:cxn>
                <a:cxn ang="0">
                  <a:pos x="233" y="375"/>
                </a:cxn>
                <a:cxn ang="0">
                  <a:pos x="251" y="400"/>
                </a:cxn>
                <a:cxn ang="0">
                  <a:pos x="258" y="441"/>
                </a:cxn>
                <a:cxn ang="0">
                  <a:pos x="241" y="479"/>
                </a:cxn>
                <a:cxn ang="0">
                  <a:pos x="209" y="501"/>
                </a:cxn>
                <a:cxn ang="0">
                  <a:pos x="165" y="508"/>
                </a:cxn>
                <a:cxn ang="0">
                  <a:pos x="123" y="501"/>
                </a:cxn>
                <a:cxn ang="0">
                  <a:pos x="89" y="479"/>
                </a:cxn>
                <a:cxn ang="0">
                  <a:pos x="74" y="441"/>
                </a:cxn>
                <a:cxn ang="0">
                  <a:pos x="82" y="399"/>
                </a:cxn>
                <a:cxn ang="0">
                  <a:pos x="111" y="372"/>
                </a:cxn>
                <a:cxn ang="0">
                  <a:pos x="150" y="361"/>
                </a:cxn>
                <a:cxn ang="0">
                  <a:pos x="136" y="411"/>
                </a:cxn>
                <a:cxn ang="0">
                  <a:pos x="111" y="424"/>
                </a:cxn>
                <a:cxn ang="0">
                  <a:pos x="122" y="449"/>
                </a:cxn>
                <a:cxn ang="0">
                  <a:pos x="254" y="664"/>
                </a:cxn>
                <a:cxn ang="0">
                  <a:pos x="115" y="587"/>
                </a:cxn>
                <a:cxn ang="0">
                  <a:pos x="112" y="521"/>
                </a:cxn>
                <a:cxn ang="0">
                  <a:pos x="84" y="532"/>
                </a:cxn>
                <a:cxn ang="0">
                  <a:pos x="74" y="562"/>
                </a:cxn>
                <a:cxn ang="0">
                  <a:pos x="88" y="595"/>
                </a:cxn>
                <a:cxn ang="0">
                  <a:pos x="56" y="685"/>
                </a:cxn>
                <a:cxn ang="0">
                  <a:pos x="254" y="945"/>
                </a:cxn>
                <a:cxn ang="0">
                  <a:pos x="5" y="906"/>
                </a:cxn>
              </a:cxnLst>
              <a:rect l="0" t="0" r="r" b="b"/>
              <a:pathLst>
                <a:path w="258" h="993">
                  <a:moveTo>
                    <a:pt x="25" y="55"/>
                  </a:moveTo>
                  <a:lnTo>
                    <a:pt x="42" y="55"/>
                  </a:lnTo>
                  <a:lnTo>
                    <a:pt x="42" y="47"/>
                  </a:lnTo>
                  <a:lnTo>
                    <a:pt x="42" y="44"/>
                  </a:lnTo>
                  <a:lnTo>
                    <a:pt x="42" y="41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4"/>
                  </a:lnTo>
                  <a:lnTo>
                    <a:pt x="36" y="32"/>
                  </a:lnTo>
                  <a:lnTo>
                    <a:pt x="33" y="32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6" y="37"/>
                  </a:lnTo>
                  <a:lnTo>
                    <a:pt x="25" y="38"/>
                  </a:lnTo>
                  <a:lnTo>
                    <a:pt x="25" y="42"/>
                  </a:lnTo>
                  <a:lnTo>
                    <a:pt x="25" y="44"/>
                  </a:lnTo>
                  <a:lnTo>
                    <a:pt x="25" y="55"/>
                  </a:lnTo>
                  <a:close/>
                  <a:moveTo>
                    <a:pt x="71" y="63"/>
                  </a:moveTo>
                  <a:lnTo>
                    <a:pt x="18" y="63"/>
                  </a:lnTo>
                  <a:lnTo>
                    <a:pt x="18" y="42"/>
                  </a:lnTo>
                  <a:lnTo>
                    <a:pt x="18" y="41"/>
                  </a:lnTo>
                  <a:lnTo>
                    <a:pt x="18" y="38"/>
                  </a:lnTo>
                  <a:lnTo>
                    <a:pt x="19" y="34"/>
                  </a:lnTo>
                  <a:lnTo>
                    <a:pt x="21" y="31"/>
                  </a:lnTo>
                  <a:lnTo>
                    <a:pt x="22" y="28"/>
                  </a:lnTo>
                  <a:lnTo>
                    <a:pt x="25" y="27"/>
                  </a:lnTo>
                  <a:lnTo>
                    <a:pt x="26" y="25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38" y="24"/>
                  </a:lnTo>
                  <a:lnTo>
                    <a:pt x="40" y="25"/>
                  </a:lnTo>
                  <a:lnTo>
                    <a:pt x="42" y="27"/>
                  </a:lnTo>
                  <a:lnTo>
                    <a:pt x="45" y="30"/>
                  </a:lnTo>
                  <a:lnTo>
                    <a:pt x="46" y="31"/>
                  </a:lnTo>
                  <a:lnTo>
                    <a:pt x="47" y="34"/>
                  </a:lnTo>
                  <a:lnTo>
                    <a:pt x="47" y="37"/>
                  </a:lnTo>
                  <a:lnTo>
                    <a:pt x="71" y="23"/>
                  </a:lnTo>
                  <a:lnTo>
                    <a:pt x="71" y="31"/>
                  </a:lnTo>
                  <a:lnTo>
                    <a:pt x="49" y="47"/>
                  </a:lnTo>
                  <a:lnTo>
                    <a:pt x="49" y="55"/>
                  </a:lnTo>
                  <a:lnTo>
                    <a:pt x="71" y="55"/>
                  </a:lnTo>
                  <a:lnTo>
                    <a:pt x="71" y="63"/>
                  </a:lnTo>
                  <a:close/>
                  <a:moveTo>
                    <a:pt x="45" y="90"/>
                  </a:moveTo>
                  <a:lnTo>
                    <a:pt x="43" y="90"/>
                  </a:lnTo>
                  <a:lnTo>
                    <a:pt x="40" y="90"/>
                  </a:lnTo>
                  <a:lnTo>
                    <a:pt x="38" y="90"/>
                  </a:lnTo>
                  <a:lnTo>
                    <a:pt x="36" y="90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29" y="89"/>
                  </a:lnTo>
                  <a:lnTo>
                    <a:pt x="26" y="87"/>
                  </a:lnTo>
                  <a:lnTo>
                    <a:pt x="25" y="86"/>
                  </a:lnTo>
                  <a:lnTo>
                    <a:pt x="23" y="86"/>
                  </a:lnTo>
                  <a:lnTo>
                    <a:pt x="19" y="83"/>
                  </a:lnTo>
                  <a:lnTo>
                    <a:pt x="15" y="80"/>
                  </a:lnTo>
                  <a:lnTo>
                    <a:pt x="12" y="77"/>
                  </a:lnTo>
                  <a:lnTo>
                    <a:pt x="9" y="75"/>
                  </a:lnTo>
                  <a:lnTo>
                    <a:pt x="7" y="70"/>
                  </a:lnTo>
                  <a:lnTo>
                    <a:pt x="5" y="66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1" y="59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1" y="37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5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4" y="11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9" y="3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61" y="3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7" y="6"/>
                  </a:lnTo>
                  <a:lnTo>
                    <a:pt x="71" y="9"/>
                  </a:lnTo>
                  <a:lnTo>
                    <a:pt x="74" y="10"/>
                  </a:lnTo>
                  <a:lnTo>
                    <a:pt x="78" y="14"/>
                  </a:lnTo>
                  <a:lnTo>
                    <a:pt x="81" y="17"/>
                  </a:lnTo>
                  <a:lnTo>
                    <a:pt x="82" y="20"/>
                  </a:lnTo>
                  <a:lnTo>
                    <a:pt x="85" y="24"/>
                  </a:lnTo>
                  <a:lnTo>
                    <a:pt x="87" y="28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91" y="38"/>
                  </a:lnTo>
                  <a:lnTo>
                    <a:pt x="91" y="41"/>
                  </a:lnTo>
                  <a:lnTo>
                    <a:pt x="91" y="44"/>
                  </a:lnTo>
                  <a:lnTo>
                    <a:pt x="91" y="45"/>
                  </a:lnTo>
                  <a:lnTo>
                    <a:pt x="91" y="48"/>
                  </a:lnTo>
                  <a:lnTo>
                    <a:pt x="91" y="49"/>
                  </a:lnTo>
                  <a:lnTo>
                    <a:pt x="91" y="52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7" y="63"/>
                  </a:lnTo>
                  <a:lnTo>
                    <a:pt x="87" y="65"/>
                  </a:lnTo>
                  <a:lnTo>
                    <a:pt x="84" y="69"/>
                  </a:lnTo>
                  <a:lnTo>
                    <a:pt x="82" y="72"/>
                  </a:lnTo>
                  <a:lnTo>
                    <a:pt x="80" y="76"/>
                  </a:lnTo>
                  <a:lnTo>
                    <a:pt x="75" y="79"/>
                  </a:lnTo>
                  <a:lnTo>
                    <a:pt x="73" y="82"/>
                  </a:lnTo>
                  <a:lnTo>
                    <a:pt x="68" y="84"/>
                  </a:lnTo>
                  <a:lnTo>
                    <a:pt x="66" y="86"/>
                  </a:lnTo>
                  <a:lnTo>
                    <a:pt x="63" y="87"/>
                  </a:lnTo>
                  <a:lnTo>
                    <a:pt x="61" y="89"/>
                  </a:lnTo>
                  <a:lnTo>
                    <a:pt x="59" y="89"/>
                  </a:lnTo>
                  <a:lnTo>
                    <a:pt x="57" y="89"/>
                  </a:lnTo>
                  <a:lnTo>
                    <a:pt x="54" y="90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47" y="90"/>
                  </a:lnTo>
                  <a:lnTo>
                    <a:pt x="45" y="90"/>
                  </a:lnTo>
                  <a:close/>
                  <a:moveTo>
                    <a:pt x="45" y="83"/>
                  </a:moveTo>
                  <a:lnTo>
                    <a:pt x="47" y="83"/>
                  </a:lnTo>
                  <a:lnTo>
                    <a:pt x="49" y="83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7" y="80"/>
                  </a:lnTo>
                  <a:lnTo>
                    <a:pt x="60" y="80"/>
                  </a:lnTo>
                  <a:lnTo>
                    <a:pt x="64" y="79"/>
                  </a:lnTo>
                  <a:lnTo>
                    <a:pt x="67" y="76"/>
                  </a:lnTo>
                  <a:lnTo>
                    <a:pt x="70" y="75"/>
                  </a:lnTo>
                  <a:lnTo>
                    <a:pt x="73" y="72"/>
                  </a:lnTo>
                  <a:lnTo>
                    <a:pt x="75" y="69"/>
                  </a:lnTo>
                  <a:lnTo>
                    <a:pt x="78" y="66"/>
                  </a:lnTo>
                  <a:lnTo>
                    <a:pt x="80" y="63"/>
                  </a:lnTo>
                  <a:lnTo>
                    <a:pt x="81" y="61"/>
                  </a:lnTo>
                  <a:lnTo>
                    <a:pt x="82" y="56"/>
                  </a:lnTo>
                  <a:lnTo>
                    <a:pt x="84" y="54"/>
                  </a:lnTo>
                  <a:lnTo>
                    <a:pt x="84" y="49"/>
                  </a:lnTo>
                  <a:lnTo>
                    <a:pt x="84" y="45"/>
                  </a:lnTo>
                  <a:lnTo>
                    <a:pt x="84" y="41"/>
                  </a:lnTo>
                  <a:lnTo>
                    <a:pt x="84" y="38"/>
                  </a:lnTo>
                  <a:lnTo>
                    <a:pt x="82" y="34"/>
                  </a:lnTo>
                  <a:lnTo>
                    <a:pt x="81" y="31"/>
                  </a:lnTo>
                  <a:lnTo>
                    <a:pt x="80" y="27"/>
                  </a:lnTo>
                  <a:lnTo>
                    <a:pt x="78" y="24"/>
                  </a:lnTo>
                  <a:lnTo>
                    <a:pt x="75" y="21"/>
                  </a:lnTo>
                  <a:lnTo>
                    <a:pt x="73" y="18"/>
                  </a:lnTo>
                  <a:lnTo>
                    <a:pt x="70" y="17"/>
                  </a:lnTo>
                  <a:lnTo>
                    <a:pt x="67" y="14"/>
                  </a:lnTo>
                  <a:lnTo>
                    <a:pt x="64" y="13"/>
                  </a:lnTo>
                  <a:lnTo>
                    <a:pt x="60" y="11"/>
                  </a:lnTo>
                  <a:lnTo>
                    <a:pt x="57" y="10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45" y="9"/>
                  </a:lnTo>
                  <a:lnTo>
                    <a:pt x="43" y="9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3" y="10"/>
                  </a:lnTo>
                  <a:lnTo>
                    <a:pt x="29" y="11"/>
                  </a:lnTo>
                  <a:lnTo>
                    <a:pt x="26" y="13"/>
                  </a:lnTo>
                  <a:lnTo>
                    <a:pt x="23" y="14"/>
                  </a:lnTo>
                  <a:lnTo>
                    <a:pt x="21" y="17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2" y="24"/>
                  </a:lnTo>
                  <a:lnTo>
                    <a:pt x="11" y="27"/>
                  </a:lnTo>
                  <a:lnTo>
                    <a:pt x="9" y="31"/>
                  </a:lnTo>
                  <a:lnTo>
                    <a:pt x="8" y="34"/>
                  </a:lnTo>
                  <a:lnTo>
                    <a:pt x="7" y="38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7" y="51"/>
                  </a:lnTo>
                  <a:lnTo>
                    <a:pt x="7" y="55"/>
                  </a:lnTo>
                  <a:lnTo>
                    <a:pt x="8" y="58"/>
                  </a:lnTo>
                  <a:lnTo>
                    <a:pt x="9" y="62"/>
                  </a:lnTo>
                  <a:lnTo>
                    <a:pt x="12" y="65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9" y="73"/>
                  </a:lnTo>
                  <a:lnTo>
                    <a:pt x="22" y="75"/>
                  </a:lnTo>
                  <a:lnTo>
                    <a:pt x="25" y="77"/>
                  </a:lnTo>
                  <a:lnTo>
                    <a:pt x="28" y="79"/>
                  </a:lnTo>
                  <a:lnTo>
                    <a:pt x="32" y="80"/>
                  </a:lnTo>
                  <a:lnTo>
                    <a:pt x="35" y="82"/>
                  </a:lnTo>
                  <a:lnTo>
                    <a:pt x="39" y="82"/>
                  </a:lnTo>
                  <a:lnTo>
                    <a:pt x="43" y="83"/>
                  </a:lnTo>
                  <a:lnTo>
                    <a:pt x="45" y="83"/>
                  </a:lnTo>
                  <a:close/>
                  <a:moveTo>
                    <a:pt x="118" y="178"/>
                  </a:moveTo>
                  <a:lnTo>
                    <a:pt x="213" y="178"/>
                  </a:lnTo>
                  <a:lnTo>
                    <a:pt x="216" y="178"/>
                  </a:lnTo>
                  <a:lnTo>
                    <a:pt x="219" y="178"/>
                  </a:lnTo>
                  <a:lnTo>
                    <a:pt x="221" y="177"/>
                  </a:lnTo>
                  <a:lnTo>
                    <a:pt x="224" y="177"/>
                  </a:lnTo>
                  <a:lnTo>
                    <a:pt x="227" y="177"/>
                  </a:lnTo>
                  <a:lnTo>
                    <a:pt x="230" y="176"/>
                  </a:lnTo>
                  <a:lnTo>
                    <a:pt x="231" y="176"/>
                  </a:lnTo>
                  <a:lnTo>
                    <a:pt x="234" y="174"/>
                  </a:lnTo>
                  <a:lnTo>
                    <a:pt x="235" y="174"/>
                  </a:lnTo>
                  <a:lnTo>
                    <a:pt x="240" y="171"/>
                  </a:lnTo>
                  <a:lnTo>
                    <a:pt x="242" y="170"/>
                  </a:lnTo>
                  <a:lnTo>
                    <a:pt x="245" y="167"/>
                  </a:lnTo>
                  <a:lnTo>
                    <a:pt x="248" y="164"/>
                  </a:lnTo>
                  <a:lnTo>
                    <a:pt x="251" y="160"/>
                  </a:lnTo>
                  <a:lnTo>
                    <a:pt x="252" y="157"/>
                  </a:lnTo>
                  <a:lnTo>
                    <a:pt x="254" y="155"/>
                  </a:lnTo>
                  <a:lnTo>
                    <a:pt x="255" y="153"/>
                  </a:lnTo>
                  <a:lnTo>
                    <a:pt x="255" y="150"/>
                  </a:lnTo>
                  <a:lnTo>
                    <a:pt x="255" y="149"/>
                  </a:lnTo>
                  <a:lnTo>
                    <a:pt x="256" y="146"/>
                  </a:lnTo>
                  <a:lnTo>
                    <a:pt x="256" y="143"/>
                  </a:lnTo>
                  <a:lnTo>
                    <a:pt x="256" y="142"/>
                  </a:lnTo>
                  <a:lnTo>
                    <a:pt x="258" y="139"/>
                  </a:lnTo>
                  <a:lnTo>
                    <a:pt x="258" y="136"/>
                  </a:lnTo>
                  <a:lnTo>
                    <a:pt x="258" y="134"/>
                  </a:lnTo>
                  <a:lnTo>
                    <a:pt x="258" y="131"/>
                  </a:lnTo>
                  <a:lnTo>
                    <a:pt x="258" y="127"/>
                  </a:lnTo>
                  <a:lnTo>
                    <a:pt x="258" y="121"/>
                  </a:lnTo>
                  <a:lnTo>
                    <a:pt x="256" y="117"/>
                  </a:lnTo>
                  <a:lnTo>
                    <a:pt x="256" y="111"/>
                  </a:lnTo>
                  <a:lnTo>
                    <a:pt x="256" y="105"/>
                  </a:lnTo>
                  <a:lnTo>
                    <a:pt x="255" y="101"/>
                  </a:lnTo>
                  <a:lnTo>
                    <a:pt x="255" y="98"/>
                  </a:lnTo>
                  <a:lnTo>
                    <a:pt x="254" y="96"/>
                  </a:lnTo>
                  <a:lnTo>
                    <a:pt x="254" y="94"/>
                  </a:lnTo>
                  <a:lnTo>
                    <a:pt x="254" y="91"/>
                  </a:lnTo>
                  <a:lnTo>
                    <a:pt x="212" y="91"/>
                  </a:lnTo>
                  <a:lnTo>
                    <a:pt x="213" y="94"/>
                  </a:lnTo>
                  <a:lnTo>
                    <a:pt x="213" y="98"/>
                  </a:lnTo>
                  <a:lnTo>
                    <a:pt x="213" y="101"/>
                  </a:lnTo>
                  <a:lnTo>
                    <a:pt x="214" y="104"/>
                  </a:lnTo>
                  <a:lnTo>
                    <a:pt x="213" y="108"/>
                  </a:lnTo>
                  <a:lnTo>
                    <a:pt x="213" y="110"/>
                  </a:lnTo>
                  <a:lnTo>
                    <a:pt x="213" y="113"/>
                  </a:lnTo>
                  <a:lnTo>
                    <a:pt x="212" y="115"/>
                  </a:lnTo>
                  <a:lnTo>
                    <a:pt x="210" y="117"/>
                  </a:lnTo>
                  <a:lnTo>
                    <a:pt x="209" y="120"/>
                  </a:lnTo>
                  <a:lnTo>
                    <a:pt x="206" y="121"/>
                  </a:lnTo>
                  <a:lnTo>
                    <a:pt x="203" y="122"/>
                  </a:lnTo>
                  <a:lnTo>
                    <a:pt x="199" y="122"/>
                  </a:lnTo>
                  <a:lnTo>
                    <a:pt x="198" y="122"/>
                  </a:lnTo>
                  <a:lnTo>
                    <a:pt x="195" y="122"/>
                  </a:lnTo>
                  <a:lnTo>
                    <a:pt x="192" y="122"/>
                  </a:lnTo>
                  <a:lnTo>
                    <a:pt x="118" y="122"/>
                  </a:lnTo>
                  <a:lnTo>
                    <a:pt x="118" y="91"/>
                  </a:lnTo>
                  <a:lnTo>
                    <a:pt x="78" y="91"/>
                  </a:lnTo>
                  <a:lnTo>
                    <a:pt x="78" y="122"/>
                  </a:lnTo>
                  <a:lnTo>
                    <a:pt x="15" y="122"/>
                  </a:lnTo>
                  <a:lnTo>
                    <a:pt x="15" y="178"/>
                  </a:lnTo>
                  <a:lnTo>
                    <a:pt x="78" y="178"/>
                  </a:lnTo>
                  <a:lnTo>
                    <a:pt x="78" y="201"/>
                  </a:lnTo>
                  <a:lnTo>
                    <a:pt x="118" y="201"/>
                  </a:lnTo>
                  <a:lnTo>
                    <a:pt x="118" y="178"/>
                  </a:lnTo>
                  <a:close/>
                  <a:moveTo>
                    <a:pt x="78" y="347"/>
                  </a:moveTo>
                  <a:lnTo>
                    <a:pt x="254" y="347"/>
                  </a:lnTo>
                  <a:lnTo>
                    <a:pt x="254" y="292"/>
                  </a:lnTo>
                  <a:lnTo>
                    <a:pt x="126" y="292"/>
                  </a:lnTo>
                  <a:lnTo>
                    <a:pt x="122" y="288"/>
                  </a:lnTo>
                  <a:lnTo>
                    <a:pt x="119" y="287"/>
                  </a:lnTo>
                  <a:lnTo>
                    <a:pt x="116" y="284"/>
                  </a:lnTo>
                  <a:lnTo>
                    <a:pt x="115" y="281"/>
                  </a:lnTo>
                  <a:lnTo>
                    <a:pt x="115" y="278"/>
                  </a:lnTo>
                  <a:lnTo>
                    <a:pt x="113" y="277"/>
                  </a:lnTo>
                  <a:lnTo>
                    <a:pt x="113" y="274"/>
                  </a:lnTo>
                  <a:lnTo>
                    <a:pt x="115" y="271"/>
                  </a:lnTo>
                  <a:lnTo>
                    <a:pt x="115" y="267"/>
                  </a:lnTo>
                  <a:lnTo>
                    <a:pt x="116" y="265"/>
                  </a:lnTo>
                  <a:lnTo>
                    <a:pt x="119" y="263"/>
                  </a:lnTo>
                  <a:lnTo>
                    <a:pt x="122" y="261"/>
                  </a:lnTo>
                  <a:lnTo>
                    <a:pt x="125" y="261"/>
                  </a:lnTo>
                  <a:lnTo>
                    <a:pt x="127" y="261"/>
                  </a:lnTo>
                  <a:lnTo>
                    <a:pt x="254" y="261"/>
                  </a:lnTo>
                  <a:lnTo>
                    <a:pt x="254" y="205"/>
                  </a:lnTo>
                  <a:lnTo>
                    <a:pt x="113" y="205"/>
                  </a:lnTo>
                  <a:lnTo>
                    <a:pt x="112" y="205"/>
                  </a:lnTo>
                  <a:lnTo>
                    <a:pt x="109" y="205"/>
                  </a:lnTo>
                  <a:lnTo>
                    <a:pt x="108" y="205"/>
                  </a:lnTo>
                  <a:lnTo>
                    <a:pt x="105" y="205"/>
                  </a:lnTo>
                  <a:lnTo>
                    <a:pt x="103" y="207"/>
                  </a:lnTo>
                  <a:lnTo>
                    <a:pt x="99" y="207"/>
                  </a:lnTo>
                  <a:lnTo>
                    <a:pt x="95" y="208"/>
                  </a:lnTo>
                  <a:lnTo>
                    <a:pt x="92" y="209"/>
                  </a:lnTo>
                  <a:lnTo>
                    <a:pt x="89" y="212"/>
                  </a:lnTo>
                  <a:lnTo>
                    <a:pt x="87" y="214"/>
                  </a:lnTo>
                  <a:lnTo>
                    <a:pt x="84" y="216"/>
                  </a:lnTo>
                  <a:lnTo>
                    <a:pt x="81" y="219"/>
                  </a:lnTo>
                  <a:lnTo>
                    <a:pt x="80" y="222"/>
                  </a:lnTo>
                  <a:lnTo>
                    <a:pt x="78" y="225"/>
                  </a:lnTo>
                  <a:lnTo>
                    <a:pt x="77" y="228"/>
                  </a:lnTo>
                  <a:lnTo>
                    <a:pt x="75" y="232"/>
                  </a:lnTo>
                  <a:lnTo>
                    <a:pt x="74" y="236"/>
                  </a:lnTo>
                  <a:lnTo>
                    <a:pt x="74" y="237"/>
                  </a:lnTo>
                  <a:lnTo>
                    <a:pt x="74" y="240"/>
                  </a:lnTo>
                  <a:lnTo>
                    <a:pt x="74" y="242"/>
                  </a:lnTo>
                  <a:lnTo>
                    <a:pt x="74" y="246"/>
                  </a:lnTo>
                  <a:lnTo>
                    <a:pt x="74" y="249"/>
                  </a:lnTo>
                  <a:lnTo>
                    <a:pt x="75" y="253"/>
                  </a:lnTo>
                  <a:lnTo>
                    <a:pt x="75" y="256"/>
                  </a:lnTo>
                  <a:lnTo>
                    <a:pt x="77" y="260"/>
                  </a:lnTo>
                  <a:lnTo>
                    <a:pt x="78" y="263"/>
                  </a:lnTo>
                  <a:lnTo>
                    <a:pt x="80" y="267"/>
                  </a:lnTo>
                  <a:lnTo>
                    <a:pt x="81" y="270"/>
                  </a:lnTo>
                  <a:lnTo>
                    <a:pt x="82" y="273"/>
                  </a:lnTo>
                  <a:lnTo>
                    <a:pt x="85" y="275"/>
                  </a:lnTo>
                  <a:lnTo>
                    <a:pt x="88" y="278"/>
                  </a:lnTo>
                  <a:lnTo>
                    <a:pt x="89" y="281"/>
                  </a:lnTo>
                  <a:lnTo>
                    <a:pt x="92" y="284"/>
                  </a:lnTo>
                  <a:lnTo>
                    <a:pt x="95" y="287"/>
                  </a:lnTo>
                  <a:lnTo>
                    <a:pt x="98" y="288"/>
                  </a:lnTo>
                  <a:lnTo>
                    <a:pt x="102" y="291"/>
                  </a:lnTo>
                  <a:lnTo>
                    <a:pt x="78" y="292"/>
                  </a:lnTo>
                  <a:lnTo>
                    <a:pt x="78" y="347"/>
                  </a:lnTo>
                  <a:close/>
                  <a:moveTo>
                    <a:pt x="178" y="360"/>
                  </a:moveTo>
                  <a:lnTo>
                    <a:pt x="178" y="454"/>
                  </a:lnTo>
                  <a:lnTo>
                    <a:pt x="182" y="454"/>
                  </a:lnTo>
                  <a:lnTo>
                    <a:pt x="185" y="454"/>
                  </a:lnTo>
                  <a:lnTo>
                    <a:pt x="188" y="452"/>
                  </a:lnTo>
                  <a:lnTo>
                    <a:pt x="192" y="452"/>
                  </a:lnTo>
                  <a:lnTo>
                    <a:pt x="195" y="452"/>
                  </a:lnTo>
                  <a:lnTo>
                    <a:pt x="199" y="451"/>
                  </a:lnTo>
                  <a:lnTo>
                    <a:pt x="202" y="451"/>
                  </a:lnTo>
                  <a:lnTo>
                    <a:pt x="205" y="449"/>
                  </a:lnTo>
                  <a:lnTo>
                    <a:pt x="209" y="448"/>
                  </a:lnTo>
                  <a:lnTo>
                    <a:pt x="212" y="445"/>
                  </a:lnTo>
                  <a:lnTo>
                    <a:pt x="213" y="444"/>
                  </a:lnTo>
                  <a:lnTo>
                    <a:pt x="216" y="441"/>
                  </a:lnTo>
                  <a:lnTo>
                    <a:pt x="217" y="438"/>
                  </a:lnTo>
                  <a:lnTo>
                    <a:pt x="219" y="435"/>
                  </a:lnTo>
                  <a:lnTo>
                    <a:pt x="220" y="433"/>
                  </a:lnTo>
                  <a:lnTo>
                    <a:pt x="220" y="428"/>
                  </a:lnTo>
                  <a:lnTo>
                    <a:pt x="220" y="426"/>
                  </a:lnTo>
                  <a:lnTo>
                    <a:pt x="220" y="423"/>
                  </a:lnTo>
                  <a:lnTo>
                    <a:pt x="219" y="421"/>
                  </a:lnTo>
                  <a:lnTo>
                    <a:pt x="219" y="418"/>
                  </a:lnTo>
                  <a:lnTo>
                    <a:pt x="217" y="416"/>
                  </a:lnTo>
                  <a:lnTo>
                    <a:pt x="216" y="414"/>
                  </a:lnTo>
                  <a:lnTo>
                    <a:pt x="214" y="411"/>
                  </a:lnTo>
                  <a:lnTo>
                    <a:pt x="213" y="409"/>
                  </a:lnTo>
                  <a:lnTo>
                    <a:pt x="210" y="407"/>
                  </a:lnTo>
                  <a:lnTo>
                    <a:pt x="207" y="406"/>
                  </a:lnTo>
                  <a:lnTo>
                    <a:pt x="206" y="404"/>
                  </a:lnTo>
                  <a:lnTo>
                    <a:pt x="203" y="403"/>
                  </a:lnTo>
                  <a:lnTo>
                    <a:pt x="202" y="402"/>
                  </a:lnTo>
                  <a:lnTo>
                    <a:pt x="199" y="400"/>
                  </a:lnTo>
                  <a:lnTo>
                    <a:pt x="196" y="400"/>
                  </a:lnTo>
                  <a:lnTo>
                    <a:pt x="210" y="362"/>
                  </a:lnTo>
                  <a:lnTo>
                    <a:pt x="214" y="364"/>
                  </a:lnTo>
                  <a:lnTo>
                    <a:pt x="217" y="365"/>
                  </a:lnTo>
                  <a:lnTo>
                    <a:pt x="221" y="367"/>
                  </a:lnTo>
                  <a:lnTo>
                    <a:pt x="224" y="369"/>
                  </a:lnTo>
                  <a:lnTo>
                    <a:pt x="227" y="371"/>
                  </a:lnTo>
                  <a:lnTo>
                    <a:pt x="228" y="372"/>
                  </a:lnTo>
                  <a:lnTo>
                    <a:pt x="231" y="374"/>
                  </a:lnTo>
                  <a:lnTo>
                    <a:pt x="233" y="375"/>
                  </a:lnTo>
                  <a:lnTo>
                    <a:pt x="235" y="378"/>
                  </a:lnTo>
                  <a:lnTo>
                    <a:pt x="237" y="379"/>
                  </a:lnTo>
                  <a:lnTo>
                    <a:pt x="238" y="382"/>
                  </a:lnTo>
                  <a:lnTo>
                    <a:pt x="241" y="383"/>
                  </a:lnTo>
                  <a:lnTo>
                    <a:pt x="242" y="386"/>
                  </a:lnTo>
                  <a:lnTo>
                    <a:pt x="245" y="389"/>
                  </a:lnTo>
                  <a:lnTo>
                    <a:pt x="247" y="392"/>
                  </a:lnTo>
                  <a:lnTo>
                    <a:pt x="248" y="395"/>
                  </a:lnTo>
                  <a:lnTo>
                    <a:pt x="249" y="397"/>
                  </a:lnTo>
                  <a:lnTo>
                    <a:pt x="251" y="400"/>
                  </a:lnTo>
                  <a:lnTo>
                    <a:pt x="252" y="403"/>
                  </a:lnTo>
                  <a:lnTo>
                    <a:pt x="254" y="407"/>
                  </a:lnTo>
                  <a:lnTo>
                    <a:pt x="255" y="410"/>
                  </a:lnTo>
                  <a:lnTo>
                    <a:pt x="256" y="414"/>
                  </a:lnTo>
                  <a:lnTo>
                    <a:pt x="256" y="418"/>
                  </a:lnTo>
                  <a:lnTo>
                    <a:pt x="258" y="423"/>
                  </a:lnTo>
                  <a:lnTo>
                    <a:pt x="258" y="427"/>
                  </a:lnTo>
                  <a:lnTo>
                    <a:pt x="258" y="431"/>
                  </a:lnTo>
                  <a:lnTo>
                    <a:pt x="258" y="437"/>
                  </a:lnTo>
                  <a:lnTo>
                    <a:pt x="258" y="441"/>
                  </a:lnTo>
                  <a:lnTo>
                    <a:pt x="256" y="445"/>
                  </a:lnTo>
                  <a:lnTo>
                    <a:pt x="255" y="451"/>
                  </a:lnTo>
                  <a:lnTo>
                    <a:pt x="255" y="455"/>
                  </a:lnTo>
                  <a:lnTo>
                    <a:pt x="254" y="458"/>
                  </a:lnTo>
                  <a:lnTo>
                    <a:pt x="252" y="462"/>
                  </a:lnTo>
                  <a:lnTo>
                    <a:pt x="251" y="466"/>
                  </a:lnTo>
                  <a:lnTo>
                    <a:pt x="248" y="469"/>
                  </a:lnTo>
                  <a:lnTo>
                    <a:pt x="247" y="473"/>
                  </a:lnTo>
                  <a:lnTo>
                    <a:pt x="244" y="476"/>
                  </a:lnTo>
                  <a:lnTo>
                    <a:pt x="241" y="479"/>
                  </a:lnTo>
                  <a:lnTo>
                    <a:pt x="238" y="482"/>
                  </a:lnTo>
                  <a:lnTo>
                    <a:pt x="235" y="484"/>
                  </a:lnTo>
                  <a:lnTo>
                    <a:pt x="233" y="487"/>
                  </a:lnTo>
                  <a:lnTo>
                    <a:pt x="230" y="490"/>
                  </a:lnTo>
                  <a:lnTo>
                    <a:pt x="227" y="493"/>
                  </a:lnTo>
                  <a:lnTo>
                    <a:pt x="223" y="494"/>
                  </a:lnTo>
                  <a:lnTo>
                    <a:pt x="220" y="497"/>
                  </a:lnTo>
                  <a:lnTo>
                    <a:pt x="216" y="499"/>
                  </a:lnTo>
                  <a:lnTo>
                    <a:pt x="213" y="500"/>
                  </a:lnTo>
                  <a:lnTo>
                    <a:pt x="209" y="501"/>
                  </a:lnTo>
                  <a:lnTo>
                    <a:pt x="205" y="503"/>
                  </a:lnTo>
                  <a:lnTo>
                    <a:pt x="200" y="504"/>
                  </a:lnTo>
                  <a:lnTo>
                    <a:pt x="196" y="506"/>
                  </a:lnTo>
                  <a:lnTo>
                    <a:pt x="192" y="507"/>
                  </a:lnTo>
                  <a:lnTo>
                    <a:pt x="188" y="507"/>
                  </a:lnTo>
                  <a:lnTo>
                    <a:pt x="183" y="508"/>
                  </a:lnTo>
                  <a:lnTo>
                    <a:pt x="179" y="508"/>
                  </a:lnTo>
                  <a:lnTo>
                    <a:pt x="175" y="508"/>
                  </a:lnTo>
                  <a:lnTo>
                    <a:pt x="169" y="508"/>
                  </a:lnTo>
                  <a:lnTo>
                    <a:pt x="165" y="508"/>
                  </a:lnTo>
                  <a:lnTo>
                    <a:pt x="161" y="508"/>
                  </a:lnTo>
                  <a:lnTo>
                    <a:pt x="157" y="508"/>
                  </a:lnTo>
                  <a:lnTo>
                    <a:pt x="151" y="508"/>
                  </a:lnTo>
                  <a:lnTo>
                    <a:pt x="147" y="508"/>
                  </a:lnTo>
                  <a:lnTo>
                    <a:pt x="143" y="507"/>
                  </a:lnTo>
                  <a:lnTo>
                    <a:pt x="139" y="506"/>
                  </a:lnTo>
                  <a:lnTo>
                    <a:pt x="134" y="506"/>
                  </a:lnTo>
                  <a:lnTo>
                    <a:pt x="130" y="504"/>
                  </a:lnTo>
                  <a:lnTo>
                    <a:pt x="126" y="503"/>
                  </a:lnTo>
                  <a:lnTo>
                    <a:pt x="123" y="501"/>
                  </a:lnTo>
                  <a:lnTo>
                    <a:pt x="119" y="500"/>
                  </a:lnTo>
                  <a:lnTo>
                    <a:pt x="115" y="499"/>
                  </a:lnTo>
                  <a:lnTo>
                    <a:pt x="112" y="496"/>
                  </a:lnTo>
                  <a:lnTo>
                    <a:pt x="108" y="494"/>
                  </a:lnTo>
                  <a:lnTo>
                    <a:pt x="105" y="491"/>
                  </a:lnTo>
                  <a:lnTo>
                    <a:pt x="101" y="490"/>
                  </a:lnTo>
                  <a:lnTo>
                    <a:pt x="98" y="487"/>
                  </a:lnTo>
                  <a:lnTo>
                    <a:pt x="95" y="484"/>
                  </a:lnTo>
                  <a:lnTo>
                    <a:pt x="92" y="482"/>
                  </a:lnTo>
                  <a:lnTo>
                    <a:pt x="89" y="479"/>
                  </a:lnTo>
                  <a:lnTo>
                    <a:pt x="88" y="476"/>
                  </a:lnTo>
                  <a:lnTo>
                    <a:pt x="85" y="473"/>
                  </a:lnTo>
                  <a:lnTo>
                    <a:pt x="84" y="469"/>
                  </a:lnTo>
                  <a:lnTo>
                    <a:pt x="81" y="466"/>
                  </a:lnTo>
                  <a:lnTo>
                    <a:pt x="80" y="462"/>
                  </a:lnTo>
                  <a:lnTo>
                    <a:pt x="78" y="458"/>
                  </a:lnTo>
                  <a:lnTo>
                    <a:pt x="77" y="455"/>
                  </a:lnTo>
                  <a:lnTo>
                    <a:pt x="75" y="451"/>
                  </a:lnTo>
                  <a:lnTo>
                    <a:pt x="75" y="447"/>
                  </a:lnTo>
                  <a:lnTo>
                    <a:pt x="74" y="441"/>
                  </a:lnTo>
                  <a:lnTo>
                    <a:pt x="74" y="437"/>
                  </a:lnTo>
                  <a:lnTo>
                    <a:pt x="74" y="433"/>
                  </a:lnTo>
                  <a:lnTo>
                    <a:pt x="74" y="427"/>
                  </a:lnTo>
                  <a:lnTo>
                    <a:pt x="74" y="423"/>
                  </a:lnTo>
                  <a:lnTo>
                    <a:pt x="75" y="418"/>
                  </a:lnTo>
                  <a:lnTo>
                    <a:pt x="77" y="414"/>
                  </a:lnTo>
                  <a:lnTo>
                    <a:pt x="77" y="410"/>
                  </a:lnTo>
                  <a:lnTo>
                    <a:pt x="78" y="406"/>
                  </a:lnTo>
                  <a:lnTo>
                    <a:pt x="81" y="402"/>
                  </a:lnTo>
                  <a:lnTo>
                    <a:pt x="82" y="399"/>
                  </a:lnTo>
                  <a:lnTo>
                    <a:pt x="84" y="395"/>
                  </a:lnTo>
                  <a:lnTo>
                    <a:pt x="87" y="392"/>
                  </a:lnTo>
                  <a:lnTo>
                    <a:pt x="89" y="389"/>
                  </a:lnTo>
                  <a:lnTo>
                    <a:pt x="91" y="386"/>
                  </a:lnTo>
                  <a:lnTo>
                    <a:pt x="94" y="383"/>
                  </a:lnTo>
                  <a:lnTo>
                    <a:pt x="96" y="381"/>
                  </a:lnTo>
                  <a:lnTo>
                    <a:pt x="101" y="378"/>
                  </a:lnTo>
                  <a:lnTo>
                    <a:pt x="103" y="376"/>
                  </a:lnTo>
                  <a:lnTo>
                    <a:pt x="106" y="374"/>
                  </a:lnTo>
                  <a:lnTo>
                    <a:pt x="111" y="372"/>
                  </a:lnTo>
                  <a:lnTo>
                    <a:pt x="113" y="371"/>
                  </a:lnTo>
                  <a:lnTo>
                    <a:pt x="118" y="369"/>
                  </a:lnTo>
                  <a:lnTo>
                    <a:pt x="122" y="367"/>
                  </a:lnTo>
                  <a:lnTo>
                    <a:pt x="125" y="367"/>
                  </a:lnTo>
                  <a:lnTo>
                    <a:pt x="129" y="365"/>
                  </a:lnTo>
                  <a:lnTo>
                    <a:pt x="133" y="364"/>
                  </a:lnTo>
                  <a:lnTo>
                    <a:pt x="137" y="362"/>
                  </a:lnTo>
                  <a:lnTo>
                    <a:pt x="141" y="362"/>
                  </a:lnTo>
                  <a:lnTo>
                    <a:pt x="146" y="361"/>
                  </a:lnTo>
                  <a:lnTo>
                    <a:pt x="150" y="361"/>
                  </a:lnTo>
                  <a:lnTo>
                    <a:pt x="154" y="361"/>
                  </a:lnTo>
                  <a:lnTo>
                    <a:pt x="158" y="360"/>
                  </a:lnTo>
                  <a:lnTo>
                    <a:pt x="162" y="360"/>
                  </a:lnTo>
                  <a:lnTo>
                    <a:pt x="167" y="360"/>
                  </a:lnTo>
                  <a:lnTo>
                    <a:pt x="178" y="360"/>
                  </a:lnTo>
                  <a:close/>
                  <a:moveTo>
                    <a:pt x="146" y="454"/>
                  </a:moveTo>
                  <a:lnTo>
                    <a:pt x="146" y="411"/>
                  </a:lnTo>
                  <a:lnTo>
                    <a:pt x="141" y="411"/>
                  </a:lnTo>
                  <a:lnTo>
                    <a:pt x="139" y="411"/>
                  </a:lnTo>
                  <a:lnTo>
                    <a:pt x="136" y="411"/>
                  </a:lnTo>
                  <a:lnTo>
                    <a:pt x="133" y="413"/>
                  </a:lnTo>
                  <a:lnTo>
                    <a:pt x="130" y="413"/>
                  </a:lnTo>
                  <a:lnTo>
                    <a:pt x="126" y="413"/>
                  </a:lnTo>
                  <a:lnTo>
                    <a:pt x="123" y="414"/>
                  </a:lnTo>
                  <a:lnTo>
                    <a:pt x="122" y="414"/>
                  </a:lnTo>
                  <a:lnTo>
                    <a:pt x="119" y="416"/>
                  </a:lnTo>
                  <a:lnTo>
                    <a:pt x="116" y="417"/>
                  </a:lnTo>
                  <a:lnTo>
                    <a:pt x="113" y="420"/>
                  </a:lnTo>
                  <a:lnTo>
                    <a:pt x="112" y="423"/>
                  </a:lnTo>
                  <a:lnTo>
                    <a:pt x="111" y="424"/>
                  </a:lnTo>
                  <a:lnTo>
                    <a:pt x="111" y="427"/>
                  </a:lnTo>
                  <a:lnTo>
                    <a:pt x="109" y="431"/>
                  </a:lnTo>
                  <a:lnTo>
                    <a:pt x="109" y="434"/>
                  </a:lnTo>
                  <a:lnTo>
                    <a:pt x="111" y="437"/>
                  </a:lnTo>
                  <a:lnTo>
                    <a:pt x="111" y="440"/>
                  </a:lnTo>
                  <a:lnTo>
                    <a:pt x="112" y="441"/>
                  </a:lnTo>
                  <a:lnTo>
                    <a:pt x="113" y="444"/>
                  </a:lnTo>
                  <a:lnTo>
                    <a:pt x="116" y="447"/>
                  </a:lnTo>
                  <a:lnTo>
                    <a:pt x="119" y="448"/>
                  </a:lnTo>
                  <a:lnTo>
                    <a:pt x="122" y="449"/>
                  </a:lnTo>
                  <a:lnTo>
                    <a:pt x="123" y="449"/>
                  </a:lnTo>
                  <a:lnTo>
                    <a:pt x="126" y="451"/>
                  </a:lnTo>
                  <a:lnTo>
                    <a:pt x="130" y="452"/>
                  </a:lnTo>
                  <a:lnTo>
                    <a:pt x="133" y="452"/>
                  </a:lnTo>
                  <a:lnTo>
                    <a:pt x="136" y="452"/>
                  </a:lnTo>
                  <a:lnTo>
                    <a:pt x="139" y="452"/>
                  </a:lnTo>
                  <a:lnTo>
                    <a:pt x="141" y="454"/>
                  </a:lnTo>
                  <a:lnTo>
                    <a:pt x="146" y="454"/>
                  </a:lnTo>
                  <a:close/>
                  <a:moveTo>
                    <a:pt x="78" y="664"/>
                  </a:moveTo>
                  <a:lnTo>
                    <a:pt x="254" y="664"/>
                  </a:lnTo>
                  <a:lnTo>
                    <a:pt x="254" y="608"/>
                  </a:lnTo>
                  <a:lnTo>
                    <a:pt x="126" y="608"/>
                  </a:lnTo>
                  <a:lnTo>
                    <a:pt x="122" y="605"/>
                  </a:lnTo>
                  <a:lnTo>
                    <a:pt x="119" y="602"/>
                  </a:lnTo>
                  <a:lnTo>
                    <a:pt x="116" y="601"/>
                  </a:lnTo>
                  <a:lnTo>
                    <a:pt x="115" y="598"/>
                  </a:lnTo>
                  <a:lnTo>
                    <a:pt x="115" y="595"/>
                  </a:lnTo>
                  <a:lnTo>
                    <a:pt x="113" y="593"/>
                  </a:lnTo>
                  <a:lnTo>
                    <a:pt x="113" y="591"/>
                  </a:lnTo>
                  <a:lnTo>
                    <a:pt x="115" y="587"/>
                  </a:lnTo>
                  <a:lnTo>
                    <a:pt x="115" y="584"/>
                  </a:lnTo>
                  <a:lnTo>
                    <a:pt x="116" y="581"/>
                  </a:lnTo>
                  <a:lnTo>
                    <a:pt x="119" y="580"/>
                  </a:lnTo>
                  <a:lnTo>
                    <a:pt x="122" y="579"/>
                  </a:lnTo>
                  <a:lnTo>
                    <a:pt x="125" y="577"/>
                  </a:lnTo>
                  <a:lnTo>
                    <a:pt x="127" y="577"/>
                  </a:lnTo>
                  <a:lnTo>
                    <a:pt x="254" y="577"/>
                  </a:lnTo>
                  <a:lnTo>
                    <a:pt x="254" y="521"/>
                  </a:lnTo>
                  <a:lnTo>
                    <a:pt x="113" y="521"/>
                  </a:lnTo>
                  <a:lnTo>
                    <a:pt x="112" y="521"/>
                  </a:lnTo>
                  <a:lnTo>
                    <a:pt x="109" y="522"/>
                  </a:lnTo>
                  <a:lnTo>
                    <a:pt x="108" y="522"/>
                  </a:lnTo>
                  <a:lnTo>
                    <a:pt x="105" y="522"/>
                  </a:lnTo>
                  <a:lnTo>
                    <a:pt x="103" y="522"/>
                  </a:lnTo>
                  <a:lnTo>
                    <a:pt x="99" y="524"/>
                  </a:lnTo>
                  <a:lnTo>
                    <a:pt x="95" y="525"/>
                  </a:lnTo>
                  <a:lnTo>
                    <a:pt x="92" y="527"/>
                  </a:lnTo>
                  <a:lnTo>
                    <a:pt x="89" y="528"/>
                  </a:lnTo>
                  <a:lnTo>
                    <a:pt x="87" y="531"/>
                  </a:lnTo>
                  <a:lnTo>
                    <a:pt x="84" y="532"/>
                  </a:lnTo>
                  <a:lnTo>
                    <a:pt x="81" y="535"/>
                  </a:lnTo>
                  <a:lnTo>
                    <a:pt x="80" y="538"/>
                  </a:lnTo>
                  <a:lnTo>
                    <a:pt x="78" y="542"/>
                  </a:lnTo>
                  <a:lnTo>
                    <a:pt x="77" y="545"/>
                  </a:lnTo>
                  <a:lnTo>
                    <a:pt x="75" y="549"/>
                  </a:lnTo>
                  <a:lnTo>
                    <a:pt x="74" y="552"/>
                  </a:lnTo>
                  <a:lnTo>
                    <a:pt x="74" y="555"/>
                  </a:lnTo>
                  <a:lnTo>
                    <a:pt x="74" y="556"/>
                  </a:lnTo>
                  <a:lnTo>
                    <a:pt x="74" y="559"/>
                  </a:lnTo>
                  <a:lnTo>
                    <a:pt x="74" y="562"/>
                  </a:lnTo>
                  <a:lnTo>
                    <a:pt x="74" y="566"/>
                  </a:lnTo>
                  <a:lnTo>
                    <a:pt x="75" y="569"/>
                  </a:lnTo>
                  <a:lnTo>
                    <a:pt x="75" y="573"/>
                  </a:lnTo>
                  <a:lnTo>
                    <a:pt x="77" y="576"/>
                  </a:lnTo>
                  <a:lnTo>
                    <a:pt x="78" y="580"/>
                  </a:lnTo>
                  <a:lnTo>
                    <a:pt x="80" y="583"/>
                  </a:lnTo>
                  <a:lnTo>
                    <a:pt x="81" y="586"/>
                  </a:lnTo>
                  <a:lnTo>
                    <a:pt x="82" y="590"/>
                  </a:lnTo>
                  <a:lnTo>
                    <a:pt x="85" y="593"/>
                  </a:lnTo>
                  <a:lnTo>
                    <a:pt x="88" y="595"/>
                  </a:lnTo>
                  <a:lnTo>
                    <a:pt x="89" y="598"/>
                  </a:lnTo>
                  <a:lnTo>
                    <a:pt x="92" y="601"/>
                  </a:lnTo>
                  <a:lnTo>
                    <a:pt x="95" y="602"/>
                  </a:lnTo>
                  <a:lnTo>
                    <a:pt x="98" y="605"/>
                  </a:lnTo>
                  <a:lnTo>
                    <a:pt x="102" y="608"/>
                  </a:lnTo>
                  <a:lnTo>
                    <a:pt x="78" y="608"/>
                  </a:lnTo>
                  <a:lnTo>
                    <a:pt x="78" y="664"/>
                  </a:lnTo>
                  <a:close/>
                  <a:moveTo>
                    <a:pt x="5" y="740"/>
                  </a:moveTo>
                  <a:lnTo>
                    <a:pt x="56" y="740"/>
                  </a:lnTo>
                  <a:lnTo>
                    <a:pt x="56" y="685"/>
                  </a:lnTo>
                  <a:lnTo>
                    <a:pt x="5" y="685"/>
                  </a:lnTo>
                  <a:lnTo>
                    <a:pt x="5" y="740"/>
                  </a:lnTo>
                  <a:close/>
                  <a:moveTo>
                    <a:pt x="78" y="740"/>
                  </a:moveTo>
                  <a:lnTo>
                    <a:pt x="254" y="740"/>
                  </a:lnTo>
                  <a:lnTo>
                    <a:pt x="254" y="685"/>
                  </a:lnTo>
                  <a:lnTo>
                    <a:pt x="78" y="685"/>
                  </a:lnTo>
                  <a:lnTo>
                    <a:pt x="78" y="740"/>
                  </a:lnTo>
                  <a:close/>
                  <a:moveTo>
                    <a:pt x="5" y="993"/>
                  </a:moveTo>
                  <a:lnTo>
                    <a:pt x="254" y="993"/>
                  </a:lnTo>
                  <a:lnTo>
                    <a:pt x="254" y="945"/>
                  </a:lnTo>
                  <a:lnTo>
                    <a:pt x="64" y="945"/>
                  </a:lnTo>
                  <a:lnTo>
                    <a:pt x="254" y="906"/>
                  </a:lnTo>
                  <a:lnTo>
                    <a:pt x="254" y="868"/>
                  </a:lnTo>
                  <a:lnTo>
                    <a:pt x="70" y="826"/>
                  </a:lnTo>
                  <a:lnTo>
                    <a:pt x="254" y="824"/>
                  </a:lnTo>
                  <a:lnTo>
                    <a:pt x="254" y="762"/>
                  </a:lnTo>
                  <a:lnTo>
                    <a:pt x="5" y="762"/>
                  </a:lnTo>
                  <a:lnTo>
                    <a:pt x="5" y="847"/>
                  </a:lnTo>
                  <a:lnTo>
                    <a:pt x="144" y="877"/>
                  </a:lnTo>
                  <a:lnTo>
                    <a:pt x="5" y="906"/>
                  </a:lnTo>
                  <a:lnTo>
                    <a:pt x="5" y="993"/>
                  </a:lnTo>
                  <a:close/>
                </a:path>
              </a:pathLst>
            </a:custGeom>
            <a:solidFill>
              <a:srgbClr val="0D2A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409" y="715"/>
              <a:ext cx="124" cy="88"/>
            </a:xfrm>
            <a:custGeom>
              <a:avLst/>
              <a:gdLst/>
              <a:ahLst/>
              <a:cxnLst>
                <a:cxn ang="0">
                  <a:pos x="106" y="103"/>
                </a:cxn>
                <a:cxn ang="0">
                  <a:pos x="104" y="94"/>
                </a:cxn>
                <a:cxn ang="0">
                  <a:pos x="104" y="89"/>
                </a:cxn>
                <a:cxn ang="0">
                  <a:pos x="103" y="85"/>
                </a:cxn>
                <a:cxn ang="0">
                  <a:pos x="100" y="80"/>
                </a:cxn>
                <a:cxn ang="0">
                  <a:pos x="98" y="76"/>
                </a:cxn>
                <a:cxn ang="0">
                  <a:pos x="94" y="72"/>
                </a:cxn>
                <a:cxn ang="0">
                  <a:pos x="89" y="68"/>
                </a:cxn>
                <a:cxn ang="0">
                  <a:pos x="84" y="66"/>
                </a:cxn>
                <a:cxn ang="0">
                  <a:pos x="79" y="65"/>
                </a:cxn>
                <a:cxn ang="0">
                  <a:pos x="73" y="65"/>
                </a:cxn>
                <a:cxn ang="0">
                  <a:pos x="66" y="65"/>
                </a:cxn>
                <a:cxn ang="0">
                  <a:pos x="62" y="68"/>
                </a:cxn>
                <a:cxn ang="0">
                  <a:pos x="58" y="69"/>
                </a:cxn>
                <a:cxn ang="0">
                  <a:pos x="54" y="73"/>
                </a:cxn>
                <a:cxn ang="0">
                  <a:pos x="51" y="78"/>
                </a:cxn>
                <a:cxn ang="0">
                  <a:pos x="48" y="82"/>
                </a:cxn>
                <a:cxn ang="0">
                  <a:pos x="47" y="86"/>
                </a:cxn>
                <a:cxn ang="0">
                  <a:pos x="45" y="92"/>
                </a:cxn>
                <a:cxn ang="0">
                  <a:pos x="44" y="96"/>
                </a:cxn>
                <a:cxn ang="0">
                  <a:pos x="44" y="114"/>
                </a:cxn>
                <a:cxn ang="0">
                  <a:pos x="0" y="83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6" y="48"/>
                </a:cxn>
                <a:cxn ang="0">
                  <a:pos x="10" y="37"/>
                </a:cxn>
                <a:cxn ang="0">
                  <a:pos x="14" y="27"/>
                </a:cxn>
                <a:cxn ang="0">
                  <a:pos x="21" y="20"/>
                </a:cxn>
                <a:cxn ang="0">
                  <a:pos x="30" y="13"/>
                </a:cxn>
                <a:cxn ang="0">
                  <a:pos x="40" y="7"/>
                </a:cxn>
                <a:cxn ang="0">
                  <a:pos x="49" y="3"/>
                </a:cxn>
                <a:cxn ang="0">
                  <a:pos x="62" y="0"/>
                </a:cxn>
                <a:cxn ang="0">
                  <a:pos x="76" y="0"/>
                </a:cxn>
                <a:cxn ang="0">
                  <a:pos x="90" y="2"/>
                </a:cxn>
                <a:cxn ang="0">
                  <a:pos x="103" y="6"/>
                </a:cxn>
                <a:cxn ang="0">
                  <a:pos x="114" y="12"/>
                </a:cxn>
                <a:cxn ang="0">
                  <a:pos x="124" y="19"/>
                </a:cxn>
                <a:cxn ang="0">
                  <a:pos x="131" y="27"/>
                </a:cxn>
                <a:cxn ang="0">
                  <a:pos x="138" y="37"/>
                </a:cxn>
                <a:cxn ang="0">
                  <a:pos x="142" y="48"/>
                </a:cxn>
                <a:cxn ang="0">
                  <a:pos x="146" y="59"/>
                </a:cxn>
                <a:cxn ang="0">
                  <a:pos x="148" y="72"/>
                </a:cxn>
                <a:cxn ang="0">
                  <a:pos x="149" y="86"/>
                </a:cxn>
                <a:cxn ang="0">
                  <a:pos x="149" y="96"/>
                </a:cxn>
                <a:cxn ang="0">
                  <a:pos x="149" y="106"/>
                </a:cxn>
                <a:cxn ang="0">
                  <a:pos x="148" y="114"/>
                </a:cxn>
                <a:cxn ang="0">
                  <a:pos x="44" y="114"/>
                </a:cxn>
              </a:cxnLst>
              <a:rect l="0" t="0" r="r" b="b"/>
              <a:pathLst>
                <a:path w="249" h="176">
                  <a:moveTo>
                    <a:pt x="44" y="114"/>
                  </a:moveTo>
                  <a:lnTo>
                    <a:pt x="106" y="114"/>
                  </a:lnTo>
                  <a:lnTo>
                    <a:pt x="106" y="103"/>
                  </a:lnTo>
                  <a:lnTo>
                    <a:pt x="106" y="100"/>
                  </a:lnTo>
                  <a:lnTo>
                    <a:pt x="104" y="96"/>
                  </a:lnTo>
                  <a:lnTo>
                    <a:pt x="104" y="94"/>
                  </a:lnTo>
                  <a:lnTo>
                    <a:pt x="104" y="93"/>
                  </a:lnTo>
                  <a:lnTo>
                    <a:pt x="104" y="92"/>
                  </a:lnTo>
                  <a:lnTo>
                    <a:pt x="104" y="89"/>
                  </a:lnTo>
                  <a:lnTo>
                    <a:pt x="103" y="87"/>
                  </a:lnTo>
                  <a:lnTo>
                    <a:pt x="103" y="86"/>
                  </a:lnTo>
                  <a:lnTo>
                    <a:pt x="103" y="85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100" y="80"/>
                  </a:lnTo>
                  <a:lnTo>
                    <a:pt x="100" y="79"/>
                  </a:lnTo>
                  <a:lnTo>
                    <a:pt x="98" y="78"/>
                  </a:lnTo>
                  <a:lnTo>
                    <a:pt x="98" y="76"/>
                  </a:lnTo>
                  <a:lnTo>
                    <a:pt x="97" y="75"/>
                  </a:lnTo>
                  <a:lnTo>
                    <a:pt x="96" y="73"/>
                  </a:lnTo>
                  <a:lnTo>
                    <a:pt x="94" y="72"/>
                  </a:lnTo>
                  <a:lnTo>
                    <a:pt x="93" y="70"/>
                  </a:lnTo>
                  <a:lnTo>
                    <a:pt x="91" y="69"/>
                  </a:lnTo>
                  <a:lnTo>
                    <a:pt x="89" y="68"/>
                  </a:lnTo>
                  <a:lnTo>
                    <a:pt x="87" y="68"/>
                  </a:lnTo>
                  <a:lnTo>
                    <a:pt x="86" y="66"/>
                  </a:lnTo>
                  <a:lnTo>
                    <a:pt x="84" y="66"/>
                  </a:lnTo>
                  <a:lnTo>
                    <a:pt x="83" y="65"/>
                  </a:lnTo>
                  <a:lnTo>
                    <a:pt x="80" y="65"/>
                  </a:lnTo>
                  <a:lnTo>
                    <a:pt x="79" y="65"/>
                  </a:lnTo>
                  <a:lnTo>
                    <a:pt x="77" y="65"/>
                  </a:lnTo>
                  <a:lnTo>
                    <a:pt x="75" y="65"/>
                  </a:lnTo>
                  <a:lnTo>
                    <a:pt x="73" y="65"/>
                  </a:lnTo>
                  <a:lnTo>
                    <a:pt x="70" y="65"/>
                  </a:lnTo>
                  <a:lnTo>
                    <a:pt x="69" y="65"/>
                  </a:lnTo>
                  <a:lnTo>
                    <a:pt x="66" y="65"/>
                  </a:lnTo>
                  <a:lnTo>
                    <a:pt x="65" y="66"/>
                  </a:lnTo>
                  <a:lnTo>
                    <a:pt x="63" y="66"/>
                  </a:lnTo>
                  <a:lnTo>
                    <a:pt x="62" y="68"/>
                  </a:lnTo>
                  <a:lnTo>
                    <a:pt x="61" y="68"/>
                  </a:lnTo>
                  <a:lnTo>
                    <a:pt x="59" y="69"/>
                  </a:lnTo>
                  <a:lnTo>
                    <a:pt x="58" y="69"/>
                  </a:lnTo>
                  <a:lnTo>
                    <a:pt x="56" y="70"/>
                  </a:lnTo>
                  <a:lnTo>
                    <a:pt x="55" y="72"/>
                  </a:lnTo>
                  <a:lnTo>
                    <a:pt x="54" y="73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1" y="78"/>
                  </a:lnTo>
                  <a:lnTo>
                    <a:pt x="49" y="79"/>
                  </a:lnTo>
                  <a:lnTo>
                    <a:pt x="49" y="80"/>
                  </a:lnTo>
                  <a:lnTo>
                    <a:pt x="48" y="82"/>
                  </a:lnTo>
                  <a:lnTo>
                    <a:pt x="48" y="83"/>
                  </a:lnTo>
                  <a:lnTo>
                    <a:pt x="47" y="85"/>
                  </a:lnTo>
                  <a:lnTo>
                    <a:pt x="47" y="86"/>
                  </a:lnTo>
                  <a:lnTo>
                    <a:pt x="47" y="87"/>
                  </a:lnTo>
                  <a:lnTo>
                    <a:pt x="45" y="89"/>
                  </a:lnTo>
                  <a:lnTo>
                    <a:pt x="45" y="92"/>
                  </a:lnTo>
                  <a:lnTo>
                    <a:pt x="45" y="93"/>
                  </a:lnTo>
                  <a:lnTo>
                    <a:pt x="45" y="94"/>
                  </a:lnTo>
                  <a:lnTo>
                    <a:pt x="44" y="96"/>
                  </a:lnTo>
                  <a:lnTo>
                    <a:pt x="44" y="100"/>
                  </a:lnTo>
                  <a:lnTo>
                    <a:pt x="44" y="103"/>
                  </a:lnTo>
                  <a:lnTo>
                    <a:pt x="44" y="114"/>
                  </a:lnTo>
                  <a:lnTo>
                    <a:pt x="249" y="176"/>
                  </a:lnTo>
                  <a:lnTo>
                    <a:pt x="0" y="176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5"/>
                  </a:lnTo>
                  <a:lnTo>
                    <a:pt x="0" y="70"/>
                  </a:lnTo>
                  <a:lnTo>
                    <a:pt x="2" y="66"/>
                  </a:lnTo>
                  <a:lnTo>
                    <a:pt x="2" y="63"/>
                  </a:lnTo>
                  <a:lnTo>
                    <a:pt x="3" y="59"/>
                  </a:lnTo>
                  <a:lnTo>
                    <a:pt x="3" y="55"/>
                  </a:lnTo>
                  <a:lnTo>
                    <a:pt x="4" y="51"/>
                  </a:lnTo>
                  <a:lnTo>
                    <a:pt x="6" y="48"/>
                  </a:lnTo>
                  <a:lnTo>
                    <a:pt x="7" y="44"/>
                  </a:lnTo>
                  <a:lnTo>
                    <a:pt x="7" y="41"/>
                  </a:lnTo>
                  <a:lnTo>
                    <a:pt x="10" y="37"/>
                  </a:lnTo>
                  <a:lnTo>
                    <a:pt x="11" y="34"/>
                  </a:lnTo>
                  <a:lnTo>
                    <a:pt x="13" y="31"/>
                  </a:lnTo>
                  <a:lnTo>
                    <a:pt x="14" y="27"/>
                  </a:lnTo>
                  <a:lnTo>
                    <a:pt x="17" y="24"/>
                  </a:lnTo>
                  <a:lnTo>
                    <a:pt x="20" y="21"/>
                  </a:lnTo>
                  <a:lnTo>
                    <a:pt x="21" y="20"/>
                  </a:lnTo>
                  <a:lnTo>
                    <a:pt x="24" y="17"/>
                  </a:lnTo>
                  <a:lnTo>
                    <a:pt x="27" y="14"/>
                  </a:lnTo>
                  <a:lnTo>
                    <a:pt x="30" y="13"/>
                  </a:lnTo>
                  <a:lnTo>
                    <a:pt x="33" y="10"/>
                  </a:lnTo>
                  <a:lnTo>
                    <a:pt x="35" y="9"/>
                  </a:lnTo>
                  <a:lnTo>
                    <a:pt x="40" y="7"/>
                  </a:lnTo>
                  <a:lnTo>
                    <a:pt x="42" y="6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6" y="2"/>
                  </a:lnTo>
                  <a:lnTo>
                    <a:pt x="90" y="2"/>
                  </a:lnTo>
                  <a:lnTo>
                    <a:pt x="94" y="3"/>
                  </a:lnTo>
                  <a:lnTo>
                    <a:pt x="98" y="5"/>
                  </a:lnTo>
                  <a:lnTo>
                    <a:pt x="103" y="6"/>
                  </a:lnTo>
                  <a:lnTo>
                    <a:pt x="107" y="7"/>
                  </a:lnTo>
                  <a:lnTo>
                    <a:pt x="111" y="9"/>
                  </a:lnTo>
                  <a:lnTo>
                    <a:pt x="114" y="12"/>
                  </a:lnTo>
                  <a:lnTo>
                    <a:pt x="117" y="13"/>
                  </a:lnTo>
                  <a:lnTo>
                    <a:pt x="121" y="16"/>
                  </a:lnTo>
                  <a:lnTo>
                    <a:pt x="124" y="19"/>
                  </a:lnTo>
                  <a:lnTo>
                    <a:pt x="127" y="21"/>
                  </a:lnTo>
                  <a:lnTo>
                    <a:pt x="129" y="24"/>
                  </a:lnTo>
                  <a:lnTo>
                    <a:pt x="131" y="27"/>
                  </a:lnTo>
                  <a:lnTo>
                    <a:pt x="134" y="30"/>
                  </a:lnTo>
                  <a:lnTo>
                    <a:pt x="135" y="33"/>
                  </a:lnTo>
                  <a:lnTo>
                    <a:pt x="138" y="37"/>
                  </a:lnTo>
                  <a:lnTo>
                    <a:pt x="139" y="40"/>
                  </a:lnTo>
                  <a:lnTo>
                    <a:pt x="141" y="44"/>
                  </a:lnTo>
                  <a:lnTo>
                    <a:pt x="142" y="48"/>
                  </a:lnTo>
                  <a:lnTo>
                    <a:pt x="143" y="51"/>
                  </a:lnTo>
                  <a:lnTo>
                    <a:pt x="145" y="55"/>
                  </a:lnTo>
                  <a:lnTo>
                    <a:pt x="146" y="59"/>
                  </a:lnTo>
                  <a:lnTo>
                    <a:pt x="146" y="63"/>
                  </a:lnTo>
                  <a:lnTo>
                    <a:pt x="148" y="68"/>
                  </a:lnTo>
                  <a:lnTo>
                    <a:pt x="148" y="72"/>
                  </a:lnTo>
                  <a:lnTo>
                    <a:pt x="149" y="76"/>
                  </a:lnTo>
                  <a:lnTo>
                    <a:pt x="149" y="82"/>
                  </a:lnTo>
                  <a:lnTo>
                    <a:pt x="149" y="86"/>
                  </a:lnTo>
                  <a:lnTo>
                    <a:pt x="149" y="90"/>
                  </a:lnTo>
                  <a:lnTo>
                    <a:pt x="149" y="93"/>
                  </a:lnTo>
                  <a:lnTo>
                    <a:pt x="149" y="96"/>
                  </a:lnTo>
                  <a:lnTo>
                    <a:pt x="149" y="99"/>
                  </a:lnTo>
                  <a:lnTo>
                    <a:pt x="149" y="101"/>
                  </a:lnTo>
                  <a:lnTo>
                    <a:pt x="149" y="106"/>
                  </a:lnTo>
                  <a:lnTo>
                    <a:pt x="148" y="108"/>
                  </a:lnTo>
                  <a:lnTo>
                    <a:pt x="148" y="111"/>
                  </a:lnTo>
                  <a:lnTo>
                    <a:pt x="148" y="114"/>
                  </a:lnTo>
                  <a:lnTo>
                    <a:pt x="249" y="114"/>
                  </a:lnTo>
                  <a:lnTo>
                    <a:pt x="249" y="176"/>
                  </a:lnTo>
                  <a:lnTo>
                    <a:pt x="44" y="114"/>
                  </a:lnTo>
                  <a:close/>
                </a:path>
              </a:pathLst>
            </a:custGeom>
            <a:solidFill>
              <a:srgbClr val="0D2A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5444" y="581"/>
              <a:ext cx="91" cy="78"/>
            </a:xfrm>
            <a:custGeom>
              <a:avLst/>
              <a:gdLst/>
              <a:ahLst/>
              <a:cxnLst>
                <a:cxn ang="0">
                  <a:pos x="77" y="156"/>
                </a:cxn>
                <a:cxn ang="0">
                  <a:pos x="59" y="152"/>
                </a:cxn>
                <a:cxn ang="0">
                  <a:pos x="44" y="148"/>
                </a:cxn>
                <a:cxn ang="0">
                  <a:pos x="29" y="139"/>
                </a:cxn>
                <a:cxn ang="0">
                  <a:pos x="18" y="129"/>
                </a:cxn>
                <a:cxn ang="0">
                  <a:pos x="8" y="115"/>
                </a:cxn>
                <a:cxn ang="0">
                  <a:pos x="3" y="101"/>
                </a:cxn>
                <a:cxn ang="0">
                  <a:pos x="0" y="83"/>
                </a:cxn>
                <a:cxn ang="0">
                  <a:pos x="1" y="65"/>
                </a:cxn>
                <a:cxn ang="0">
                  <a:pos x="6" y="48"/>
                </a:cxn>
                <a:cxn ang="0">
                  <a:pos x="13" y="34"/>
                </a:cxn>
                <a:cxn ang="0">
                  <a:pos x="22" y="23"/>
                </a:cxn>
                <a:cxn ang="0">
                  <a:pos x="37" y="13"/>
                </a:cxn>
                <a:cxn ang="0">
                  <a:pos x="51" y="7"/>
                </a:cxn>
                <a:cxn ang="0">
                  <a:pos x="67" y="3"/>
                </a:cxn>
                <a:cxn ang="0">
                  <a:pos x="86" y="0"/>
                </a:cxn>
                <a:cxn ang="0">
                  <a:pos x="107" y="2"/>
                </a:cxn>
                <a:cxn ang="0">
                  <a:pos x="125" y="4"/>
                </a:cxn>
                <a:cxn ang="0">
                  <a:pos x="140" y="10"/>
                </a:cxn>
                <a:cxn ang="0">
                  <a:pos x="154" y="17"/>
                </a:cxn>
                <a:cxn ang="0">
                  <a:pos x="166" y="27"/>
                </a:cxn>
                <a:cxn ang="0">
                  <a:pos x="175" y="41"/>
                </a:cxn>
                <a:cxn ang="0">
                  <a:pos x="181" y="55"/>
                </a:cxn>
                <a:cxn ang="0">
                  <a:pos x="184" y="73"/>
                </a:cxn>
                <a:cxn ang="0">
                  <a:pos x="182" y="93"/>
                </a:cxn>
                <a:cxn ang="0">
                  <a:pos x="178" y="110"/>
                </a:cxn>
                <a:cxn ang="0">
                  <a:pos x="171" y="124"/>
                </a:cxn>
                <a:cxn ang="0">
                  <a:pos x="161" y="135"/>
                </a:cxn>
                <a:cxn ang="0">
                  <a:pos x="147" y="143"/>
                </a:cxn>
                <a:cxn ang="0">
                  <a:pos x="133" y="150"/>
                </a:cxn>
                <a:cxn ang="0">
                  <a:pos x="115" y="155"/>
                </a:cxn>
                <a:cxn ang="0">
                  <a:pos x="97" y="156"/>
                </a:cxn>
                <a:cxn ang="0">
                  <a:pos x="107" y="98"/>
                </a:cxn>
                <a:cxn ang="0">
                  <a:pos x="119" y="97"/>
                </a:cxn>
                <a:cxn ang="0">
                  <a:pos x="129" y="96"/>
                </a:cxn>
                <a:cxn ang="0">
                  <a:pos x="136" y="93"/>
                </a:cxn>
                <a:cxn ang="0">
                  <a:pos x="146" y="87"/>
                </a:cxn>
                <a:cxn ang="0">
                  <a:pos x="149" y="79"/>
                </a:cxn>
                <a:cxn ang="0">
                  <a:pos x="146" y="69"/>
                </a:cxn>
                <a:cxn ang="0">
                  <a:pos x="136" y="63"/>
                </a:cxn>
                <a:cxn ang="0">
                  <a:pos x="129" y="61"/>
                </a:cxn>
                <a:cxn ang="0">
                  <a:pos x="119" y="59"/>
                </a:cxn>
                <a:cxn ang="0">
                  <a:pos x="107" y="59"/>
                </a:cxn>
                <a:cxn ang="0">
                  <a:pos x="77" y="59"/>
                </a:cxn>
                <a:cxn ang="0">
                  <a:pos x="60" y="59"/>
                </a:cxn>
                <a:cxn ang="0">
                  <a:pos x="52" y="62"/>
                </a:cxn>
                <a:cxn ang="0">
                  <a:pos x="42" y="65"/>
                </a:cxn>
                <a:cxn ang="0">
                  <a:pos x="37" y="73"/>
                </a:cxn>
                <a:cxn ang="0">
                  <a:pos x="37" y="83"/>
                </a:cxn>
                <a:cxn ang="0">
                  <a:pos x="42" y="91"/>
                </a:cxn>
                <a:cxn ang="0">
                  <a:pos x="52" y="96"/>
                </a:cxn>
                <a:cxn ang="0">
                  <a:pos x="60" y="97"/>
                </a:cxn>
                <a:cxn ang="0">
                  <a:pos x="77" y="98"/>
                </a:cxn>
              </a:cxnLst>
              <a:rect l="0" t="0" r="r" b="b"/>
              <a:pathLst>
                <a:path w="184" h="156">
                  <a:moveTo>
                    <a:pt x="91" y="156"/>
                  </a:moveTo>
                  <a:lnTo>
                    <a:pt x="86" y="156"/>
                  </a:lnTo>
                  <a:lnTo>
                    <a:pt x="81" y="156"/>
                  </a:lnTo>
                  <a:lnTo>
                    <a:pt x="77" y="156"/>
                  </a:lnTo>
                  <a:lnTo>
                    <a:pt x="72" y="155"/>
                  </a:lnTo>
                  <a:lnTo>
                    <a:pt x="67" y="155"/>
                  </a:lnTo>
                  <a:lnTo>
                    <a:pt x="63" y="153"/>
                  </a:lnTo>
                  <a:lnTo>
                    <a:pt x="59" y="152"/>
                  </a:lnTo>
                  <a:lnTo>
                    <a:pt x="55" y="152"/>
                  </a:lnTo>
                  <a:lnTo>
                    <a:pt x="51" y="150"/>
                  </a:lnTo>
                  <a:lnTo>
                    <a:pt x="46" y="149"/>
                  </a:lnTo>
                  <a:lnTo>
                    <a:pt x="44" y="148"/>
                  </a:lnTo>
                  <a:lnTo>
                    <a:pt x="39" y="145"/>
                  </a:lnTo>
                  <a:lnTo>
                    <a:pt x="37" y="143"/>
                  </a:lnTo>
                  <a:lnTo>
                    <a:pt x="32" y="141"/>
                  </a:lnTo>
                  <a:lnTo>
                    <a:pt x="29" y="139"/>
                  </a:lnTo>
                  <a:lnTo>
                    <a:pt x="27" y="136"/>
                  </a:lnTo>
                  <a:lnTo>
                    <a:pt x="22" y="134"/>
                  </a:lnTo>
                  <a:lnTo>
                    <a:pt x="20" y="132"/>
                  </a:lnTo>
                  <a:lnTo>
                    <a:pt x="18" y="129"/>
                  </a:lnTo>
                  <a:lnTo>
                    <a:pt x="15" y="125"/>
                  </a:lnTo>
                  <a:lnTo>
                    <a:pt x="13" y="122"/>
                  </a:lnTo>
                  <a:lnTo>
                    <a:pt x="11" y="120"/>
                  </a:lnTo>
                  <a:lnTo>
                    <a:pt x="8" y="115"/>
                  </a:lnTo>
                  <a:lnTo>
                    <a:pt x="7" y="113"/>
                  </a:lnTo>
                  <a:lnTo>
                    <a:pt x="6" y="108"/>
                  </a:lnTo>
                  <a:lnTo>
                    <a:pt x="4" y="105"/>
                  </a:lnTo>
                  <a:lnTo>
                    <a:pt x="3" y="101"/>
                  </a:lnTo>
                  <a:lnTo>
                    <a:pt x="1" y="97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1" y="61"/>
                  </a:lnTo>
                  <a:lnTo>
                    <a:pt x="3" y="56"/>
                  </a:lnTo>
                  <a:lnTo>
                    <a:pt x="4" y="52"/>
                  </a:lnTo>
                  <a:lnTo>
                    <a:pt x="6" y="48"/>
                  </a:lnTo>
                  <a:lnTo>
                    <a:pt x="7" y="44"/>
                  </a:lnTo>
                  <a:lnTo>
                    <a:pt x="8" y="41"/>
                  </a:lnTo>
                  <a:lnTo>
                    <a:pt x="11" y="37"/>
                  </a:lnTo>
                  <a:lnTo>
                    <a:pt x="13" y="34"/>
                  </a:lnTo>
                  <a:lnTo>
                    <a:pt x="15" y="31"/>
                  </a:lnTo>
                  <a:lnTo>
                    <a:pt x="18" y="28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7" y="20"/>
                  </a:lnTo>
                  <a:lnTo>
                    <a:pt x="29" y="17"/>
                  </a:lnTo>
                  <a:lnTo>
                    <a:pt x="32" y="16"/>
                  </a:lnTo>
                  <a:lnTo>
                    <a:pt x="37" y="13"/>
                  </a:lnTo>
                  <a:lnTo>
                    <a:pt x="39" y="11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63" y="3"/>
                  </a:lnTo>
                  <a:lnTo>
                    <a:pt x="67" y="3"/>
                  </a:lnTo>
                  <a:lnTo>
                    <a:pt x="72" y="2"/>
                  </a:lnTo>
                  <a:lnTo>
                    <a:pt x="77" y="2"/>
                  </a:lnTo>
                  <a:lnTo>
                    <a:pt x="81" y="2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1" y="2"/>
                  </a:lnTo>
                  <a:lnTo>
                    <a:pt x="107" y="2"/>
                  </a:lnTo>
                  <a:lnTo>
                    <a:pt x="111" y="2"/>
                  </a:lnTo>
                  <a:lnTo>
                    <a:pt x="115" y="3"/>
                  </a:lnTo>
                  <a:lnTo>
                    <a:pt x="119" y="3"/>
                  </a:lnTo>
                  <a:lnTo>
                    <a:pt x="125" y="4"/>
                  </a:lnTo>
                  <a:lnTo>
                    <a:pt x="129" y="6"/>
                  </a:lnTo>
                  <a:lnTo>
                    <a:pt x="133" y="7"/>
                  </a:lnTo>
                  <a:lnTo>
                    <a:pt x="136" y="9"/>
                  </a:lnTo>
                  <a:lnTo>
                    <a:pt x="140" y="10"/>
                  </a:lnTo>
                  <a:lnTo>
                    <a:pt x="145" y="11"/>
                  </a:lnTo>
                  <a:lnTo>
                    <a:pt x="147" y="13"/>
                  </a:lnTo>
                  <a:lnTo>
                    <a:pt x="152" y="16"/>
                  </a:lnTo>
                  <a:lnTo>
                    <a:pt x="154" y="17"/>
                  </a:lnTo>
                  <a:lnTo>
                    <a:pt x="157" y="20"/>
                  </a:lnTo>
                  <a:lnTo>
                    <a:pt x="161" y="23"/>
                  </a:lnTo>
                  <a:lnTo>
                    <a:pt x="164" y="24"/>
                  </a:lnTo>
                  <a:lnTo>
                    <a:pt x="166" y="27"/>
                  </a:lnTo>
                  <a:lnTo>
                    <a:pt x="168" y="31"/>
                  </a:lnTo>
                  <a:lnTo>
                    <a:pt x="171" y="34"/>
                  </a:lnTo>
                  <a:lnTo>
                    <a:pt x="173" y="37"/>
                  </a:lnTo>
                  <a:lnTo>
                    <a:pt x="175" y="41"/>
                  </a:lnTo>
                  <a:lnTo>
                    <a:pt x="177" y="44"/>
                  </a:lnTo>
                  <a:lnTo>
                    <a:pt x="178" y="48"/>
                  </a:lnTo>
                  <a:lnTo>
                    <a:pt x="180" y="52"/>
                  </a:lnTo>
                  <a:lnTo>
                    <a:pt x="181" y="55"/>
                  </a:lnTo>
                  <a:lnTo>
                    <a:pt x="182" y="59"/>
                  </a:lnTo>
                  <a:lnTo>
                    <a:pt x="182" y="65"/>
                  </a:lnTo>
                  <a:lnTo>
                    <a:pt x="184" y="69"/>
                  </a:lnTo>
                  <a:lnTo>
                    <a:pt x="184" y="73"/>
                  </a:lnTo>
                  <a:lnTo>
                    <a:pt x="184" y="79"/>
                  </a:lnTo>
                  <a:lnTo>
                    <a:pt x="184" y="83"/>
                  </a:lnTo>
                  <a:lnTo>
                    <a:pt x="184" y="89"/>
                  </a:lnTo>
                  <a:lnTo>
                    <a:pt x="182" y="93"/>
                  </a:lnTo>
                  <a:lnTo>
                    <a:pt x="182" y="97"/>
                  </a:lnTo>
                  <a:lnTo>
                    <a:pt x="181" y="101"/>
                  </a:lnTo>
                  <a:lnTo>
                    <a:pt x="180" y="105"/>
                  </a:lnTo>
                  <a:lnTo>
                    <a:pt x="178" y="110"/>
                  </a:lnTo>
                  <a:lnTo>
                    <a:pt x="177" y="113"/>
                  </a:lnTo>
                  <a:lnTo>
                    <a:pt x="175" y="117"/>
                  </a:lnTo>
                  <a:lnTo>
                    <a:pt x="173" y="120"/>
                  </a:lnTo>
                  <a:lnTo>
                    <a:pt x="171" y="124"/>
                  </a:lnTo>
                  <a:lnTo>
                    <a:pt x="168" y="127"/>
                  </a:lnTo>
                  <a:lnTo>
                    <a:pt x="166" y="129"/>
                  </a:lnTo>
                  <a:lnTo>
                    <a:pt x="164" y="132"/>
                  </a:lnTo>
                  <a:lnTo>
                    <a:pt x="161" y="135"/>
                  </a:lnTo>
                  <a:lnTo>
                    <a:pt x="157" y="136"/>
                  </a:lnTo>
                  <a:lnTo>
                    <a:pt x="154" y="139"/>
                  </a:lnTo>
                  <a:lnTo>
                    <a:pt x="152" y="142"/>
                  </a:lnTo>
                  <a:lnTo>
                    <a:pt x="147" y="143"/>
                  </a:lnTo>
                  <a:lnTo>
                    <a:pt x="145" y="145"/>
                  </a:lnTo>
                  <a:lnTo>
                    <a:pt x="140" y="148"/>
                  </a:lnTo>
                  <a:lnTo>
                    <a:pt x="136" y="149"/>
                  </a:lnTo>
                  <a:lnTo>
                    <a:pt x="133" y="150"/>
                  </a:lnTo>
                  <a:lnTo>
                    <a:pt x="129" y="152"/>
                  </a:lnTo>
                  <a:lnTo>
                    <a:pt x="125" y="152"/>
                  </a:lnTo>
                  <a:lnTo>
                    <a:pt x="119" y="153"/>
                  </a:lnTo>
                  <a:lnTo>
                    <a:pt x="115" y="155"/>
                  </a:lnTo>
                  <a:lnTo>
                    <a:pt x="111" y="155"/>
                  </a:lnTo>
                  <a:lnTo>
                    <a:pt x="107" y="156"/>
                  </a:lnTo>
                  <a:lnTo>
                    <a:pt x="101" y="156"/>
                  </a:lnTo>
                  <a:lnTo>
                    <a:pt x="97" y="156"/>
                  </a:lnTo>
                  <a:lnTo>
                    <a:pt x="91" y="156"/>
                  </a:lnTo>
                  <a:close/>
                  <a:moveTo>
                    <a:pt x="91" y="98"/>
                  </a:moveTo>
                  <a:lnTo>
                    <a:pt x="100" y="98"/>
                  </a:lnTo>
                  <a:lnTo>
                    <a:pt x="107" y="98"/>
                  </a:lnTo>
                  <a:lnTo>
                    <a:pt x="109" y="98"/>
                  </a:lnTo>
                  <a:lnTo>
                    <a:pt x="112" y="97"/>
                  </a:lnTo>
                  <a:lnTo>
                    <a:pt x="117" y="97"/>
                  </a:lnTo>
                  <a:lnTo>
                    <a:pt x="119" y="97"/>
                  </a:lnTo>
                  <a:lnTo>
                    <a:pt x="122" y="97"/>
                  </a:lnTo>
                  <a:lnTo>
                    <a:pt x="124" y="97"/>
                  </a:lnTo>
                  <a:lnTo>
                    <a:pt x="126" y="96"/>
                  </a:lnTo>
                  <a:lnTo>
                    <a:pt x="129" y="96"/>
                  </a:lnTo>
                  <a:lnTo>
                    <a:pt x="131" y="96"/>
                  </a:lnTo>
                  <a:lnTo>
                    <a:pt x="133" y="94"/>
                  </a:lnTo>
                  <a:lnTo>
                    <a:pt x="135" y="94"/>
                  </a:lnTo>
                  <a:lnTo>
                    <a:pt x="136" y="93"/>
                  </a:lnTo>
                  <a:lnTo>
                    <a:pt x="139" y="93"/>
                  </a:lnTo>
                  <a:lnTo>
                    <a:pt x="142" y="90"/>
                  </a:lnTo>
                  <a:lnTo>
                    <a:pt x="143" y="89"/>
                  </a:lnTo>
                  <a:lnTo>
                    <a:pt x="146" y="87"/>
                  </a:lnTo>
                  <a:lnTo>
                    <a:pt x="146" y="86"/>
                  </a:lnTo>
                  <a:lnTo>
                    <a:pt x="147" y="83"/>
                  </a:lnTo>
                  <a:lnTo>
                    <a:pt x="147" y="80"/>
                  </a:lnTo>
                  <a:lnTo>
                    <a:pt x="149" y="79"/>
                  </a:lnTo>
                  <a:lnTo>
                    <a:pt x="147" y="76"/>
                  </a:lnTo>
                  <a:lnTo>
                    <a:pt x="147" y="73"/>
                  </a:lnTo>
                  <a:lnTo>
                    <a:pt x="146" y="72"/>
                  </a:lnTo>
                  <a:lnTo>
                    <a:pt x="146" y="69"/>
                  </a:lnTo>
                  <a:lnTo>
                    <a:pt x="143" y="68"/>
                  </a:lnTo>
                  <a:lnTo>
                    <a:pt x="142" y="66"/>
                  </a:lnTo>
                  <a:lnTo>
                    <a:pt x="139" y="65"/>
                  </a:lnTo>
                  <a:lnTo>
                    <a:pt x="136" y="63"/>
                  </a:lnTo>
                  <a:lnTo>
                    <a:pt x="135" y="62"/>
                  </a:lnTo>
                  <a:lnTo>
                    <a:pt x="133" y="62"/>
                  </a:lnTo>
                  <a:lnTo>
                    <a:pt x="131" y="62"/>
                  </a:lnTo>
                  <a:lnTo>
                    <a:pt x="129" y="61"/>
                  </a:lnTo>
                  <a:lnTo>
                    <a:pt x="126" y="61"/>
                  </a:lnTo>
                  <a:lnTo>
                    <a:pt x="124" y="61"/>
                  </a:lnTo>
                  <a:lnTo>
                    <a:pt x="122" y="61"/>
                  </a:lnTo>
                  <a:lnTo>
                    <a:pt x="119" y="59"/>
                  </a:lnTo>
                  <a:lnTo>
                    <a:pt x="117" y="59"/>
                  </a:lnTo>
                  <a:lnTo>
                    <a:pt x="112" y="59"/>
                  </a:lnTo>
                  <a:lnTo>
                    <a:pt x="109" y="59"/>
                  </a:lnTo>
                  <a:lnTo>
                    <a:pt x="107" y="59"/>
                  </a:lnTo>
                  <a:lnTo>
                    <a:pt x="100" y="58"/>
                  </a:lnTo>
                  <a:lnTo>
                    <a:pt x="91" y="58"/>
                  </a:lnTo>
                  <a:lnTo>
                    <a:pt x="84" y="58"/>
                  </a:lnTo>
                  <a:lnTo>
                    <a:pt x="77" y="59"/>
                  </a:lnTo>
                  <a:lnTo>
                    <a:pt x="72" y="59"/>
                  </a:lnTo>
                  <a:lnTo>
                    <a:pt x="66" y="59"/>
                  </a:lnTo>
                  <a:lnTo>
                    <a:pt x="63" y="59"/>
                  </a:lnTo>
                  <a:lnTo>
                    <a:pt x="60" y="59"/>
                  </a:lnTo>
                  <a:lnTo>
                    <a:pt x="58" y="61"/>
                  </a:lnTo>
                  <a:lnTo>
                    <a:pt x="56" y="61"/>
                  </a:lnTo>
                  <a:lnTo>
                    <a:pt x="53" y="61"/>
                  </a:lnTo>
                  <a:lnTo>
                    <a:pt x="52" y="62"/>
                  </a:lnTo>
                  <a:lnTo>
                    <a:pt x="51" y="62"/>
                  </a:lnTo>
                  <a:lnTo>
                    <a:pt x="48" y="62"/>
                  </a:lnTo>
                  <a:lnTo>
                    <a:pt x="45" y="63"/>
                  </a:lnTo>
                  <a:lnTo>
                    <a:pt x="42" y="65"/>
                  </a:lnTo>
                  <a:lnTo>
                    <a:pt x="41" y="66"/>
                  </a:lnTo>
                  <a:lnTo>
                    <a:pt x="39" y="69"/>
                  </a:lnTo>
                  <a:lnTo>
                    <a:pt x="38" y="70"/>
                  </a:lnTo>
                  <a:lnTo>
                    <a:pt x="37" y="73"/>
                  </a:lnTo>
                  <a:lnTo>
                    <a:pt x="37" y="76"/>
                  </a:lnTo>
                  <a:lnTo>
                    <a:pt x="35" y="79"/>
                  </a:lnTo>
                  <a:lnTo>
                    <a:pt x="37" y="82"/>
                  </a:lnTo>
                  <a:lnTo>
                    <a:pt x="37" y="83"/>
                  </a:lnTo>
                  <a:lnTo>
                    <a:pt x="38" y="86"/>
                  </a:lnTo>
                  <a:lnTo>
                    <a:pt x="39" y="89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5" y="93"/>
                  </a:lnTo>
                  <a:lnTo>
                    <a:pt x="48" y="94"/>
                  </a:lnTo>
                  <a:lnTo>
                    <a:pt x="51" y="94"/>
                  </a:lnTo>
                  <a:lnTo>
                    <a:pt x="52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58" y="97"/>
                  </a:lnTo>
                  <a:lnTo>
                    <a:pt x="60" y="97"/>
                  </a:lnTo>
                  <a:lnTo>
                    <a:pt x="63" y="97"/>
                  </a:lnTo>
                  <a:lnTo>
                    <a:pt x="66" y="97"/>
                  </a:lnTo>
                  <a:lnTo>
                    <a:pt x="72" y="98"/>
                  </a:lnTo>
                  <a:lnTo>
                    <a:pt x="77" y="98"/>
                  </a:lnTo>
                  <a:lnTo>
                    <a:pt x="84" y="98"/>
                  </a:lnTo>
                  <a:lnTo>
                    <a:pt x="91" y="98"/>
                  </a:lnTo>
                  <a:close/>
                </a:path>
              </a:pathLst>
            </a:custGeom>
            <a:solidFill>
              <a:srgbClr val="EC7C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0" y="6669088"/>
            <a:ext cx="8243888" cy="0"/>
          </a:xfrm>
          <a:prstGeom prst="line">
            <a:avLst/>
          </a:prstGeom>
          <a:noFill/>
          <a:ln w="19050">
            <a:solidFill>
              <a:srgbClr val="EC7C1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934075" y="1100138"/>
            <a:ext cx="2232025" cy="122237"/>
            <a:chOff x="3738" y="693"/>
            <a:chExt cx="1406" cy="77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738" y="693"/>
              <a:ext cx="4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781" y="693"/>
              <a:ext cx="3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x</a:t>
              </a:r>
              <a:endParaRPr lang="de-DE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818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p</a:t>
              </a:r>
              <a:endParaRPr lang="de-DE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858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897" y="693"/>
              <a:ext cx="2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r</a:t>
              </a:r>
              <a:endParaRPr lang="de-DE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924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947" y="693"/>
              <a:ext cx="3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s</a:t>
              </a:r>
              <a:endParaRPr lang="de-DE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983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001" y="693"/>
              <a:ext cx="1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i</a:t>
              </a:r>
              <a:endParaRPr lang="de-DE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019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n</a:t>
              </a:r>
              <a:endParaRPr lang="de-DE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059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074" y="693"/>
              <a:ext cx="4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C</a:t>
              </a:r>
              <a:endParaRPr lang="de-DE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124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h</a:t>
              </a:r>
              <a:endParaRPr lang="de-DE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164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03" y="693"/>
              <a:ext cx="5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m</a:t>
              </a:r>
              <a:endParaRPr lang="de-DE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264" y="693"/>
              <a:ext cx="2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-</a:t>
              </a:r>
              <a:endParaRPr lang="de-DE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91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F</a:t>
              </a:r>
              <a:endParaRPr lang="de-DE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331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370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408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d</a:t>
              </a:r>
              <a:endParaRPr lang="de-DE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450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468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a</a:t>
              </a:r>
              <a:endParaRPr lang="de-DE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507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n</a:t>
              </a:r>
              <a:endParaRPr lang="de-DE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547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d</a:t>
              </a:r>
              <a:endParaRPr lang="de-DE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4588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4612" y="693"/>
              <a:ext cx="6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W</a:t>
              </a:r>
              <a:endParaRPr lang="de-DE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674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a</a:t>
              </a:r>
              <a:endParaRPr lang="de-DE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712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736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775" y="693"/>
              <a:ext cx="2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r</a:t>
              </a:r>
              <a:endParaRPr lang="de-DE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4801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820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855" y="693"/>
              <a:ext cx="2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r</a:t>
              </a:r>
              <a:endParaRPr lang="de-DE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4881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19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a</a:t>
              </a:r>
              <a:endParaRPr lang="de-DE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958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4982" y="693"/>
              <a:ext cx="5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m</a:t>
              </a:r>
              <a:endParaRPr lang="de-DE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5043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5081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n</a:t>
              </a:r>
              <a:endParaRPr lang="de-DE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5121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</p:grpSp>
      <p:sp>
        <p:nvSpPr>
          <p:cNvPr id="53" name="Line 52"/>
          <p:cNvSpPr>
            <a:spLocks noChangeShapeType="1"/>
          </p:cNvSpPr>
          <p:nvPr/>
        </p:nvSpPr>
        <p:spPr bwMode="auto">
          <a:xfrm>
            <a:off x="0" y="1268413"/>
            <a:ext cx="8243888" cy="0"/>
          </a:xfrm>
          <a:prstGeom prst="line">
            <a:avLst/>
          </a:prstGeom>
          <a:noFill/>
          <a:ln w="19050">
            <a:solidFill>
              <a:srgbClr val="EC7C1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4" name="Picture 105" descr="verlau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0" y="1852613"/>
            <a:ext cx="760888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Freeform 54"/>
          <p:cNvSpPr>
            <a:spLocks/>
          </p:cNvSpPr>
          <p:nvPr/>
        </p:nvSpPr>
        <p:spPr bwMode="auto">
          <a:xfrm>
            <a:off x="633413" y="3206750"/>
            <a:ext cx="7610475" cy="222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9" y="0"/>
              </a:cxn>
              <a:cxn ang="0">
                <a:pos x="1199" y="0"/>
              </a:cxn>
              <a:cxn ang="0">
                <a:pos x="1798" y="0"/>
              </a:cxn>
              <a:cxn ang="0">
                <a:pos x="2397" y="0"/>
              </a:cxn>
              <a:cxn ang="0">
                <a:pos x="2997" y="0"/>
              </a:cxn>
              <a:cxn ang="0">
                <a:pos x="3596" y="0"/>
              </a:cxn>
              <a:cxn ang="0">
                <a:pos x="4195" y="0"/>
              </a:cxn>
              <a:cxn ang="0">
                <a:pos x="4795" y="0"/>
              </a:cxn>
              <a:cxn ang="0">
                <a:pos x="5394" y="0"/>
              </a:cxn>
              <a:cxn ang="0">
                <a:pos x="5993" y="0"/>
              </a:cxn>
              <a:cxn ang="0">
                <a:pos x="6592" y="0"/>
              </a:cxn>
              <a:cxn ang="0">
                <a:pos x="7192" y="0"/>
              </a:cxn>
              <a:cxn ang="0">
                <a:pos x="7791" y="0"/>
              </a:cxn>
              <a:cxn ang="0">
                <a:pos x="8390" y="0"/>
              </a:cxn>
              <a:cxn ang="0">
                <a:pos x="8990" y="0"/>
              </a:cxn>
              <a:cxn ang="0">
                <a:pos x="9589" y="0"/>
              </a:cxn>
              <a:cxn ang="0">
                <a:pos x="9589" y="281"/>
              </a:cxn>
              <a:cxn ang="0">
                <a:pos x="8990" y="281"/>
              </a:cxn>
              <a:cxn ang="0">
                <a:pos x="8390" y="281"/>
              </a:cxn>
              <a:cxn ang="0">
                <a:pos x="7791" y="281"/>
              </a:cxn>
              <a:cxn ang="0">
                <a:pos x="7192" y="281"/>
              </a:cxn>
              <a:cxn ang="0">
                <a:pos x="6592" y="281"/>
              </a:cxn>
              <a:cxn ang="0">
                <a:pos x="5993" y="281"/>
              </a:cxn>
              <a:cxn ang="0">
                <a:pos x="5394" y="281"/>
              </a:cxn>
              <a:cxn ang="0">
                <a:pos x="4795" y="281"/>
              </a:cxn>
              <a:cxn ang="0">
                <a:pos x="4195" y="281"/>
              </a:cxn>
              <a:cxn ang="0">
                <a:pos x="3596" y="281"/>
              </a:cxn>
              <a:cxn ang="0">
                <a:pos x="2997" y="281"/>
              </a:cxn>
              <a:cxn ang="0">
                <a:pos x="2397" y="281"/>
              </a:cxn>
              <a:cxn ang="0">
                <a:pos x="1798" y="281"/>
              </a:cxn>
              <a:cxn ang="0">
                <a:pos x="1199" y="281"/>
              </a:cxn>
              <a:cxn ang="0">
                <a:pos x="599" y="281"/>
              </a:cxn>
              <a:cxn ang="0">
                <a:pos x="0" y="281"/>
              </a:cxn>
              <a:cxn ang="0">
                <a:pos x="0" y="0"/>
              </a:cxn>
            </a:cxnLst>
            <a:rect l="0" t="0" r="r" b="b"/>
            <a:pathLst>
              <a:path w="9589" h="281">
                <a:moveTo>
                  <a:pt x="0" y="0"/>
                </a:moveTo>
                <a:lnTo>
                  <a:pt x="599" y="0"/>
                </a:lnTo>
                <a:lnTo>
                  <a:pt x="1199" y="0"/>
                </a:lnTo>
                <a:lnTo>
                  <a:pt x="1798" y="0"/>
                </a:lnTo>
                <a:lnTo>
                  <a:pt x="2397" y="0"/>
                </a:lnTo>
                <a:lnTo>
                  <a:pt x="2997" y="0"/>
                </a:lnTo>
                <a:lnTo>
                  <a:pt x="3596" y="0"/>
                </a:lnTo>
                <a:lnTo>
                  <a:pt x="4195" y="0"/>
                </a:lnTo>
                <a:lnTo>
                  <a:pt x="4795" y="0"/>
                </a:lnTo>
                <a:lnTo>
                  <a:pt x="5394" y="0"/>
                </a:lnTo>
                <a:lnTo>
                  <a:pt x="5993" y="0"/>
                </a:lnTo>
                <a:lnTo>
                  <a:pt x="6592" y="0"/>
                </a:lnTo>
                <a:lnTo>
                  <a:pt x="7192" y="0"/>
                </a:lnTo>
                <a:lnTo>
                  <a:pt x="7791" y="0"/>
                </a:lnTo>
                <a:lnTo>
                  <a:pt x="8390" y="0"/>
                </a:lnTo>
                <a:lnTo>
                  <a:pt x="8990" y="0"/>
                </a:lnTo>
                <a:lnTo>
                  <a:pt x="9589" y="0"/>
                </a:lnTo>
                <a:lnTo>
                  <a:pt x="9589" y="281"/>
                </a:lnTo>
                <a:lnTo>
                  <a:pt x="8990" y="281"/>
                </a:lnTo>
                <a:lnTo>
                  <a:pt x="8390" y="281"/>
                </a:lnTo>
                <a:lnTo>
                  <a:pt x="7791" y="281"/>
                </a:lnTo>
                <a:lnTo>
                  <a:pt x="7192" y="281"/>
                </a:lnTo>
                <a:lnTo>
                  <a:pt x="6592" y="281"/>
                </a:lnTo>
                <a:lnTo>
                  <a:pt x="5993" y="281"/>
                </a:lnTo>
                <a:lnTo>
                  <a:pt x="5394" y="281"/>
                </a:lnTo>
                <a:lnTo>
                  <a:pt x="4795" y="281"/>
                </a:lnTo>
                <a:lnTo>
                  <a:pt x="4195" y="281"/>
                </a:lnTo>
                <a:lnTo>
                  <a:pt x="3596" y="281"/>
                </a:lnTo>
                <a:lnTo>
                  <a:pt x="2997" y="281"/>
                </a:lnTo>
                <a:lnTo>
                  <a:pt x="2397" y="281"/>
                </a:lnTo>
                <a:lnTo>
                  <a:pt x="1798" y="281"/>
                </a:lnTo>
                <a:lnTo>
                  <a:pt x="1199" y="281"/>
                </a:lnTo>
                <a:lnTo>
                  <a:pt x="599" y="281"/>
                </a:lnTo>
                <a:lnTo>
                  <a:pt x="0" y="281"/>
                </a:lnTo>
                <a:lnTo>
                  <a:pt x="0" y="0"/>
                </a:lnTo>
                <a:close/>
              </a:path>
            </a:pathLst>
          </a:custGeom>
          <a:solidFill>
            <a:srgbClr val="0D2A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" name="Line 55"/>
          <p:cNvSpPr>
            <a:spLocks noChangeShapeType="1"/>
          </p:cNvSpPr>
          <p:nvPr/>
        </p:nvSpPr>
        <p:spPr bwMode="auto">
          <a:xfrm>
            <a:off x="0" y="3213100"/>
            <a:ext cx="8243888" cy="0"/>
          </a:xfrm>
          <a:prstGeom prst="line">
            <a:avLst/>
          </a:prstGeom>
          <a:noFill/>
          <a:ln w="19050">
            <a:solidFill>
              <a:srgbClr val="EC7C1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544888"/>
            <a:ext cx="7704138" cy="1900237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5176" name="Rectangle 56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0"/>
            <a:ext cx="7620000" cy="1676400"/>
          </a:xfrm>
        </p:spPr>
        <p:txBody>
          <a:bodyPr anchorCtr="1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3251B-E5F7-4517-8A30-185DAEADD9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8250" y="274638"/>
            <a:ext cx="1925638" cy="6107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274638"/>
            <a:ext cx="5626100" cy="6107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EB117-A837-4690-AE99-46FE85AEC5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7704138" cy="9223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9750" y="1484313"/>
            <a:ext cx="7704138" cy="4897437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2C1CB-0E11-4701-A202-3E5CE121266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749" y="1484313"/>
            <a:ext cx="7777163" cy="4897437"/>
          </a:xfrm>
        </p:spPr>
        <p:txBody>
          <a:bodyPr/>
          <a:lstStyle>
            <a:lvl2pPr marL="628650" indent="-266700">
              <a:defRPr sz="1800"/>
            </a:lvl2pPr>
            <a:lvl3pPr marL="990600" indent="-276225">
              <a:buFont typeface="Arial" pitchFamily="34" charset="0"/>
              <a:buChar char="»"/>
              <a:defRPr sz="1800">
                <a:solidFill>
                  <a:srgbClr val="EC7C16"/>
                </a:solidFill>
              </a:defRPr>
            </a:lvl3pPr>
            <a:lvl4pPr marL="1343025" indent="-266700">
              <a:defRPr sz="1800"/>
            </a:lvl4pPr>
            <a:lvl5pPr marL="1704975" indent="-266700">
              <a:defRPr sz="18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62"/>
          <p:cNvSpPr>
            <a:spLocks noGrp="1" noChangeArrowheads="1"/>
          </p:cNvSpPr>
          <p:nvPr>
            <p:ph type="ctrTitle" sz="quarter"/>
          </p:nvPr>
        </p:nvSpPr>
        <p:spPr>
          <a:xfrm>
            <a:off x="539750" y="260350"/>
            <a:ext cx="7777163" cy="9366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E531886-FF06-4020-B492-FFCE4CEEF53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7704138" cy="9223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484313"/>
            <a:ext cx="3775075" cy="48974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467225" y="1484313"/>
            <a:ext cx="3776663" cy="48974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A64E2-3583-4490-91C3-6520F7D580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1F5D-3441-4E4C-816F-FDCDC7DB09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CAB1E-1D09-4D7A-BC09-08E4EA444A3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775075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7225" y="1484313"/>
            <a:ext cx="3776663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8A61-D815-4123-96AC-2D707CFB2C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F45B-7E8E-470A-AA1B-FFE28C00A2E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C9EBB-ED4B-4D6F-BF0A-EDD882FFD2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D477F-7F08-4F07-A0E2-DAD1BCC0E1D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667EA-7260-4FED-8FBA-7614E18DC2B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32B0F-8A03-4B00-B924-7E9A4BB7E87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erlau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170488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74638"/>
            <a:ext cx="7704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Type Header Here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70413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Level 1</a:t>
            </a:r>
          </a:p>
          <a:p>
            <a:pPr lvl="1"/>
            <a:r>
              <a:rPr lang="de-DE" smtClean="0"/>
              <a:t>Level 2</a:t>
            </a:r>
          </a:p>
          <a:p>
            <a:pPr lvl="2"/>
            <a:r>
              <a:rPr lang="de-DE" smtClean="0"/>
              <a:t>Level 3</a:t>
            </a:r>
          </a:p>
          <a:p>
            <a:pPr lvl="3"/>
            <a:r>
              <a:rPr lang="de-DE" smtClean="0"/>
              <a:t>Level 4</a:t>
            </a:r>
          </a:p>
          <a:p>
            <a:pPr lvl="4"/>
            <a:r>
              <a:rPr lang="de-DE" smtClean="0"/>
              <a:t>Level 5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650038"/>
            <a:ext cx="205105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Verdana" pitchFamily="34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8913" y="6629400"/>
            <a:ext cx="169068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defRPr>
            </a:lvl1pPr>
          </a:lstStyle>
          <a:p>
            <a:pPr>
              <a:defRPr/>
            </a:pPr>
            <a:fld id="{2656D478-EB0F-46F1-A507-ABFAE04B5C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633413" y="1052513"/>
            <a:ext cx="7610475" cy="222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9" y="0"/>
              </a:cxn>
              <a:cxn ang="0">
                <a:pos x="1199" y="0"/>
              </a:cxn>
              <a:cxn ang="0">
                <a:pos x="1798" y="0"/>
              </a:cxn>
              <a:cxn ang="0">
                <a:pos x="2397" y="0"/>
              </a:cxn>
              <a:cxn ang="0">
                <a:pos x="2997" y="0"/>
              </a:cxn>
              <a:cxn ang="0">
                <a:pos x="3596" y="0"/>
              </a:cxn>
              <a:cxn ang="0">
                <a:pos x="4195" y="0"/>
              </a:cxn>
              <a:cxn ang="0">
                <a:pos x="4795" y="0"/>
              </a:cxn>
              <a:cxn ang="0">
                <a:pos x="5394" y="0"/>
              </a:cxn>
              <a:cxn ang="0">
                <a:pos x="5993" y="0"/>
              </a:cxn>
              <a:cxn ang="0">
                <a:pos x="6592" y="0"/>
              </a:cxn>
              <a:cxn ang="0">
                <a:pos x="7192" y="0"/>
              </a:cxn>
              <a:cxn ang="0">
                <a:pos x="7791" y="0"/>
              </a:cxn>
              <a:cxn ang="0">
                <a:pos x="8390" y="0"/>
              </a:cxn>
              <a:cxn ang="0">
                <a:pos x="8990" y="0"/>
              </a:cxn>
              <a:cxn ang="0">
                <a:pos x="9589" y="0"/>
              </a:cxn>
              <a:cxn ang="0">
                <a:pos x="9589" y="281"/>
              </a:cxn>
              <a:cxn ang="0">
                <a:pos x="8990" y="281"/>
              </a:cxn>
              <a:cxn ang="0">
                <a:pos x="8390" y="281"/>
              </a:cxn>
              <a:cxn ang="0">
                <a:pos x="7791" y="281"/>
              </a:cxn>
              <a:cxn ang="0">
                <a:pos x="7192" y="281"/>
              </a:cxn>
              <a:cxn ang="0">
                <a:pos x="6592" y="281"/>
              </a:cxn>
              <a:cxn ang="0">
                <a:pos x="5993" y="281"/>
              </a:cxn>
              <a:cxn ang="0">
                <a:pos x="5394" y="281"/>
              </a:cxn>
              <a:cxn ang="0">
                <a:pos x="4795" y="281"/>
              </a:cxn>
              <a:cxn ang="0">
                <a:pos x="4195" y="281"/>
              </a:cxn>
              <a:cxn ang="0">
                <a:pos x="3596" y="281"/>
              </a:cxn>
              <a:cxn ang="0">
                <a:pos x="2997" y="281"/>
              </a:cxn>
              <a:cxn ang="0">
                <a:pos x="2397" y="281"/>
              </a:cxn>
              <a:cxn ang="0">
                <a:pos x="1798" y="281"/>
              </a:cxn>
              <a:cxn ang="0">
                <a:pos x="1199" y="281"/>
              </a:cxn>
              <a:cxn ang="0">
                <a:pos x="599" y="281"/>
              </a:cxn>
              <a:cxn ang="0">
                <a:pos x="0" y="281"/>
              </a:cxn>
              <a:cxn ang="0">
                <a:pos x="0" y="0"/>
              </a:cxn>
            </a:cxnLst>
            <a:rect l="0" t="0" r="r" b="b"/>
            <a:pathLst>
              <a:path w="9589" h="281">
                <a:moveTo>
                  <a:pt x="0" y="0"/>
                </a:moveTo>
                <a:lnTo>
                  <a:pt x="599" y="0"/>
                </a:lnTo>
                <a:lnTo>
                  <a:pt x="1199" y="0"/>
                </a:lnTo>
                <a:lnTo>
                  <a:pt x="1798" y="0"/>
                </a:lnTo>
                <a:lnTo>
                  <a:pt x="2397" y="0"/>
                </a:lnTo>
                <a:lnTo>
                  <a:pt x="2997" y="0"/>
                </a:lnTo>
                <a:lnTo>
                  <a:pt x="3596" y="0"/>
                </a:lnTo>
                <a:lnTo>
                  <a:pt x="4195" y="0"/>
                </a:lnTo>
                <a:lnTo>
                  <a:pt x="4795" y="0"/>
                </a:lnTo>
                <a:lnTo>
                  <a:pt x="5394" y="0"/>
                </a:lnTo>
                <a:lnTo>
                  <a:pt x="5993" y="0"/>
                </a:lnTo>
                <a:lnTo>
                  <a:pt x="6592" y="0"/>
                </a:lnTo>
                <a:lnTo>
                  <a:pt x="7192" y="0"/>
                </a:lnTo>
                <a:lnTo>
                  <a:pt x="7791" y="0"/>
                </a:lnTo>
                <a:lnTo>
                  <a:pt x="8390" y="0"/>
                </a:lnTo>
                <a:lnTo>
                  <a:pt x="8990" y="0"/>
                </a:lnTo>
                <a:lnTo>
                  <a:pt x="9589" y="0"/>
                </a:lnTo>
                <a:lnTo>
                  <a:pt x="9589" y="281"/>
                </a:lnTo>
                <a:lnTo>
                  <a:pt x="8990" y="281"/>
                </a:lnTo>
                <a:lnTo>
                  <a:pt x="8390" y="281"/>
                </a:lnTo>
                <a:lnTo>
                  <a:pt x="7791" y="281"/>
                </a:lnTo>
                <a:lnTo>
                  <a:pt x="7192" y="281"/>
                </a:lnTo>
                <a:lnTo>
                  <a:pt x="6592" y="281"/>
                </a:lnTo>
                <a:lnTo>
                  <a:pt x="5993" y="281"/>
                </a:lnTo>
                <a:lnTo>
                  <a:pt x="5394" y="281"/>
                </a:lnTo>
                <a:lnTo>
                  <a:pt x="4795" y="281"/>
                </a:lnTo>
                <a:lnTo>
                  <a:pt x="4195" y="281"/>
                </a:lnTo>
                <a:lnTo>
                  <a:pt x="3596" y="281"/>
                </a:lnTo>
                <a:lnTo>
                  <a:pt x="2997" y="281"/>
                </a:lnTo>
                <a:lnTo>
                  <a:pt x="2397" y="281"/>
                </a:lnTo>
                <a:lnTo>
                  <a:pt x="1798" y="281"/>
                </a:lnTo>
                <a:lnTo>
                  <a:pt x="1199" y="281"/>
                </a:lnTo>
                <a:lnTo>
                  <a:pt x="599" y="281"/>
                </a:lnTo>
                <a:lnTo>
                  <a:pt x="0" y="281"/>
                </a:lnTo>
                <a:lnTo>
                  <a:pt x="0" y="0"/>
                </a:lnTo>
                <a:close/>
              </a:path>
            </a:pathLst>
          </a:custGeom>
          <a:solidFill>
            <a:srgbClr val="0D2A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8582025" y="125413"/>
            <a:ext cx="204788" cy="1149350"/>
            <a:chOff x="5406" y="79"/>
            <a:chExt cx="129" cy="724"/>
          </a:xfrm>
        </p:grpSpPr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5444" y="658"/>
              <a:ext cx="89" cy="54"/>
            </a:xfrm>
            <a:custGeom>
              <a:avLst/>
              <a:gdLst/>
              <a:ahLst/>
              <a:cxnLst>
                <a:cxn ang="0">
                  <a:pos x="180" y="110"/>
                </a:cxn>
                <a:cxn ang="0">
                  <a:pos x="66" y="54"/>
                </a:cxn>
                <a:cxn ang="0">
                  <a:pos x="63" y="51"/>
                </a:cxn>
                <a:cxn ang="0">
                  <a:pos x="60" y="49"/>
                </a:cxn>
                <a:cxn ang="0">
                  <a:pos x="58" y="47"/>
                </a:cxn>
                <a:cxn ang="0">
                  <a:pos x="56" y="42"/>
                </a:cxn>
                <a:cxn ang="0">
                  <a:pos x="55" y="40"/>
                </a:cxn>
                <a:cxn ang="0">
                  <a:pos x="53" y="35"/>
                </a:cxn>
                <a:cxn ang="0">
                  <a:pos x="53" y="30"/>
                </a:cxn>
                <a:cxn ang="0">
                  <a:pos x="52" y="23"/>
                </a:cxn>
                <a:cxn ang="0">
                  <a:pos x="52" y="20"/>
                </a:cxn>
                <a:cxn ang="0">
                  <a:pos x="53" y="17"/>
                </a:cxn>
                <a:cxn ang="0">
                  <a:pos x="53" y="11"/>
                </a:cxn>
                <a:cxn ang="0">
                  <a:pos x="55" y="6"/>
                </a:cxn>
                <a:cxn ang="0">
                  <a:pos x="58" y="0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1" y="14"/>
                </a:cxn>
                <a:cxn ang="0">
                  <a:pos x="3" y="18"/>
                </a:cxn>
                <a:cxn ang="0">
                  <a:pos x="3" y="23"/>
                </a:cxn>
                <a:cxn ang="0">
                  <a:pos x="4" y="27"/>
                </a:cxn>
                <a:cxn ang="0">
                  <a:pos x="7" y="31"/>
                </a:cxn>
                <a:cxn ang="0">
                  <a:pos x="8" y="34"/>
                </a:cxn>
                <a:cxn ang="0">
                  <a:pos x="10" y="38"/>
                </a:cxn>
                <a:cxn ang="0">
                  <a:pos x="13" y="41"/>
                </a:cxn>
                <a:cxn ang="0">
                  <a:pos x="15" y="44"/>
                </a:cxn>
                <a:cxn ang="0">
                  <a:pos x="18" y="47"/>
                </a:cxn>
                <a:cxn ang="0">
                  <a:pos x="21" y="49"/>
                </a:cxn>
                <a:cxn ang="0">
                  <a:pos x="25" y="52"/>
                </a:cxn>
                <a:cxn ang="0">
                  <a:pos x="29" y="54"/>
                </a:cxn>
                <a:cxn ang="0">
                  <a:pos x="31" y="55"/>
                </a:cxn>
                <a:cxn ang="0">
                  <a:pos x="4" y="110"/>
                </a:cxn>
              </a:cxnLst>
              <a:rect l="0" t="0" r="r" b="b"/>
              <a:pathLst>
                <a:path w="180" h="110">
                  <a:moveTo>
                    <a:pt x="4" y="110"/>
                  </a:moveTo>
                  <a:lnTo>
                    <a:pt x="180" y="110"/>
                  </a:lnTo>
                  <a:lnTo>
                    <a:pt x="180" y="54"/>
                  </a:lnTo>
                  <a:lnTo>
                    <a:pt x="66" y="54"/>
                  </a:lnTo>
                  <a:lnTo>
                    <a:pt x="65" y="52"/>
                  </a:lnTo>
                  <a:lnTo>
                    <a:pt x="63" y="51"/>
                  </a:lnTo>
                  <a:lnTo>
                    <a:pt x="62" y="49"/>
                  </a:lnTo>
                  <a:lnTo>
                    <a:pt x="60" y="49"/>
                  </a:lnTo>
                  <a:lnTo>
                    <a:pt x="59" y="48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6" y="42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3" y="37"/>
                  </a:lnTo>
                  <a:lnTo>
                    <a:pt x="53" y="35"/>
                  </a:lnTo>
                  <a:lnTo>
                    <a:pt x="53" y="33"/>
                  </a:lnTo>
                  <a:lnTo>
                    <a:pt x="53" y="30"/>
                  </a:lnTo>
                  <a:lnTo>
                    <a:pt x="52" y="27"/>
                  </a:lnTo>
                  <a:lnTo>
                    <a:pt x="52" y="23"/>
                  </a:lnTo>
                  <a:lnTo>
                    <a:pt x="52" y="21"/>
                  </a:lnTo>
                  <a:lnTo>
                    <a:pt x="52" y="20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5" y="9"/>
                  </a:lnTo>
                  <a:lnTo>
                    <a:pt x="55" y="6"/>
                  </a:lnTo>
                  <a:lnTo>
                    <a:pt x="56" y="3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4" y="27"/>
                  </a:lnTo>
                  <a:lnTo>
                    <a:pt x="6" y="28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8" y="34"/>
                  </a:lnTo>
                  <a:lnTo>
                    <a:pt x="10" y="37"/>
                  </a:lnTo>
                  <a:lnTo>
                    <a:pt x="10" y="38"/>
                  </a:lnTo>
                  <a:lnTo>
                    <a:pt x="11" y="40"/>
                  </a:lnTo>
                  <a:lnTo>
                    <a:pt x="13" y="41"/>
                  </a:lnTo>
                  <a:lnTo>
                    <a:pt x="14" y="42"/>
                  </a:lnTo>
                  <a:lnTo>
                    <a:pt x="15" y="44"/>
                  </a:lnTo>
                  <a:lnTo>
                    <a:pt x="17" y="45"/>
                  </a:lnTo>
                  <a:lnTo>
                    <a:pt x="18" y="47"/>
                  </a:lnTo>
                  <a:lnTo>
                    <a:pt x="20" y="48"/>
                  </a:lnTo>
                  <a:lnTo>
                    <a:pt x="21" y="49"/>
                  </a:lnTo>
                  <a:lnTo>
                    <a:pt x="24" y="51"/>
                  </a:lnTo>
                  <a:lnTo>
                    <a:pt x="25" y="52"/>
                  </a:lnTo>
                  <a:lnTo>
                    <a:pt x="27" y="52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1" y="55"/>
                  </a:lnTo>
                  <a:lnTo>
                    <a:pt x="4" y="55"/>
                  </a:lnTo>
                  <a:lnTo>
                    <a:pt x="4" y="110"/>
                  </a:lnTo>
                  <a:close/>
                </a:path>
              </a:pathLst>
            </a:custGeom>
            <a:solidFill>
              <a:srgbClr val="0D2A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6" name="Freeform 10"/>
            <p:cNvSpPr>
              <a:spLocks noEditPoints="1"/>
            </p:cNvSpPr>
            <p:nvPr/>
          </p:nvSpPr>
          <p:spPr bwMode="auto">
            <a:xfrm>
              <a:off x="5406" y="79"/>
              <a:ext cx="129" cy="496"/>
            </a:xfrm>
            <a:custGeom>
              <a:avLst/>
              <a:gdLst/>
              <a:ahLst/>
              <a:cxnLst>
                <a:cxn ang="0">
                  <a:pos x="33" y="32"/>
                </a:cxn>
                <a:cxn ang="0">
                  <a:pos x="18" y="42"/>
                </a:cxn>
                <a:cxn ang="0">
                  <a:pos x="38" y="24"/>
                </a:cxn>
                <a:cxn ang="0">
                  <a:pos x="49" y="55"/>
                </a:cxn>
                <a:cxn ang="0">
                  <a:pos x="29" y="89"/>
                </a:cxn>
                <a:cxn ang="0">
                  <a:pos x="2" y="63"/>
                </a:cxn>
                <a:cxn ang="0">
                  <a:pos x="0" y="41"/>
                </a:cxn>
                <a:cxn ang="0">
                  <a:pos x="11" y="16"/>
                </a:cxn>
                <a:cxn ang="0">
                  <a:pos x="38" y="0"/>
                </a:cxn>
                <a:cxn ang="0">
                  <a:pos x="61" y="3"/>
                </a:cxn>
                <a:cxn ang="0">
                  <a:pos x="87" y="28"/>
                </a:cxn>
                <a:cxn ang="0">
                  <a:pos x="91" y="49"/>
                </a:cxn>
                <a:cxn ang="0">
                  <a:pos x="80" y="76"/>
                </a:cxn>
                <a:cxn ang="0">
                  <a:pos x="52" y="90"/>
                </a:cxn>
                <a:cxn ang="0">
                  <a:pos x="60" y="80"/>
                </a:cxn>
                <a:cxn ang="0">
                  <a:pos x="84" y="54"/>
                </a:cxn>
                <a:cxn ang="0">
                  <a:pos x="73" y="18"/>
                </a:cxn>
                <a:cxn ang="0">
                  <a:pos x="45" y="9"/>
                </a:cxn>
                <a:cxn ang="0">
                  <a:pos x="15" y="21"/>
                </a:cxn>
                <a:cxn ang="0">
                  <a:pos x="7" y="55"/>
                </a:cxn>
                <a:cxn ang="0">
                  <a:pos x="32" y="80"/>
                </a:cxn>
                <a:cxn ang="0">
                  <a:pos x="224" y="177"/>
                </a:cxn>
                <a:cxn ang="0">
                  <a:pos x="251" y="160"/>
                </a:cxn>
                <a:cxn ang="0">
                  <a:pos x="258" y="136"/>
                </a:cxn>
                <a:cxn ang="0">
                  <a:pos x="254" y="96"/>
                </a:cxn>
                <a:cxn ang="0">
                  <a:pos x="213" y="113"/>
                </a:cxn>
                <a:cxn ang="0">
                  <a:pos x="118" y="122"/>
                </a:cxn>
                <a:cxn ang="0">
                  <a:pos x="78" y="347"/>
                </a:cxn>
                <a:cxn ang="0">
                  <a:pos x="113" y="274"/>
                </a:cxn>
                <a:cxn ang="0">
                  <a:pos x="113" y="205"/>
                </a:cxn>
                <a:cxn ang="0">
                  <a:pos x="87" y="214"/>
                </a:cxn>
                <a:cxn ang="0">
                  <a:pos x="74" y="242"/>
                </a:cxn>
                <a:cxn ang="0">
                  <a:pos x="85" y="275"/>
                </a:cxn>
                <a:cxn ang="0">
                  <a:pos x="178" y="454"/>
                </a:cxn>
                <a:cxn ang="0">
                  <a:pos x="212" y="445"/>
                </a:cxn>
                <a:cxn ang="0">
                  <a:pos x="219" y="418"/>
                </a:cxn>
                <a:cxn ang="0">
                  <a:pos x="199" y="400"/>
                </a:cxn>
                <a:cxn ang="0">
                  <a:pos x="233" y="375"/>
                </a:cxn>
                <a:cxn ang="0">
                  <a:pos x="251" y="400"/>
                </a:cxn>
                <a:cxn ang="0">
                  <a:pos x="258" y="441"/>
                </a:cxn>
                <a:cxn ang="0">
                  <a:pos x="241" y="479"/>
                </a:cxn>
                <a:cxn ang="0">
                  <a:pos x="209" y="501"/>
                </a:cxn>
                <a:cxn ang="0">
                  <a:pos x="165" y="508"/>
                </a:cxn>
                <a:cxn ang="0">
                  <a:pos x="123" y="501"/>
                </a:cxn>
                <a:cxn ang="0">
                  <a:pos x="89" y="479"/>
                </a:cxn>
                <a:cxn ang="0">
                  <a:pos x="74" y="441"/>
                </a:cxn>
                <a:cxn ang="0">
                  <a:pos x="82" y="399"/>
                </a:cxn>
                <a:cxn ang="0">
                  <a:pos x="111" y="372"/>
                </a:cxn>
                <a:cxn ang="0">
                  <a:pos x="150" y="361"/>
                </a:cxn>
                <a:cxn ang="0">
                  <a:pos x="136" y="411"/>
                </a:cxn>
                <a:cxn ang="0">
                  <a:pos x="111" y="424"/>
                </a:cxn>
                <a:cxn ang="0">
                  <a:pos x="122" y="449"/>
                </a:cxn>
                <a:cxn ang="0">
                  <a:pos x="254" y="664"/>
                </a:cxn>
                <a:cxn ang="0">
                  <a:pos x="115" y="587"/>
                </a:cxn>
                <a:cxn ang="0">
                  <a:pos x="112" y="521"/>
                </a:cxn>
                <a:cxn ang="0">
                  <a:pos x="84" y="532"/>
                </a:cxn>
                <a:cxn ang="0">
                  <a:pos x="74" y="562"/>
                </a:cxn>
                <a:cxn ang="0">
                  <a:pos x="88" y="595"/>
                </a:cxn>
                <a:cxn ang="0">
                  <a:pos x="56" y="685"/>
                </a:cxn>
                <a:cxn ang="0">
                  <a:pos x="254" y="945"/>
                </a:cxn>
                <a:cxn ang="0">
                  <a:pos x="5" y="906"/>
                </a:cxn>
              </a:cxnLst>
              <a:rect l="0" t="0" r="r" b="b"/>
              <a:pathLst>
                <a:path w="258" h="993">
                  <a:moveTo>
                    <a:pt x="25" y="55"/>
                  </a:moveTo>
                  <a:lnTo>
                    <a:pt x="42" y="55"/>
                  </a:lnTo>
                  <a:lnTo>
                    <a:pt x="42" y="47"/>
                  </a:lnTo>
                  <a:lnTo>
                    <a:pt x="42" y="44"/>
                  </a:lnTo>
                  <a:lnTo>
                    <a:pt x="42" y="41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4"/>
                  </a:lnTo>
                  <a:lnTo>
                    <a:pt x="36" y="32"/>
                  </a:lnTo>
                  <a:lnTo>
                    <a:pt x="33" y="32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6" y="37"/>
                  </a:lnTo>
                  <a:lnTo>
                    <a:pt x="25" y="38"/>
                  </a:lnTo>
                  <a:lnTo>
                    <a:pt x="25" y="42"/>
                  </a:lnTo>
                  <a:lnTo>
                    <a:pt x="25" y="44"/>
                  </a:lnTo>
                  <a:lnTo>
                    <a:pt x="25" y="55"/>
                  </a:lnTo>
                  <a:close/>
                  <a:moveTo>
                    <a:pt x="71" y="63"/>
                  </a:moveTo>
                  <a:lnTo>
                    <a:pt x="18" y="63"/>
                  </a:lnTo>
                  <a:lnTo>
                    <a:pt x="18" y="42"/>
                  </a:lnTo>
                  <a:lnTo>
                    <a:pt x="18" y="41"/>
                  </a:lnTo>
                  <a:lnTo>
                    <a:pt x="18" y="38"/>
                  </a:lnTo>
                  <a:lnTo>
                    <a:pt x="19" y="34"/>
                  </a:lnTo>
                  <a:lnTo>
                    <a:pt x="21" y="31"/>
                  </a:lnTo>
                  <a:lnTo>
                    <a:pt x="22" y="28"/>
                  </a:lnTo>
                  <a:lnTo>
                    <a:pt x="25" y="27"/>
                  </a:lnTo>
                  <a:lnTo>
                    <a:pt x="26" y="25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38" y="24"/>
                  </a:lnTo>
                  <a:lnTo>
                    <a:pt x="40" y="25"/>
                  </a:lnTo>
                  <a:lnTo>
                    <a:pt x="42" y="27"/>
                  </a:lnTo>
                  <a:lnTo>
                    <a:pt x="45" y="30"/>
                  </a:lnTo>
                  <a:lnTo>
                    <a:pt x="46" y="31"/>
                  </a:lnTo>
                  <a:lnTo>
                    <a:pt x="47" y="34"/>
                  </a:lnTo>
                  <a:lnTo>
                    <a:pt x="47" y="37"/>
                  </a:lnTo>
                  <a:lnTo>
                    <a:pt x="71" y="23"/>
                  </a:lnTo>
                  <a:lnTo>
                    <a:pt x="71" y="31"/>
                  </a:lnTo>
                  <a:lnTo>
                    <a:pt x="49" y="47"/>
                  </a:lnTo>
                  <a:lnTo>
                    <a:pt x="49" y="55"/>
                  </a:lnTo>
                  <a:lnTo>
                    <a:pt x="71" y="55"/>
                  </a:lnTo>
                  <a:lnTo>
                    <a:pt x="71" y="63"/>
                  </a:lnTo>
                  <a:close/>
                  <a:moveTo>
                    <a:pt x="45" y="90"/>
                  </a:moveTo>
                  <a:lnTo>
                    <a:pt x="43" y="90"/>
                  </a:lnTo>
                  <a:lnTo>
                    <a:pt x="40" y="90"/>
                  </a:lnTo>
                  <a:lnTo>
                    <a:pt x="38" y="90"/>
                  </a:lnTo>
                  <a:lnTo>
                    <a:pt x="36" y="90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29" y="89"/>
                  </a:lnTo>
                  <a:lnTo>
                    <a:pt x="26" y="87"/>
                  </a:lnTo>
                  <a:lnTo>
                    <a:pt x="25" y="86"/>
                  </a:lnTo>
                  <a:lnTo>
                    <a:pt x="23" y="86"/>
                  </a:lnTo>
                  <a:lnTo>
                    <a:pt x="19" y="83"/>
                  </a:lnTo>
                  <a:lnTo>
                    <a:pt x="15" y="80"/>
                  </a:lnTo>
                  <a:lnTo>
                    <a:pt x="12" y="77"/>
                  </a:lnTo>
                  <a:lnTo>
                    <a:pt x="9" y="75"/>
                  </a:lnTo>
                  <a:lnTo>
                    <a:pt x="7" y="70"/>
                  </a:lnTo>
                  <a:lnTo>
                    <a:pt x="5" y="66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1" y="59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1" y="37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5"/>
                  </a:lnTo>
                  <a:lnTo>
                    <a:pt x="5" y="23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4" y="11"/>
                  </a:lnTo>
                  <a:lnTo>
                    <a:pt x="18" y="9"/>
                  </a:lnTo>
                  <a:lnTo>
                    <a:pt x="21" y="7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9" y="3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61" y="3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7" y="6"/>
                  </a:lnTo>
                  <a:lnTo>
                    <a:pt x="71" y="9"/>
                  </a:lnTo>
                  <a:lnTo>
                    <a:pt x="74" y="10"/>
                  </a:lnTo>
                  <a:lnTo>
                    <a:pt x="78" y="14"/>
                  </a:lnTo>
                  <a:lnTo>
                    <a:pt x="81" y="17"/>
                  </a:lnTo>
                  <a:lnTo>
                    <a:pt x="82" y="20"/>
                  </a:lnTo>
                  <a:lnTo>
                    <a:pt x="85" y="24"/>
                  </a:lnTo>
                  <a:lnTo>
                    <a:pt x="87" y="28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91" y="38"/>
                  </a:lnTo>
                  <a:lnTo>
                    <a:pt x="91" y="41"/>
                  </a:lnTo>
                  <a:lnTo>
                    <a:pt x="91" y="44"/>
                  </a:lnTo>
                  <a:lnTo>
                    <a:pt x="91" y="45"/>
                  </a:lnTo>
                  <a:lnTo>
                    <a:pt x="91" y="48"/>
                  </a:lnTo>
                  <a:lnTo>
                    <a:pt x="91" y="49"/>
                  </a:lnTo>
                  <a:lnTo>
                    <a:pt x="91" y="52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7" y="63"/>
                  </a:lnTo>
                  <a:lnTo>
                    <a:pt x="87" y="65"/>
                  </a:lnTo>
                  <a:lnTo>
                    <a:pt x="84" y="69"/>
                  </a:lnTo>
                  <a:lnTo>
                    <a:pt x="82" y="72"/>
                  </a:lnTo>
                  <a:lnTo>
                    <a:pt x="80" y="76"/>
                  </a:lnTo>
                  <a:lnTo>
                    <a:pt x="75" y="79"/>
                  </a:lnTo>
                  <a:lnTo>
                    <a:pt x="73" y="82"/>
                  </a:lnTo>
                  <a:lnTo>
                    <a:pt x="68" y="84"/>
                  </a:lnTo>
                  <a:lnTo>
                    <a:pt x="66" y="86"/>
                  </a:lnTo>
                  <a:lnTo>
                    <a:pt x="63" y="87"/>
                  </a:lnTo>
                  <a:lnTo>
                    <a:pt x="61" y="89"/>
                  </a:lnTo>
                  <a:lnTo>
                    <a:pt x="59" y="89"/>
                  </a:lnTo>
                  <a:lnTo>
                    <a:pt x="57" y="89"/>
                  </a:lnTo>
                  <a:lnTo>
                    <a:pt x="54" y="90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47" y="90"/>
                  </a:lnTo>
                  <a:lnTo>
                    <a:pt x="45" y="90"/>
                  </a:lnTo>
                  <a:close/>
                  <a:moveTo>
                    <a:pt x="45" y="83"/>
                  </a:moveTo>
                  <a:lnTo>
                    <a:pt x="47" y="83"/>
                  </a:lnTo>
                  <a:lnTo>
                    <a:pt x="49" y="83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7" y="80"/>
                  </a:lnTo>
                  <a:lnTo>
                    <a:pt x="60" y="80"/>
                  </a:lnTo>
                  <a:lnTo>
                    <a:pt x="64" y="79"/>
                  </a:lnTo>
                  <a:lnTo>
                    <a:pt x="67" y="76"/>
                  </a:lnTo>
                  <a:lnTo>
                    <a:pt x="70" y="75"/>
                  </a:lnTo>
                  <a:lnTo>
                    <a:pt x="73" y="72"/>
                  </a:lnTo>
                  <a:lnTo>
                    <a:pt x="75" y="69"/>
                  </a:lnTo>
                  <a:lnTo>
                    <a:pt x="78" y="66"/>
                  </a:lnTo>
                  <a:lnTo>
                    <a:pt x="80" y="63"/>
                  </a:lnTo>
                  <a:lnTo>
                    <a:pt x="81" y="61"/>
                  </a:lnTo>
                  <a:lnTo>
                    <a:pt x="82" y="56"/>
                  </a:lnTo>
                  <a:lnTo>
                    <a:pt x="84" y="54"/>
                  </a:lnTo>
                  <a:lnTo>
                    <a:pt x="84" y="49"/>
                  </a:lnTo>
                  <a:lnTo>
                    <a:pt x="84" y="45"/>
                  </a:lnTo>
                  <a:lnTo>
                    <a:pt x="84" y="41"/>
                  </a:lnTo>
                  <a:lnTo>
                    <a:pt x="84" y="38"/>
                  </a:lnTo>
                  <a:lnTo>
                    <a:pt x="82" y="34"/>
                  </a:lnTo>
                  <a:lnTo>
                    <a:pt x="81" y="31"/>
                  </a:lnTo>
                  <a:lnTo>
                    <a:pt x="80" y="27"/>
                  </a:lnTo>
                  <a:lnTo>
                    <a:pt x="78" y="24"/>
                  </a:lnTo>
                  <a:lnTo>
                    <a:pt x="75" y="21"/>
                  </a:lnTo>
                  <a:lnTo>
                    <a:pt x="73" y="18"/>
                  </a:lnTo>
                  <a:lnTo>
                    <a:pt x="70" y="17"/>
                  </a:lnTo>
                  <a:lnTo>
                    <a:pt x="67" y="14"/>
                  </a:lnTo>
                  <a:lnTo>
                    <a:pt x="64" y="13"/>
                  </a:lnTo>
                  <a:lnTo>
                    <a:pt x="60" y="11"/>
                  </a:lnTo>
                  <a:lnTo>
                    <a:pt x="57" y="10"/>
                  </a:lnTo>
                  <a:lnTo>
                    <a:pt x="53" y="9"/>
                  </a:lnTo>
                  <a:lnTo>
                    <a:pt x="52" y="9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45" y="9"/>
                  </a:lnTo>
                  <a:lnTo>
                    <a:pt x="43" y="9"/>
                  </a:lnTo>
                  <a:lnTo>
                    <a:pt x="40" y="9"/>
                  </a:lnTo>
                  <a:lnTo>
                    <a:pt x="38" y="9"/>
                  </a:lnTo>
                  <a:lnTo>
                    <a:pt x="33" y="10"/>
                  </a:lnTo>
                  <a:lnTo>
                    <a:pt x="29" y="11"/>
                  </a:lnTo>
                  <a:lnTo>
                    <a:pt x="26" y="13"/>
                  </a:lnTo>
                  <a:lnTo>
                    <a:pt x="23" y="14"/>
                  </a:lnTo>
                  <a:lnTo>
                    <a:pt x="21" y="17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2" y="24"/>
                  </a:lnTo>
                  <a:lnTo>
                    <a:pt x="11" y="27"/>
                  </a:lnTo>
                  <a:lnTo>
                    <a:pt x="9" y="31"/>
                  </a:lnTo>
                  <a:lnTo>
                    <a:pt x="8" y="34"/>
                  </a:lnTo>
                  <a:lnTo>
                    <a:pt x="7" y="38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7" y="51"/>
                  </a:lnTo>
                  <a:lnTo>
                    <a:pt x="7" y="55"/>
                  </a:lnTo>
                  <a:lnTo>
                    <a:pt x="8" y="58"/>
                  </a:lnTo>
                  <a:lnTo>
                    <a:pt x="9" y="62"/>
                  </a:lnTo>
                  <a:lnTo>
                    <a:pt x="12" y="65"/>
                  </a:lnTo>
                  <a:lnTo>
                    <a:pt x="14" y="68"/>
                  </a:lnTo>
                  <a:lnTo>
                    <a:pt x="16" y="70"/>
                  </a:lnTo>
                  <a:lnTo>
                    <a:pt x="19" y="73"/>
                  </a:lnTo>
                  <a:lnTo>
                    <a:pt x="22" y="75"/>
                  </a:lnTo>
                  <a:lnTo>
                    <a:pt x="25" y="77"/>
                  </a:lnTo>
                  <a:lnTo>
                    <a:pt x="28" y="79"/>
                  </a:lnTo>
                  <a:lnTo>
                    <a:pt x="32" y="80"/>
                  </a:lnTo>
                  <a:lnTo>
                    <a:pt x="35" y="82"/>
                  </a:lnTo>
                  <a:lnTo>
                    <a:pt x="39" y="82"/>
                  </a:lnTo>
                  <a:lnTo>
                    <a:pt x="43" y="83"/>
                  </a:lnTo>
                  <a:lnTo>
                    <a:pt x="45" y="83"/>
                  </a:lnTo>
                  <a:close/>
                  <a:moveTo>
                    <a:pt x="118" y="178"/>
                  </a:moveTo>
                  <a:lnTo>
                    <a:pt x="213" y="178"/>
                  </a:lnTo>
                  <a:lnTo>
                    <a:pt x="216" y="178"/>
                  </a:lnTo>
                  <a:lnTo>
                    <a:pt x="219" y="178"/>
                  </a:lnTo>
                  <a:lnTo>
                    <a:pt x="221" y="177"/>
                  </a:lnTo>
                  <a:lnTo>
                    <a:pt x="224" y="177"/>
                  </a:lnTo>
                  <a:lnTo>
                    <a:pt x="227" y="177"/>
                  </a:lnTo>
                  <a:lnTo>
                    <a:pt x="230" y="176"/>
                  </a:lnTo>
                  <a:lnTo>
                    <a:pt x="231" y="176"/>
                  </a:lnTo>
                  <a:lnTo>
                    <a:pt x="234" y="174"/>
                  </a:lnTo>
                  <a:lnTo>
                    <a:pt x="235" y="174"/>
                  </a:lnTo>
                  <a:lnTo>
                    <a:pt x="240" y="171"/>
                  </a:lnTo>
                  <a:lnTo>
                    <a:pt x="242" y="170"/>
                  </a:lnTo>
                  <a:lnTo>
                    <a:pt x="245" y="167"/>
                  </a:lnTo>
                  <a:lnTo>
                    <a:pt x="248" y="164"/>
                  </a:lnTo>
                  <a:lnTo>
                    <a:pt x="251" y="160"/>
                  </a:lnTo>
                  <a:lnTo>
                    <a:pt x="252" y="157"/>
                  </a:lnTo>
                  <a:lnTo>
                    <a:pt x="254" y="155"/>
                  </a:lnTo>
                  <a:lnTo>
                    <a:pt x="255" y="153"/>
                  </a:lnTo>
                  <a:lnTo>
                    <a:pt x="255" y="150"/>
                  </a:lnTo>
                  <a:lnTo>
                    <a:pt x="255" y="149"/>
                  </a:lnTo>
                  <a:lnTo>
                    <a:pt x="256" y="146"/>
                  </a:lnTo>
                  <a:lnTo>
                    <a:pt x="256" y="143"/>
                  </a:lnTo>
                  <a:lnTo>
                    <a:pt x="256" y="142"/>
                  </a:lnTo>
                  <a:lnTo>
                    <a:pt x="258" y="139"/>
                  </a:lnTo>
                  <a:lnTo>
                    <a:pt x="258" y="136"/>
                  </a:lnTo>
                  <a:lnTo>
                    <a:pt x="258" y="134"/>
                  </a:lnTo>
                  <a:lnTo>
                    <a:pt x="258" y="131"/>
                  </a:lnTo>
                  <a:lnTo>
                    <a:pt x="258" y="127"/>
                  </a:lnTo>
                  <a:lnTo>
                    <a:pt x="258" y="121"/>
                  </a:lnTo>
                  <a:lnTo>
                    <a:pt x="256" y="117"/>
                  </a:lnTo>
                  <a:lnTo>
                    <a:pt x="256" y="111"/>
                  </a:lnTo>
                  <a:lnTo>
                    <a:pt x="256" y="105"/>
                  </a:lnTo>
                  <a:lnTo>
                    <a:pt x="255" y="101"/>
                  </a:lnTo>
                  <a:lnTo>
                    <a:pt x="255" y="98"/>
                  </a:lnTo>
                  <a:lnTo>
                    <a:pt x="254" y="96"/>
                  </a:lnTo>
                  <a:lnTo>
                    <a:pt x="254" y="94"/>
                  </a:lnTo>
                  <a:lnTo>
                    <a:pt x="254" y="91"/>
                  </a:lnTo>
                  <a:lnTo>
                    <a:pt x="212" y="91"/>
                  </a:lnTo>
                  <a:lnTo>
                    <a:pt x="213" y="94"/>
                  </a:lnTo>
                  <a:lnTo>
                    <a:pt x="213" y="98"/>
                  </a:lnTo>
                  <a:lnTo>
                    <a:pt x="213" y="101"/>
                  </a:lnTo>
                  <a:lnTo>
                    <a:pt x="214" y="104"/>
                  </a:lnTo>
                  <a:lnTo>
                    <a:pt x="213" y="108"/>
                  </a:lnTo>
                  <a:lnTo>
                    <a:pt x="213" y="110"/>
                  </a:lnTo>
                  <a:lnTo>
                    <a:pt x="213" y="113"/>
                  </a:lnTo>
                  <a:lnTo>
                    <a:pt x="212" y="115"/>
                  </a:lnTo>
                  <a:lnTo>
                    <a:pt x="210" y="117"/>
                  </a:lnTo>
                  <a:lnTo>
                    <a:pt x="209" y="120"/>
                  </a:lnTo>
                  <a:lnTo>
                    <a:pt x="206" y="121"/>
                  </a:lnTo>
                  <a:lnTo>
                    <a:pt x="203" y="122"/>
                  </a:lnTo>
                  <a:lnTo>
                    <a:pt x="199" y="122"/>
                  </a:lnTo>
                  <a:lnTo>
                    <a:pt x="198" y="122"/>
                  </a:lnTo>
                  <a:lnTo>
                    <a:pt x="195" y="122"/>
                  </a:lnTo>
                  <a:lnTo>
                    <a:pt x="192" y="122"/>
                  </a:lnTo>
                  <a:lnTo>
                    <a:pt x="118" y="122"/>
                  </a:lnTo>
                  <a:lnTo>
                    <a:pt x="118" y="91"/>
                  </a:lnTo>
                  <a:lnTo>
                    <a:pt x="78" y="91"/>
                  </a:lnTo>
                  <a:lnTo>
                    <a:pt x="78" y="122"/>
                  </a:lnTo>
                  <a:lnTo>
                    <a:pt x="15" y="122"/>
                  </a:lnTo>
                  <a:lnTo>
                    <a:pt x="15" y="178"/>
                  </a:lnTo>
                  <a:lnTo>
                    <a:pt x="78" y="178"/>
                  </a:lnTo>
                  <a:lnTo>
                    <a:pt x="78" y="201"/>
                  </a:lnTo>
                  <a:lnTo>
                    <a:pt x="118" y="201"/>
                  </a:lnTo>
                  <a:lnTo>
                    <a:pt x="118" y="178"/>
                  </a:lnTo>
                  <a:close/>
                  <a:moveTo>
                    <a:pt x="78" y="347"/>
                  </a:moveTo>
                  <a:lnTo>
                    <a:pt x="254" y="347"/>
                  </a:lnTo>
                  <a:lnTo>
                    <a:pt x="254" y="292"/>
                  </a:lnTo>
                  <a:lnTo>
                    <a:pt x="126" y="292"/>
                  </a:lnTo>
                  <a:lnTo>
                    <a:pt x="122" y="288"/>
                  </a:lnTo>
                  <a:lnTo>
                    <a:pt x="119" y="287"/>
                  </a:lnTo>
                  <a:lnTo>
                    <a:pt x="116" y="284"/>
                  </a:lnTo>
                  <a:lnTo>
                    <a:pt x="115" y="281"/>
                  </a:lnTo>
                  <a:lnTo>
                    <a:pt x="115" y="278"/>
                  </a:lnTo>
                  <a:lnTo>
                    <a:pt x="113" y="277"/>
                  </a:lnTo>
                  <a:lnTo>
                    <a:pt x="113" y="274"/>
                  </a:lnTo>
                  <a:lnTo>
                    <a:pt x="115" y="271"/>
                  </a:lnTo>
                  <a:lnTo>
                    <a:pt x="115" y="267"/>
                  </a:lnTo>
                  <a:lnTo>
                    <a:pt x="116" y="265"/>
                  </a:lnTo>
                  <a:lnTo>
                    <a:pt x="119" y="263"/>
                  </a:lnTo>
                  <a:lnTo>
                    <a:pt x="122" y="261"/>
                  </a:lnTo>
                  <a:lnTo>
                    <a:pt x="125" y="261"/>
                  </a:lnTo>
                  <a:lnTo>
                    <a:pt x="127" y="261"/>
                  </a:lnTo>
                  <a:lnTo>
                    <a:pt x="254" y="261"/>
                  </a:lnTo>
                  <a:lnTo>
                    <a:pt x="254" y="205"/>
                  </a:lnTo>
                  <a:lnTo>
                    <a:pt x="113" y="205"/>
                  </a:lnTo>
                  <a:lnTo>
                    <a:pt x="112" y="205"/>
                  </a:lnTo>
                  <a:lnTo>
                    <a:pt x="109" y="205"/>
                  </a:lnTo>
                  <a:lnTo>
                    <a:pt x="108" y="205"/>
                  </a:lnTo>
                  <a:lnTo>
                    <a:pt x="105" y="205"/>
                  </a:lnTo>
                  <a:lnTo>
                    <a:pt x="103" y="207"/>
                  </a:lnTo>
                  <a:lnTo>
                    <a:pt x="99" y="207"/>
                  </a:lnTo>
                  <a:lnTo>
                    <a:pt x="95" y="208"/>
                  </a:lnTo>
                  <a:lnTo>
                    <a:pt x="92" y="209"/>
                  </a:lnTo>
                  <a:lnTo>
                    <a:pt x="89" y="212"/>
                  </a:lnTo>
                  <a:lnTo>
                    <a:pt x="87" y="214"/>
                  </a:lnTo>
                  <a:lnTo>
                    <a:pt x="84" y="216"/>
                  </a:lnTo>
                  <a:lnTo>
                    <a:pt x="81" y="219"/>
                  </a:lnTo>
                  <a:lnTo>
                    <a:pt x="80" y="222"/>
                  </a:lnTo>
                  <a:lnTo>
                    <a:pt x="78" y="225"/>
                  </a:lnTo>
                  <a:lnTo>
                    <a:pt x="77" y="228"/>
                  </a:lnTo>
                  <a:lnTo>
                    <a:pt x="75" y="232"/>
                  </a:lnTo>
                  <a:lnTo>
                    <a:pt x="74" y="236"/>
                  </a:lnTo>
                  <a:lnTo>
                    <a:pt x="74" y="237"/>
                  </a:lnTo>
                  <a:lnTo>
                    <a:pt x="74" y="240"/>
                  </a:lnTo>
                  <a:lnTo>
                    <a:pt x="74" y="242"/>
                  </a:lnTo>
                  <a:lnTo>
                    <a:pt x="74" y="246"/>
                  </a:lnTo>
                  <a:lnTo>
                    <a:pt x="74" y="249"/>
                  </a:lnTo>
                  <a:lnTo>
                    <a:pt x="75" y="253"/>
                  </a:lnTo>
                  <a:lnTo>
                    <a:pt x="75" y="256"/>
                  </a:lnTo>
                  <a:lnTo>
                    <a:pt x="77" y="260"/>
                  </a:lnTo>
                  <a:lnTo>
                    <a:pt x="78" y="263"/>
                  </a:lnTo>
                  <a:lnTo>
                    <a:pt x="80" y="267"/>
                  </a:lnTo>
                  <a:lnTo>
                    <a:pt x="81" y="270"/>
                  </a:lnTo>
                  <a:lnTo>
                    <a:pt x="82" y="273"/>
                  </a:lnTo>
                  <a:lnTo>
                    <a:pt x="85" y="275"/>
                  </a:lnTo>
                  <a:lnTo>
                    <a:pt x="88" y="278"/>
                  </a:lnTo>
                  <a:lnTo>
                    <a:pt x="89" y="281"/>
                  </a:lnTo>
                  <a:lnTo>
                    <a:pt x="92" y="284"/>
                  </a:lnTo>
                  <a:lnTo>
                    <a:pt x="95" y="287"/>
                  </a:lnTo>
                  <a:lnTo>
                    <a:pt x="98" y="288"/>
                  </a:lnTo>
                  <a:lnTo>
                    <a:pt x="102" y="291"/>
                  </a:lnTo>
                  <a:lnTo>
                    <a:pt x="78" y="292"/>
                  </a:lnTo>
                  <a:lnTo>
                    <a:pt x="78" y="347"/>
                  </a:lnTo>
                  <a:close/>
                  <a:moveTo>
                    <a:pt x="178" y="360"/>
                  </a:moveTo>
                  <a:lnTo>
                    <a:pt x="178" y="454"/>
                  </a:lnTo>
                  <a:lnTo>
                    <a:pt x="182" y="454"/>
                  </a:lnTo>
                  <a:lnTo>
                    <a:pt x="185" y="454"/>
                  </a:lnTo>
                  <a:lnTo>
                    <a:pt x="188" y="452"/>
                  </a:lnTo>
                  <a:lnTo>
                    <a:pt x="192" y="452"/>
                  </a:lnTo>
                  <a:lnTo>
                    <a:pt x="195" y="452"/>
                  </a:lnTo>
                  <a:lnTo>
                    <a:pt x="199" y="451"/>
                  </a:lnTo>
                  <a:lnTo>
                    <a:pt x="202" y="451"/>
                  </a:lnTo>
                  <a:lnTo>
                    <a:pt x="205" y="449"/>
                  </a:lnTo>
                  <a:lnTo>
                    <a:pt x="209" y="448"/>
                  </a:lnTo>
                  <a:lnTo>
                    <a:pt x="212" y="445"/>
                  </a:lnTo>
                  <a:lnTo>
                    <a:pt x="213" y="444"/>
                  </a:lnTo>
                  <a:lnTo>
                    <a:pt x="216" y="441"/>
                  </a:lnTo>
                  <a:lnTo>
                    <a:pt x="217" y="438"/>
                  </a:lnTo>
                  <a:lnTo>
                    <a:pt x="219" y="435"/>
                  </a:lnTo>
                  <a:lnTo>
                    <a:pt x="220" y="433"/>
                  </a:lnTo>
                  <a:lnTo>
                    <a:pt x="220" y="428"/>
                  </a:lnTo>
                  <a:lnTo>
                    <a:pt x="220" y="426"/>
                  </a:lnTo>
                  <a:lnTo>
                    <a:pt x="220" y="423"/>
                  </a:lnTo>
                  <a:lnTo>
                    <a:pt x="219" y="421"/>
                  </a:lnTo>
                  <a:lnTo>
                    <a:pt x="219" y="418"/>
                  </a:lnTo>
                  <a:lnTo>
                    <a:pt x="217" y="416"/>
                  </a:lnTo>
                  <a:lnTo>
                    <a:pt x="216" y="414"/>
                  </a:lnTo>
                  <a:lnTo>
                    <a:pt x="214" y="411"/>
                  </a:lnTo>
                  <a:lnTo>
                    <a:pt x="213" y="409"/>
                  </a:lnTo>
                  <a:lnTo>
                    <a:pt x="210" y="407"/>
                  </a:lnTo>
                  <a:lnTo>
                    <a:pt x="207" y="406"/>
                  </a:lnTo>
                  <a:lnTo>
                    <a:pt x="206" y="404"/>
                  </a:lnTo>
                  <a:lnTo>
                    <a:pt x="203" y="403"/>
                  </a:lnTo>
                  <a:lnTo>
                    <a:pt x="202" y="402"/>
                  </a:lnTo>
                  <a:lnTo>
                    <a:pt x="199" y="400"/>
                  </a:lnTo>
                  <a:lnTo>
                    <a:pt x="196" y="400"/>
                  </a:lnTo>
                  <a:lnTo>
                    <a:pt x="210" y="362"/>
                  </a:lnTo>
                  <a:lnTo>
                    <a:pt x="214" y="364"/>
                  </a:lnTo>
                  <a:lnTo>
                    <a:pt x="217" y="365"/>
                  </a:lnTo>
                  <a:lnTo>
                    <a:pt x="221" y="367"/>
                  </a:lnTo>
                  <a:lnTo>
                    <a:pt x="224" y="369"/>
                  </a:lnTo>
                  <a:lnTo>
                    <a:pt x="227" y="371"/>
                  </a:lnTo>
                  <a:lnTo>
                    <a:pt x="228" y="372"/>
                  </a:lnTo>
                  <a:lnTo>
                    <a:pt x="231" y="374"/>
                  </a:lnTo>
                  <a:lnTo>
                    <a:pt x="233" y="375"/>
                  </a:lnTo>
                  <a:lnTo>
                    <a:pt x="235" y="378"/>
                  </a:lnTo>
                  <a:lnTo>
                    <a:pt x="237" y="379"/>
                  </a:lnTo>
                  <a:lnTo>
                    <a:pt x="238" y="382"/>
                  </a:lnTo>
                  <a:lnTo>
                    <a:pt x="241" y="383"/>
                  </a:lnTo>
                  <a:lnTo>
                    <a:pt x="242" y="386"/>
                  </a:lnTo>
                  <a:lnTo>
                    <a:pt x="245" y="389"/>
                  </a:lnTo>
                  <a:lnTo>
                    <a:pt x="247" y="392"/>
                  </a:lnTo>
                  <a:lnTo>
                    <a:pt x="248" y="395"/>
                  </a:lnTo>
                  <a:lnTo>
                    <a:pt x="249" y="397"/>
                  </a:lnTo>
                  <a:lnTo>
                    <a:pt x="251" y="400"/>
                  </a:lnTo>
                  <a:lnTo>
                    <a:pt x="252" y="403"/>
                  </a:lnTo>
                  <a:lnTo>
                    <a:pt x="254" y="407"/>
                  </a:lnTo>
                  <a:lnTo>
                    <a:pt x="255" y="410"/>
                  </a:lnTo>
                  <a:lnTo>
                    <a:pt x="256" y="414"/>
                  </a:lnTo>
                  <a:lnTo>
                    <a:pt x="256" y="418"/>
                  </a:lnTo>
                  <a:lnTo>
                    <a:pt x="258" y="423"/>
                  </a:lnTo>
                  <a:lnTo>
                    <a:pt x="258" y="427"/>
                  </a:lnTo>
                  <a:lnTo>
                    <a:pt x="258" y="431"/>
                  </a:lnTo>
                  <a:lnTo>
                    <a:pt x="258" y="437"/>
                  </a:lnTo>
                  <a:lnTo>
                    <a:pt x="258" y="441"/>
                  </a:lnTo>
                  <a:lnTo>
                    <a:pt x="256" y="445"/>
                  </a:lnTo>
                  <a:lnTo>
                    <a:pt x="255" y="451"/>
                  </a:lnTo>
                  <a:lnTo>
                    <a:pt x="255" y="455"/>
                  </a:lnTo>
                  <a:lnTo>
                    <a:pt x="254" y="458"/>
                  </a:lnTo>
                  <a:lnTo>
                    <a:pt x="252" y="462"/>
                  </a:lnTo>
                  <a:lnTo>
                    <a:pt x="251" y="466"/>
                  </a:lnTo>
                  <a:lnTo>
                    <a:pt x="248" y="469"/>
                  </a:lnTo>
                  <a:lnTo>
                    <a:pt x="247" y="473"/>
                  </a:lnTo>
                  <a:lnTo>
                    <a:pt x="244" y="476"/>
                  </a:lnTo>
                  <a:lnTo>
                    <a:pt x="241" y="479"/>
                  </a:lnTo>
                  <a:lnTo>
                    <a:pt x="238" y="482"/>
                  </a:lnTo>
                  <a:lnTo>
                    <a:pt x="235" y="484"/>
                  </a:lnTo>
                  <a:lnTo>
                    <a:pt x="233" y="487"/>
                  </a:lnTo>
                  <a:lnTo>
                    <a:pt x="230" y="490"/>
                  </a:lnTo>
                  <a:lnTo>
                    <a:pt x="227" y="493"/>
                  </a:lnTo>
                  <a:lnTo>
                    <a:pt x="223" y="494"/>
                  </a:lnTo>
                  <a:lnTo>
                    <a:pt x="220" y="497"/>
                  </a:lnTo>
                  <a:lnTo>
                    <a:pt x="216" y="499"/>
                  </a:lnTo>
                  <a:lnTo>
                    <a:pt x="213" y="500"/>
                  </a:lnTo>
                  <a:lnTo>
                    <a:pt x="209" y="501"/>
                  </a:lnTo>
                  <a:lnTo>
                    <a:pt x="205" y="503"/>
                  </a:lnTo>
                  <a:lnTo>
                    <a:pt x="200" y="504"/>
                  </a:lnTo>
                  <a:lnTo>
                    <a:pt x="196" y="506"/>
                  </a:lnTo>
                  <a:lnTo>
                    <a:pt x="192" y="507"/>
                  </a:lnTo>
                  <a:lnTo>
                    <a:pt x="188" y="507"/>
                  </a:lnTo>
                  <a:lnTo>
                    <a:pt x="183" y="508"/>
                  </a:lnTo>
                  <a:lnTo>
                    <a:pt x="179" y="508"/>
                  </a:lnTo>
                  <a:lnTo>
                    <a:pt x="175" y="508"/>
                  </a:lnTo>
                  <a:lnTo>
                    <a:pt x="169" y="508"/>
                  </a:lnTo>
                  <a:lnTo>
                    <a:pt x="165" y="508"/>
                  </a:lnTo>
                  <a:lnTo>
                    <a:pt x="161" y="508"/>
                  </a:lnTo>
                  <a:lnTo>
                    <a:pt x="157" y="508"/>
                  </a:lnTo>
                  <a:lnTo>
                    <a:pt x="151" y="508"/>
                  </a:lnTo>
                  <a:lnTo>
                    <a:pt x="147" y="508"/>
                  </a:lnTo>
                  <a:lnTo>
                    <a:pt x="143" y="507"/>
                  </a:lnTo>
                  <a:lnTo>
                    <a:pt x="139" y="506"/>
                  </a:lnTo>
                  <a:lnTo>
                    <a:pt x="134" y="506"/>
                  </a:lnTo>
                  <a:lnTo>
                    <a:pt x="130" y="504"/>
                  </a:lnTo>
                  <a:lnTo>
                    <a:pt x="126" y="503"/>
                  </a:lnTo>
                  <a:lnTo>
                    <a:pt x="123" y="501"/>
                  </a:lnTo>
                  <a:lnTo>
                    <a:pt x="119" y="500"/>
                  </a:lnTo>
                  <a:lnTo>
                    <a:pt x="115" y="499"/>
                  </a:lnTo>
                  <a:lnTo>
                    <a:pt x="112" y="496"/>
                  </a:lnTo>
                  <a:lnTo>
                    <a:pt x="108" y="494"/>
                  </a:lnTo>
                  <a:lnTo>
                    <a:pt x="105" y="491"/>
                  </a:lnTo>
                  <a:lnTo>
                    <a:pt x="101" y="490"/>
                  </a:lnTo>
                  <a:lnTo>
                    <a:pt x="98" y="487"/>
                  </a:lnTo>
                  <a:lnTo>
                    <a:pt x="95" y="484"/>
                  </a:lnTo>
                  <a:lnTo>
                    <a:pt x="92" y="482"/>
                  </a:lnTo>
                  <a:lnTo>
                    <a:pt x="89" y="479"/>
                  </a:lnTo>
                  <a:lnTo>
                    <a:pt x="88" y="476"/>
                  </a:lnTo>
                  <a:lnTo>
                    <a:pt x="85" y="473"/>
                  </a:lnTo>
                  <a:lnTo>
                    <a:pt x="84" y="469"/>
                  </a:lnTo>
                  <a:lnTo>
                    <a:pt x="81" y="466"/>
                  </a:lnTo>
                  <a:lnTo>
                    <a:pt x="80" y="462"/>
                  </a:lnTo>
                  <a:lnTo>
                    <a:pt x="78" y="458"/>
                  </a:lnTo>
                  <a:lnTo>
                    <a:pt x="77" y="455"/>
                  </a:lnTo>
                  <a:lnTo>
                    <a:pt x="75" y="451"/>
                  </a:lnTo>
                  <a:lnTo>
                    <a:pt x="75" y="447"/>
                  </a:lnTo>
                  <a:lnTo>
                    <a:pt x="74" y="441"/>
                  </a:lnTo>
                  <a:lnTo>
                    <a:pt x="74" y="437"/>
                  </a:lnTo>
                  <a:lnTo>
                    <a:pt x="74" y="433"/>
                  </a:lnTo>
                  <a:lnTo>
                    <a:pt x="74" y="427"/>
                  </a:lnTo>
                  <a:lnTo>
                    <a:pt x="74" y="423"/>
                  </a:lnTo>
                  <a:lnTo>
                    <a:pt x="75" y="418"/>
                  </a:lnTo>
                  <a:lnTo>
                    <a:pt x="77" y="414"/>
                  </a:lnTo>
                  <a:lnTo>
                    <a:pt x="77" y="410"/>
                  </a:lnTo>
                  <a:lnTo>
                    <a:pt x="78" y="406"/>
                  </a:lnTo>
                  <a:lnTo>
                    <a:pt x="81" y="402"/>
                  </a:lnTo>
                  <a:lnTo>
                    <a:pt x="82" y="399"/>
                  </a:lnTo>
                  <a:lnTo>
                    <a:pt x="84" y="395"/>
                  </a:lnTo>
                  <a:lnTo>
                    <a:pt x="87" y="392"/>
                  </a:lnTo>
                  <a:lnTo>
                    <a:pt x="89" y="389"/>
                  </a:lnTo>
                  <a:lnTo>
                    <a:pt x="91" y="386"/>
                  </a:lnTo>
                  <a:lnTo>
                    <a:pt x="94" y="383"/>
                  </a:lnTo>
                  <a:lnTo>
                    <a:pt x="96" y="381"/>
                  </a:lnTo>
                  <a:lnTo>
                    <a:pt x="101" y="378"/>
                  </a:lnTo>
                  <a:lnTo>
                    <a:pt x="103" y="376"/>
                  </a:lnTo>
                  <a:lnTo>
                    <a:pt x="106" y="374"/>
                  </a:lnTo>
                  <a:lnTo>
                    <a:pt x="111" y="372"/>
                  </a:lnTo>
                  <a:lnTo>
                    <a:pt x="113" y="371"/>
                  </a:lnTo>
                  <a:lnTo>
                    <a:pt x="118" y="369"/>
                  </a:lnTo>
                  <a:lnTo>
                    <a:pt x="122" y="367"/>
                  </a:lnTo>
                  <a:lnTo>
                    <a:pt x="125" y="367"/>
                  </a:lnTo>
                  <a:lnTo>
                    <a:pt x="129" y="365"/>
                  </a:lnTo>
                  <a:lnTo>
                    <a:pt x="133" y="364"/>
                  </a:lnTo>
                  <a:lnTo>
                    <a:pt x="137" y="362"/>
                  </a:lnTo>
                  <a:lnTo>
                    <a:pt x="141" y="362"/>
                  </a:lnTo>
                  <a:lnTo>
                    <a:pt x="146" y="361"/>
                  </a:lnTo>
                  <a:lnTo>
                    <a:pt x="150" y="361"/>
                  </a:lnTo>
                  <a:lnTo>
                    <a:pt x="154" y="361"/>
                  </a:lnTo>
                  <a:lnTo>
                    <a:pt x="158" y="360"/>
                  </a:lnTo>
                  <a:lnTo>
                    <a:pt x="162" y="360"/>
                  </a:lnTo>
                  <a:lnTo>
                    <a:pt x="167" y="360"/>
                  </a:lnTo>
                  <a:lnTo>
                    <a:pt x="178" y="360"/>
                  </a:lnTo>
                  <a:close/>
                  <a:moveTo>
                    <a:pt x="146" y="454"/>
                  </a:moveTo>
                  <a:lnTo>
                    <a:pt x="146" y="411"/>
                  </a:lnTo>
                  <a:lnTo>
                    <a:pt x="141" y="411"/>
                  </a:lnTo>
                  <a:lnTo>
                    <a:pt x="139" y="411"/>
                  </a:lnTo>
                  <a:lnTo>
                    <a:pt x="136" y="411"/>
                  </a:lnTo>
                  <a:lnTo>
                    <a:pt x="133" y="413"/>
                  </a:lnTo>
                  <a:lnTo>
                    <a:pt x="130" y="413"/>
                  </a:lnTo>
                  <a:lnTo>
                    <a:pt x="126" y="413"/>
                  </a:lnTo>
                  <a:lnTo>
                    <a:pt x="123" y="414"/>
                  </a:lnTo>
                  <a:lnTo>
                    <a:pt x="122" y="414"/>
                  </a:lnTo>
                  <a:lnTo>
                    <a:pt x="119" y="416"/>
                  </a:lnTo>
                  <a:lnTo>
                    <a:pt x="116" y="417"/>
                  </a:lnTo>
                  <a:lnTo>
                    <a:pt x="113" y="420"/>
                  </a:lnTo>
                  <a:lnTo>
                    <a:pt x="112" y="423"/>
                  </a:lnTo>
                  <a:lnTo>
                    <a:pt x="111" y="424"/>
                  </a:lnTo>
                  <a:lnTo>
                    <a:pt x="111" y="427"/>
                  </a:lnTo>
                  <a:lnTo>
                    <a:pt x="109" y="431"/>
                  </a:lnTo>
                  <a:lnTo>
                    <a:pt x="109" y="434"/>
                  </a:lnTo>
                  <a:lnTo>
                    <a:pt x="111" y="437"/>
                  </a:lnTo>
                  <a:lnTo>
                    <a:pt x="111" y="440"/>
                  </a:lnTo>
                  <a:lnTo>
                    <a:pt x="112" y="441"/>
                  </a:lnTo>
                  <a:lnTo>
                    <a:pt x="113" y="444"/>
                  </a:lnTo>
                  <a:lnTo>
                    <a:pt x="116" y="447"/>
                  </a:lnTo>
                  <a:lnTo>
                    <a:pt x="119" y="448"/>
                  </a:lnTo>
                  <a:lnTo>
                    <a:pt x="122" y="449"/>
                  </a:lnTo>
                  <a:lnTo>
                    <a:pt x="123" y="449"/>
                  </a:lnTo>
                  <a:lnTo>
                    <a:pt x="126" y="451"/>
                  </a:lnTo>
                  <a:lnTo>
                    <a:pt x="130" y="452"/>
                  </a:lnTo>
                  <a:lnTo>
                    <a:pt x="133" y="452"/>
                  </a:lnTo>
                  <a:lnTo>
                    <a:pt x="136" y="452"/>
                  </a:lnTo>
                  <a:lnTo>
                    <a:pt x="139" y="452"/>
                  </a:lnTo>
                  <a:lnTo>
                    <a:pt x="141" y="454"/>
                  </a:lnTo>
                  <a:lnTo>
                    <a:pt x="146" y="454"/>
                  </a:lnTo>
                  <a:close/>
                  <a:moveTo>
                    <a:pt x="78" y="664"/>
                  </a:moveTo>
                  <a:lnTo>
                    <a:pt x="254" y="664"/>
                  </a:lnTo>
                  <a:lnTo>
                    <a:pt x="254" y="608"/>
                  </a:lnTo>
                  <a:lnTo>
                    <a:pt x="126" y="608"/>
                  </a:lnTo>
                  <a:lnTo>
                    <a:pt x="122" y="605"/>
                  </a:lnTo>
                  <a:lnTo>
                    <a:pt x="119" y="602"/>
                  </a:lnTo>
                  <a:lnTo>
                    <a:pt x="116" y="601"/>
                  </a:lnTo>
                  <a:lnTo>
                    <a:pt x="115" y="598"/>
                  </a:lnTo>
                  <a:lnTo>
                    <a:pt x="115" y="595"/>
                  </a:lnTo>
                  <a:lnTo>
                    <a:pt x="113" y="593"/>
                  </a:lnTo>
                  <a:lnTo>
                    <a:pt x="113" y="591"/>
                  </a:lnTo>
                  <a:lnTo>
                    <a:pt x="115" y="587"/>
                  </a:lnTo>
                  <a:lnTo>
                    <a:pt x="115" y="584"/>
                  </a:lnTo>
                  <a:lnTo>
                    <a:pt x="116" y="581"/>
                  </a:lnTo>
                  <a:lnTo>
                    <a:pt x="119" y="580"/>
                  </a:lnTo>
                  <a:lnTo>
                    <a:pt x="122" y="579"/>
                  </a:lnTo>
                  <a:lnTo>
                    <a:pt x="125" y="577"/>
                  </a:lnTo>
                  <a:lnTo>
                    <a:pt x="127" y="577"/>
                  </a:lnTo>
                  <a:lnTo>
                    <a:pt x="254" y="577"/>
                  </a:lnTo>
                  <a:lnTo>
                    <a:pt x="254" y="521"/>
                  </a:lnTo>
                  <a:lnTo>
                    <a:pt x="113" y="521"/>
                  </a:lnTo>
                  <a:lnTo>
                    <a:pt x="112" y="521"/>
                  </a:lnTo>
                  <a:lnTo>
                    <a:pt x="109" y="522"/>
                  </a:lnTo>
                  <a:lnTo>
                    <a:pt x="108" y="522"/>
                  </a:lnTo>
                  <a:lnTo>
                    <a:pt x="105" y="522"/>
                  </a:lnTo>
                  <a:lnTo>
                    <a:pt x="103" y="522"/>
                  </a:lnTo>
                  <a:lnTo>
                    <a:pt x="99" y="524"/>
                  </a:lnTo>
                  <a:lnTo>
                    <a:pt x="95" y="525"/>
                  </a:lnTo>
                  <a:lnTo>
                    <a:pt x="92" y="527"/>
                  </a:lnTo>
                  <a:lnTo>
                    <a:pt x="89" y="528"/>
                  </a:lnTo>
                  <a:lnTo>
                    <a:pt x="87" y="531"/>
                  </a:lnTo>
                  <a:lnTo>
                    <a:pt x="84" y="532"/>
                  </a:lnTo>
                  <a:lnTo>
                    <a:pt x="81" y="535"/>
                  </a:lnTo>
                  <a:lnTo>
                    <a:pt x="80" y="538"/>
                  </a:lnTo>
                  <a:lnTo>
                    <a:pt x="78" y="542"/>
                  </a:lnTo>
                  <a:lnTo>
                    <a:pt x="77" y="545"/>
                  </a:lnTo>
                  <a:lnTo>
                    <a:pt x="75" y="549"/>
                  </a:lnTo>
                  <a:lnTo>
                    <a:pt x="74" y="552"/>
                  </a:lnTo>
                  <a:lnTo>
                    <a:pt x="74" y="555"/>
                  </a:lnTo>
                  <a:lnTo>
                    <a:pt x="74" y="556"/>
                  </a:lnTo>
                  <a:lnTo>
                    <a:pt x="74" y="559"/>
                  </a:lnTo>
                  <a:lnTo>
                    <a:pt x="74" y="562"/>
                  </a:lnTo>
                  <a:lnTo>
                    <a:pt x="74" y="566"/>
                  </a:lnTo>
                  <a:lnTo>
                    <a:pt x="75" y="569"/>
                  </a:lnTo>
                  <a:lnTo>
                    <a:pt x="75" y="573"/>
                  </a:lnTo>
                  <a:lnTo>
                    <a:pt x="77" y="576"/>
                  </a:lnTo>
                  <a:lnTo>
                    <a:pt x="78" y="580"/>
                  </a:lnTo>
                  <a:lnTo>
                    <a:pt x="80" y="583"/>
                  </a:lnTo>
                  <a:lnTo>
                    <a:pt x="81" y="586"/>
                  </a:lnTo>
                  <a:lnTo>
                    <a:pt x="82" y="590"/>
                  </a:lnTo>
                  <a:lnTo>
                    <a:pt x="85" y="593"/>
                  </a:lnTo>
                  <a:lnTo>
                    <a:pt x="88" y="595"/>
                  </a:lnTo>
                  <a:lnTo>
                    <a:pt x="89" y="598"/>
                  </a:lnTo>
                  <a:lnTo>
                    <a:pt x="92" y="601"/>
                  </a:lnTo>
                  <a:lnTo>
                    <a:pt x="95" y="602"/>
                  </a:lnTo>
                  <a:lnTo>
                    <a:pt x="98" y="605"/>
                  </a:lnTo>
                  <a:lnTo>
                    <a:pt x="102" y="608"/>
                  </a:lnTo>
                  <a:lnTo>
                    <a:pt x="78" y="608"/>
                  </a:lnTo>
                  <a:lnTo>
                    <a:pt x="78" y="664"/>
                  </a:lnTo>
                  <a:close/>
                  <a:moveTo>
                    <a:pt x="5" y="740"/>
                  </a:moveTo>
                  <a:lnTo>
                    <a:pt x="56" y="740"/>
                  </a:lnTo>
                  <a:lnTo>
                    <a:pt x="56" y="685"/>
                  </a:lnTo>
                  <a:lnTo>
                    <a:pt x="5" y="685"/>
                  </a:lnTo>
                  <a:lnTo>
                    <a:pt x="5" y="740"/>
                  </a:lnTo>
                  <a:close/>
                  <a:moveTo>
                    <a:pt x="78" y="740"/>
                  </a:moveTo>
                  <a:lnTo>
                    <a:pt x="254" y="740"/>
                  </a:lnTo>
                  <a:lnTo>
                    <a:pt x="254" y="685"/>
                  </a:lnTo>
                  <a:lnTo>
                    <a:pt x="78" y="685"/>
                  </a:lnTo>
                  <a:lnTo>
                    <a:pt x="78" y="740"/>
                  </a:lnTo>
                  <a:close/>
                  <a:moveTo>
                    <a:pt x="5" y="993"/>
                  </a:moveTo>
                  <a:lnTo>
                    <a:pt x="254" y="993"/>
                  </a:lnTo>
                  <a:lnTo>
                    <a:pt x="254" y="945"/>
                  </a:lnTo>
                  <a:lnTo>
                    <a:pt x="64" y="945"/>
                  </a:lnTo>
                  <a:lnTo>
                    <a:pt x="254" y="906"/>
                  </a:lnTo>
                  <a:lnTo>
                    <a:pt x="254" y="868"/>
                  </a:lnTo>
                  <a:lnTo>
                    <a:pt x="70" y="826"/>
                  </a:lnTo>
                  <a:lnTo>
                    <a:pt x="254" y="824"/>
                  </a:lnTo>
                  <a:lnTo>
                    <a:pt x="254" y="762"/>
                  </a:lnTo>
                  <a:lnTo>
                    <a:pt x="5" y="762"/>
                  </a:lnTo>
                  <a:lnTo>
                    <a:pt x="5" y="847"/>
                  </a:lnTo>
                  <a:lnTo>
                    <a:pt x="144" y="877"/>
                  </a:lnTo>
                  <a:lnTo>
                    <a:pt x="5" y="906"/>
                  </a:lnTo>
                  <a:lnTo>
                    <a:pt x="5" y="993"/>
                  </a:lnTo>
                  <a:close/>
                </a:path>
              </a:pathLst>
            </a:custGeom>
            <a:solidFill>
              <a:srgbClr val="0D2A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auto">
            <a:xfrm>
              <a:off x="5409" y="715"/>
              <a:ext cx="124" cy="88"/>
            </a:xfrm>
            <a:custGeom>
              <a:avLst/>
              <a:gdLst/>
              <a:ahLst/>
              <a:cxnLst>
                <a:cxn ang="0">
                  <a:pos x="106" y="103"/>
                </a:cxn>
                <a:cxn ang="0">
                  <a:pos x="104" y="94"/>
                </a:cxn>
                <a:cxn ang="0">
                  <a:pos x="104" y="89"/>
                </a:cxn>
                <a:cxn ang="0">
                  <a:pos x="103" y="85"/>
                </a:cxn>
                <a:cxn ang="0">
                  <a:pos x="100" y="80"/>
                </a:cxn>
                <a:cxn ang="0">
                  <a:pos x="98" y="76"/>
                </a:cxn>
                <a:cxn ang="0">
                  <a:pos x="94" y="72"/>
                </a:cxn>
                <a:cxn ang="0">
                  <a:pos x="89" y="68"/>
                </a:cxn>
                <a:cxn ang="0">
                  <a:pos x="84" y="66"/>
                </a:cxn>
                <a:cxn ang="0">
                  <a:pos x="79" y="65"/>
                </a:cxn>
                <a:cxn ang="0">
                  <a:pos x="73" y="65"/>
                </a:cxn>
                <a:cxn ang="0">
                  <a:pos x="66" y="65"/>
                </a:cxn>
                <a:cxn ang="0">
                  <a:pos x="62" y="68"/>
                </a:cxn>
                <a:cxn ang="0">
                  <a:pos x="58" y="69"/>
                </a:cxn>
                <a:cxn ang="0">
                  <a:pos x="54" y="73"/>
                </a:cxn>
                <a:cxn ang="0">
                  <a:pos x="51" y="78"/>
                </a:cxn>
                <a:cxn ang="0">
                  <a:pos x="48" y="82"/>
                </a:cxn>
                <a:cxn ang="0">
                  <a:pos x="47" y="86"/>
                </a:cxn>
                <a:cxn ang="0">
                  <a:pos x="45" y="92"/>
                </a:cxn>
                <a:cxn ang="0">
                  <a:pos x="44" y="96"/>
                </a:cxn>
                <a:cxn ang="0">
                  <a:pos x="44" y="114"/>
                </a:cxn>
                <a:cxn ang="0">
                  <a:pos x="0" y="83"/>
                </a:cxn>
                <a:cxn ang="0">
                  <a:pos x="0" y="70"/>
                </a:cxn>
                <a:cxn ang="0">
                  <a:pos x="3" y="59"/>
                </a:cxn>
                <a:cxn ang="0">
                  <a:pos x="6" y="48"/>
                </a:cxn>
                <a:cxn ang="0">
                  <a:pos x="10" y="37"/>
                </a:cxn>
                <a:cxn ang="0">
                  <a:pos x="14" y="27"/>
                </a:cxn>
                <a:cxn ang="0">
                  <a:pos x="21" y="20"/>
                </a:cxn>
                <a:cxn ang="0">
                  <a:pos x="30" y="13"/>
                </a:cxn>
                <a:cxn ang="0">
                  <a:pos x="40" y="7"/>
                </a:cxn>
                <a:cxn ang="0">
                  <a:pos x="49" y="3"/>
                </a:cxn>
                <a:cxn ang="0">
                  <a:pos x="62" y="0"/>
                </a:cxn>
                <a:cxn ang="0">
                  <a:pos x="76" y="0"/>
                </a:cxn>
                <a:cxn ang="0">
                  <a:pos x="90" y="2"/>
                </a:cxn>
                <a:cxn ang="0">
                  <a:pos x="103" y="6"/>
                </a:cxn>
                <a:cxn ang="0">
                  <a:pos x="114" y="12"/>
                </a:cxn>
                <a:cxn ang="0">
                  <a:pos x="124" y="19"/>
                </a:cxn>
                <a:cxn ang="0">
                  <a:pos x="131" y="27"/>
                </a:cxn>
                <a:cxn ang="0">
                  <a:pos x="138" y="37"/>
                </a:cxn>
                <a:cxn ang="0">
                  <a:pos x="142" y="48"/>
                </a:cxn>
                <a:cxn ang="0">
                  <a:pos x="146" y="59"/>
                </a:cxn>
                <a:cxn ang="0">
                  <a:pos x="148" y="72"/>
                </a:cxn>
                <a:cxn ang="0">
                  <a:pos x="149" y="86"/>
                </a:cxn>
                <a:cxn ang="0">
                  <a:pos x="149" y="96"/>
                </a:cxn>
                <a:cxn ang="0">
                  <a:pos x="149" y="106"/>
                </a:cxn>
                <a:cxn ang="0">
                  <a:pos x="148" y="114"/>
                </a:cxn>
                <a:cxn ang="0">
                  <a:pos x="44" y="114"/>
                </a:cxn>
              </a:cxnLst>
              <a:rect l="0" t="0" r="r" b="b"/>
              <a:pathLst>
                <a:path w="249" h="176">
                  <a:moveTo>
                    <a:pt x="44" y="114"/>
                  </a:moveTo>
                  <a:lnTo>
                    <a:pt x="106" y="114"/>
                  </a:lnTo>
                  <a:lnTo>
                    <a:pt x="106" y="103"/>
                  </a:lnTo>
                  <a:lnTo>
                    <a:pt x="106" y="100"/>
                  </a:lnTo>
                  <a:lnTo>
                    <a:pt x="104" y="96"/>
                  </a:lnTo>
                  <a:lnTo>
                    <a:pt x="104" y="94"/>
                  </a:lnTo>
                  <a:lnTo>
                    <a:pt x="104" y="93"/>
                  </a:lnTo>
                  <a:lnTo>
                    <a:pt x="104" y="92"/>
                  </a:lnTo>
                  <a:lnTo>
                    <a:pt x="104" y="89"/>
                  </a:lnTo>
                  <a:lnTo>
                    <a:pt x="103" y="87"/>
                  </a:lnTo>
                  <a:lnTo>
                    <a:pt x="103" y="86"/>
                  </a:lnTo>
                  <a:lnTo>
                    <a:pt x="103" y="85"/>
                  </a:lnTo>
                  <a:lnTo>
                    <a:pt x="101" y="83"/>
                  </a:lnTo>
                  <a:lnTo>
                    <a:pt x="101" y="82"/>
                  </a:lnTo>
                  <a:lnTo>
                    <a:pt x="100" y="80"/>
                  </a:lnTo>
                  <a:lnTo>
                    <a:pt x="100" y="79"/>
                  </a:lnTo>
                  <a:lnTo>
                    <a:pt x="98" y="78"/>
                  </a:lnTo>
                  <a:lnTo>
                    <a:pt x="98" y="76"/>
                  </a:lnTo>
                  <a:lnTo>
                    <a:pt x="97" y="75"/>
                  </a:lnTo>
                  <a:lnTo>
                    <a:pt x="96" y="73"/>
                  </a:lnTo>
                  <a:lnTo>
                    <a:pt x="94" y="72"/>
                  </a:lnTo>
                  <a:lnTo>
                    <a:pt x="93" y="70"/>
                  </a:lnTo>
                  <a:lnTo>
                    <a:pt x="91" y="69"/>
                  </a:lnTo>
                  <a:lnTo>
                    <a:pt x="89" y="68"/>
                  </a:lnTo>
                  <a:lnTo>
                    <a:pt x="87" y="68"/>
                  </a:lnTo>
                  <a:lnTo>
                    <a:pt x="86" y="66"/>
                  </a:lnTo>
                  <a:lnTo>
                    <a:pt x="84" y="66"/>
                  </a:lnTo>
                  <a:lnTo>
                    <a:pt x="83" y="65"/>
                  </a:lnTo>
                  <a:lnTo>
                    <a:pt x="80" y="65"/>
                  </a:lnTo>
                  <a:lnTo>
                    <a:pt x="79" y="65"/>
                  </a:lnTo>
                  <a:lnTo>
                    <a:pt x="77" y="65"/>
                  </a:lnTo>
                  <a:lnTo>
                    <a:pt x="75" y="65"/>
                  </a:lnTo>
                  <a:lnTo>
                    <a:pt x="73" y="65"/>
                  </a:lnTo>
                  <a:lnTo>
                    <a:pt x="70" y="65"/>
                  </a:lnTo>
                  <a:lnTo>
                    <a:pt x="69" y="65"/>
                  </a:lnTo>
                  <a:lnTo>
                    <a:pt x="66" y="65"/>
                  </a:lnTo>
                  <a:lnTo>
                    <a:pt x="65" y="66"/>
                  </a:lnTo>
                  <a:lnTo>
                    <a:pt x="63" y="66"/>
                  </a:lnTo>
                  <a:lnTo>
                    <a:pt x="62" y="68"/>
                  </a:lnTo>
                  <a:lnTo>
                    <a:pt x="61" y="68"/>
                  </a:lnTo>
                  <a:lnTo>
                    <a:pt x="59" y="69"/>
                  </a:lnTo>
                  <a:lnTo>
                    <a:pt x="58" y="69"/>
                  </a:lnTo>
                  <a:lnTo>
                    <a:pt x="56" y="70"/>
                  </a:lnTo>
                  <a:lnTo>
                    <a:pt x="55" y="72"/>
                  </a:lnTo>
                  <a:lnTo>
                    <a:pt x="54" y="73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1" y="78"/>
                  </a:lnTo>
                  <a:lnTo>
                    <a:pt x="49" y="79"/>
                  </a:lnTo>
                  <a:lnTo>
                    <a:pt x="49" y="80"/>
                  </a:lnTo>
                  <a:lnTo>
                    <a:pt x="48" y="82"/>
                  </a:lnTo>
                  <a:lnTo>
                    <a:pt x="48" y="83"/>
                  </a:lnTo>
                  <a:lnTo>
                    <a:pt x="47" y="85"/>
                  </a:lnTo>
                  <a:lnTo>
                    <a:pt x="47" y="86"/>
                  </a:lnTo>
                  <a:lnTo>
                    <a:pt x="47" y="87"/>
                  </a:lnTo>
                  <a:lnTo>
                    <a:pt x="45" y="89"/>
                  </a:lnTo>
                  <a:lnTo>
                    <a:pt x="45" y="92"/>
                  </a:lnTo>
                  <a:lnTo>
                    <a:pt x="45" y="93"/>
                  </a:lnTo>
                  <a:lnTo>
                    <a:pt x="45" y="94"/>
                  </a:lnTo>
                  <a:lnTo>
                    <a:pt x="44" y="96"/>
                  </a:lnTo>
                  <a:lnTo>
                    <a:pt x="44" y="100"/>
                  </a:lnTo>
                  <a:lnTo>
                    <a:pt x="44" y="103"/>
                  </a:lnTo>
                  <a:lnTo>
                    <a:pt x="44" y="114"/>
                  </a:lnTo>
                  <a:lnTo>
                    <a:pt x="249" y="176"/>
                  </a:lnTo>
                  <a:lnTo>
                    <a:pt x="0" y="176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5"/>
                  </a:lnTo>
                  <a:lnTo>
                    <a:pt x="0" y="70"/>
                  </a:lnTo>
                  <a:lnTo>
                    <a:pt x="2" y="66"/>
                  </a:lnTo>
                  <a:lnTo>
                    <a:pt x="2" y="63"/>
                  </a:lnTo>
                  <a:lnTo>
                    <a:pt x="3" y="59"/>
                  </a:lnTo>
                  <a:lnTo>
                    <a:pt x="3" y="55"/>
                  </a:lnTo>
                  <a:lnTo>
                    <a:pt x="4" y="51"/>
                  </a:lnTo>
                  <a:lnTo>
                    <a:pt x="6" y="48"/>
                  </a:lnTo>
                  <a:lnTo>
                    <a:pt x="7" y="44"/>
                  </a:lnTo>
                  <a:lnTo>
                    <a:pt x="7" y="41"/>
                  </a:lnTo>
                  <a:lnTo>
                    <a:pt x="10" y="37"/>
                  </a:lnTo>
                  <a:lnTo>
                    <a:pt x="11" y="34"/>
                  </a:lnTo>
                  <a:lnTo>
                    <a:pt x="13" y="31"/>
                  </a:lnTo>
                  <a:lnTo>
                    <a:pt x="14" y="27"/>
                  </a:lnTo>
                  <a:lnTo>
                    <a:pt x="17" y="24"/>
                  </a:lnTo>
                  <a:lnTo>
                    <a:pt x="20" y="21"/>
                  </a:lnTo>
                  <a:lnTo>
                    <a:pt x="21" y="20"/>
                  </a:lnTo>
                  <a:lnTo>
                    <a:pt x="24" y="17"/>
                  </a:lnTo>
                  <a:lnTo>
                    <a:pt x="27" y="14"/>
                  </a:lnTo>
                  <a:lnTo>
                    <a:pt x="30" y="13"/>
                  </a:lnTo>
                  <a:lnTo>
                    <a:pt x="33" y="10"/>
                  </a:lnTo>
                  <a:lnTo>
                    <a:pt x="35" y="9"/>
                  </a:lnTo>
                  <a:lnTo>
                    <a:pt x="40" y="7"/>
                  </a:lnTo>
                  <a:lnTo>
                    <a:pt x="42" y="6"/>
                  </a:lnTo>
                  <a:lnTo>
                    <a:pt x="47" y="5"/>
                  </a:lnTo>
                  <a:lnTo>
                    <a:pt x="49" y="3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6" y="2"/>
                  </a:lnTo>
                  <a:lnTo>
                    <a:pt x="90" y="2"/>
                  </a:lnTo>
                  <a:lnTo>
                    <a:pt x="94" y="3"/>
                  </a:lnTo>
                  <a:lnTo>
                    <a:pt x="98" y="5"/>
                  </a:lnTo>
                  <a:lnTo>
                    <a:pt x="103" y="6"/>
                  </a:lnTo>
                  <a:lnTo>
                    <a:pt x="107" y="7"/>
                  </a:lnTo>
                  <a:lnTo>
                    <a:pt x="111" y="9"/>
                  </a:lnTo>
                  <a:lnTo>
                    <a:pt x="114" y="12"/>
                  </a:lnTo>
                  <a:lnTo>
                    <a:pt x="117" y="13"/>
                  </a:lnTo>
                  <a:lnTo>
                    <a:pt x="121" y="16"/>
                  </a:lnTo>
                  <a:lnTo>
                    <a:pt x="124" y="19"/>
                  </a:lnTo>
                  <a:lnTo>
                    <a:pt x="127" y="21"/>
                  </a:lnTo>
                  <a:lnTo>
                    <a:pt x="129" y="24"/>
                  </a:lnTo>
                  <a:lnTo>
                    <a:pt x="131" y="27"/>
                  </a:lnTo>
                  <a:lnTo>
                    <a:pt x="134" y="30"/>
                  </a:lnTo>
                  <a:lnTo>
                    <a:pt x="135" y="33"/>
                  </a:lnTo>
                  <a:lnTo>
                    <a:pt x="138" y="37"/>
                  </a:lnTo>
                  <a:lnTo>
                    <a:pt x="139" y="40"/>
                  </a:lnTo>
                  <a:lnTo>
                    <a:pt x="141" y="44"/>
                  </a:lnTo>
                  <a:lnTo>
                    <a:pt x="142" y="48"/>
                  </a:lnTo>
                  <a:lnTo>
                    <a:pt x="143" y="51"/>
                  </a:lnTo>
                  <a:lnTo>
                    <a:pt x="145" y="55"/>
                  </a:lnTo>
                  <a:lnTo>
                    <a:pt x="146" y="59"/>
                  </a:lnTo>
                  <a:lnTo>
                    <a:pt x="146" y="63"/>
                  </a:lnTo>
                  <a:lnTo>
                    <a:pt x="148" y="68"/>
                  </a:lnTo>
                  <a:lnTo>
                    <a:pt x="148" y="72"/>
                  </a:lnTo>
                  <a:lnTo>
                    <a:pt x="149" y="76"/>
                  </a:lnTo>
                  <a:lnTo>
                    <a:pt x="149" y="82"/>
                  </a:lnTo>
                  <a:lnTo>
                    <a:pt x="149" y="86"/>
                  </a:lnTo>
                  <a:lnTo>
                    <a:pt x="149" y="90"/>
                  </a:lnTo>
                  <a:lnTo>
                    <a:pt x="149" y="93"/>
                  </a:lnTo>
                  <a:lnTo>
                    <a:pt x="149" y="96"/>
                  </a:lnTo>
                  <a:lnTo>
                    <a:pt x="149" y="99"/>
                  </a:lnTo>
                  <a:lnTo>
                    <a:pt x="149" y="101"/>
                  </a:lnTo>
                  <a:lnTo>
                    <a:pt x="149" y="106"/>
                  </a:lnTo>
                  <a:lnTo>
                    <a:pt x="148" y="108"/>
                  </a:lnTo>
                  <a:lnTo>
                    <a:pt x="148" y="111"/>
                  </a:lnTo>
                  <a:lnTo>
                    <a:pt x="148" y="114"/>
                  </a:lnTo>
                  <a:lnTo>
                    <a:pt x="249" y="114"/>
                  </a:lnTo>
                  <a:lnTo>
                    <a:pt x="249" y="176"/>
                  </a:lnTo>
                  <a:lnTo>
                    <a:pt x="44" y="114"/>
                  </a:lnTo>
                  <a:close/>
                </a:path>
              </a:pathLst>
            </a:custGeom>
            <a:solidFill>
              <a:srgbClr val="0D2A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8" name="Freeform 12"/>
            <p:cNvSpPr>
              <a:spLocks noEditPoints="1"/>
            </p:cNvSpPr>
            <p:nvPr/>
          </p:nvSpPr>
          <p:spPr bwMode="auto">
            <a:xfrm>
              <a:off x="5444" y="581"/>
              <a:ext cx="91" cy="78"/>
            </a:xfrm>
            <a:custGeom>
              <a:avLst/>
              <a:gdLst/>
              <a:ahLst/>
              <a:cxnLst>
                <a:cxn ang="0">
                  <a:pos x="77" y="156"/>
                </a:cxn>
                <a:cxn ang="0">
                  <a:pos x="59" y="152"/>
                </a:cxn>
                <a:cxn ang="0">
                  <a:pos x="44" y="148"/>
                </a:cxn>
                <a:cxn ang="0">
                  <a:pos x="29" y="139"/>
                </a:cxn>
                <a:cxn ang="0">
                  <a:pos x="18" y="129"/>
                </a:cxn>
                <a:cxn ang="0">
                  <a:pos x="8" y="115"/>
                </a:cxn>
                <a:cxn ang="0">
                  <a:pos x="3" y="101"/>
                </a:cxn>
                <a:cxn ang="0">
                  <a:pos x="0" y="83"/>
                </a:cxn>
                <a:cxn ang="0">
                  <a:pos x="1" y="65"/>
                </a:cxn>
                <a:cxn ang="0">
                  <a:pos x="6" y="48"/>
                </a:cxn>
                <a:cxn ang="0">
                  <a:pos x="13" y="34"/>
                </a:cxn>
                <a:cxn ang="0">
                  <a:pos x="22" y="23"/>
                </a:cxn>
                <a:cxn ang="0">
                  <a:pos x="37" y="13"/>
                </a:cxn>
                <a:cxn ang="0">
                  <a:pos x="51" y="7"/>
                </a:cxn>
                <a:cxn ang="0">
                  <a:pos x="67" y="3"/>
                </a:cxn>
                <a:cxn ang="0">
                  <a:pos x="86" y="0"/>
                </a:cxn>
                <a:cxn ang="0">
                  <a:pos x="107" y="2"/>
                </a:cxn>
                <a:cxn ang="0">
                  <a:pos x="125" y="4"/>
                </a:cxn>
                <a:cxn ang="0">
                  <a:pos x="140" y="10"/>
                </a:cxn>
                <a:cxn ang="0">
                  <a:pos x="154" y="17"/>
                </a:cxn>
                <a:cxn ang="0">
                  <a:pos x="166" y="27"/>
                </a:cxn>
                <a:cxn ang="0">
                  <a:pos x="175" y="41"/>
                </a:cxn>
                <a:cxn ang="0">
                  <a:pos x="181" y="55"/>
                </a:cxn>
                <a:cxn ang="0">
                  <a:pos x="184" y="73"/>
                </a:cxn>
                <a:cxn ang="0">
                  <a:pos x="182" y="93"/>
                </a:cxn>
                <a:cxn ang="0">
                  <a:pos x="178" y="110"/>
                </a:cxn>
                <a:cxn ang="0">
                  <a:pos x="171" y="124"/>
                </a:cxn>
                <a:cxn ang="0">
                  <a:pos x="161" y="135"/>
                </a:cxn>
                <a:cxn ang="0">
                  <a:pos x="147" y="143"/>
                </a:cxn>
                <a:cxn ang="0">
                  <a:pos x="133" y="150"/>
                </a:cxn>
                <a:cxn ang="0">
                  <a:pos x="115" y="155"/>
                </a:cxn>
                <a:cxn ang="0">
                  <a:pos x="97" y="156"/>
                </a:cxn>
                <a:cxn ang="0">
                  <a:pos x="107" y="98"/>
                </a:cxn>
                <a:cxn ang="0">
                  <a:pos x="119" y="97"/>
                </a:cxn>
                <a:cxn ang="0">
                  <a:pos x="129" y="96"/>
                </a:cxn>
                <a:cxn ang="0">
                  <a:pos x="136" y="93"/>
                </a:cxn>
                <a:cxn ang="0">
                  <a:pos x="146" y="87"/>
                </a:cxn>
                <a:cxn ang="0">
                  <a:pos x="149" y="79"/>
                </a:cxn>
                <a:cxn ang="0">
                  <a:pos x="146" y="69"/>
                </a:cxn>
                <a:cxn ang="0">
                  <a:pos x="136" y="63"/>
                </a:cxn>
                <a:cxn ang="0">
                  <a:pos x="129" y="61"/>
                </a:cxn>
                <a:cxn ang="0">
                  <a:pos x="119" y="59"/>
                </a:cxn>
                <a:cxn ang="0">
                  <a:pos x="107" y="59"/>
                </a:cxn>
                <a:cxn ang="0">
                  <a:pos x="77" y="59"/>
                </a:cxn>
                <a:cxn ang="0">
                  <a:pos x="60" y="59"/>
                </a:cxn>
                <a:cxn ang="0">
                  <a:pos x="52" y="62"/>
                </a:cxn>
                <a:cxn ang="0">
                  <a:pos x="42" y="65"/>
                </a:cxn>
                <a:cxn ang="0">
                  <a:pos x="37" y="73"/>
                </a:cxn>
                <a:cxn ang="0">
                  <a:pos x="37" y="83"/>
                </a:cxn>
                <a:cxn ang="0">
                  <a:pos x="42" y="91"/>
                </a:cxn>
                <a:cxn ang="0">
                  <a:pos x="52" y="96"/>
                </a:cxn>
                <a:cxn ang="0">
                  <a:pos x="60" y="97"/>
                </a:cxn>
                <a:cxn ang="0">
                  <a:pos x="77" y="98"/>
                </a:cxn>
              </a:cxnLst>
              <a:rect l="0" t="0" r="r" b="b"/>
              <a:pathLst>
                <a:path w="184" h="156">
                  <a:moveTo>
                    <a:pt x="91" y="156"/>
                  </a:moveTo>
                  <a:lnTo>
                    <a:pt x="86" y="156"/>
                  </a:lnTo>
                  <a:lnTo>
                    <a:pt x="81" y="156"/>
                  </a:lnTo>
                  <a:lnTo>
                    <a:pt x="77" y="156"/>
                  </a:lnTo>
                  <a:lnTo>
                    <a:pt x="72" y="155"/>
                  </a:lnTo>
                  <a:lnTo>
                    <a:pt x="67" y="155"/>
                  </a:lnTo>
                  <a:lnTo>
                    <a:pt x="63" y="153"/>
                  </a:lnTo>
                  <a:lnTo>
                    <a:pt x="59" y="152"/>
                  </a:lnTo>
                  <a:lnTo>
                    <a:pt x="55" y="152"/>
                  </a:lnTo>
                  <a:lnTo>
                    <a:pt x="51" y="150"/>
                  </a:lnTo>
                  <a:lnTo>
                    <a:pt x="46" y="149"/>
                  </a:lnTo>
                  <a:lnTo>
                    <a:pt x="44" y="148"/>
                  </a:lnTo>
                  <a:lnTo>
                    <a:pt x="39" y="145"/>
                  </a:lnTo>
                  <a:lnTo>
                    <a:pt x="37" y="143"/>
                  </a:lnTo>
                  <a:lnTo>
                    <a:pt x="32" y="141"/>
                  </a:lnTo>
                  <a:lnTo>
                    <a:pt x="29" y="139"/>
                  </a:lnTo>
                  <a:lnTo>
                    <a:pt x="27" y="136"/>
                  </a:lnTo>
                  <a:lnTo>
                    <a:pt x="22" y="134"/>
                  </a:lnTo>
                  <a:lnTo>
                    <a:pt x="20" y="132"/>
                  </a:lnTo>
                  <a:lnTo>
                    <a:pt x="18" y="129"/>
                  </a:lnTo>
                  <a:lnTo>
                    <a:pt x="15" y="125"/>
                  </a:lnTo>
                  <a:lnTo>
                    <a:pt x="13" y="122"/>
                  </a:lnTo>
                  <a:lnTo>
                    <a:pt x="11" y="120"/>
                  </a:lnTo>
                  <a:lnTo>
                    <a:pt x="8" y="115"/>
                  </a:lnTo>
                  <a:lnTo>
                    <a:pt x="7" y="113"/>
                  </a:lnTo>
                  <a:lnTo>
                    <a:pt x="6" y="108"/>
                  </a:lnTo>
                  <a:lnTo>
                    <a:pt x="4" y="105"/>
                  </a:lnTo>
                  <a:lnTo>
                    <a:pt x="3" y="101"/>
                  </a:lnTo>
                  <a:lnTo>
                    <a:pt x="1" y="97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1" y="61"/>
                  </a:lnTo>
                  <a:lnTo>
                    <a:pt x="3" y="56"/>
                  </a:lnTo>
                  <a:lnTo>
                    <a:pt x="4" y="52"/>
                  </a:lnTo>
                  <a:lnTo>
                    <a:pt x="6" y="48"/>
                  </a:lnTo>
                  <a:lnTo>
                    <a:pt x="7" y="44"/>
                  </a:lnTo>
                  <a:lnTo>
                    <a:pt x="8" y="41"/>
                  </a:lnTo>
                  <a:lnTo>
                    <a:pt x="11" y="37"/>
                  </a:lnTo>
                  <a:lnTo>
                    <a:pt x="13" y="34"/>
                  </a:lnTo>
                  <a:lnTo>
                    <a:pt x="15" y="31"/>
                  </a:lnTo>
                  <a:lnTo>
                    <a:pt x="18" y="28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7" y="20"/>
                  </a:lnTo>
                  <a:lnTo>
                    <a:pt x="29" y="17"/>
                  </a:lnTo>
                  <a:lnTo>
                    <a:pt x="32" y="16"/>
                  </a:lnTo>
                  <a:lnTo>
                    <a:pt x="37" y="13"/>
                  </a:lnTo>
                  <a:lnTo>
                    <a:pt x="39" y="11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63" y="3"/>
                  </a:lnTo>
                  <a:lnTo>
                    <a:pt x="67" y="3"/>
                  </a:lnTo>
                  <a:lnTo>
                    <a:pt x="72" y="2"/>
                  </a:lnTo>
                  <a:lnTo>
                    <a:pt x="77" y="2"/>
                  </a:lnTo>
                  <a:lnTo>
                    <a:pt x="81" y="2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7" y="0"/>
                  </a:lnTo>
                  <a:lnTo>
                    <a:pt x="101" y="2"/>
                  </a:lnTo>
                  <a:lnTo>
                    <a:pt x="107" y="2"/>
                  </a:lnTo>
                  <a:lnTo>
                    <a:pt x="111" y="2"/>
                  </a:lnTo>
                  <a:lnTo>
                    <a:pt x="115" y="3"/>
                  </a:lnTo>
                  <a:lnTo>
                    <a:pt x="119" y="3"/>
                  </a:lnTo>
                  <a:lnTo>
                    <a:pt x="125" y="4"/>
                  </a:lnTo>
                  <a:lnTo>
                    <a:pt x="129" y="6"/>
                  </a:lnTo>
                  <a:lnTo>
                    <a:pt x="133" y="7"/>
                  </a:lnTo>
                  <a:lnTo>
                    <a:pt x="136" y="9"/>
                  </a:lnTo>
                  <a:lnTo>
                    <a:pt x="140" y="10"/>
                  </a:lnTo>
                  <a:lnTo>
                    <a:pt x="145" y="11"/>
                  </a:lnTo>
                  <a:lnTo>
                    <a:pt x="147" y="13"/>
                  </a:lnTo>
                  <a:lnTo>
                    <a:pt x="152" y="16"/>
                  </a:lnTo>
                  <a:lnTo>
                    <a:pt x="154" y="17"/>
                  </a:lnTo>
                  <a:lnTo>
                    <a:pt x="157" y="20"/>
                  </a:lnTo>
                  <a:lnTo>
                    <a:pt x="161" y="23"/>
                  </a:lnTo>
                  <a:lnTo>
                    <a:pt x="164" y="24"/>
                  </a:lnTo>
                  <a:lnTo>
                    <a:pt x="166" y="27"/>
                  </a:lnTo>
                  <a:lnTo>
                    <a:pt x="168" y="31"/>
                  </a:lnTo>
                  <a:lnTo>
                    <a:pt x="171" y="34"/>
                  </a:lnTo>
                  <a:lnTo>
                    <a:pt x="173" y="37"/>
                  </a:lnTo>
                  <a:lnTo>
                    <a:pt x="175" y="41"/>
                  </a:lnTo>
                  <a:lnTo>
                    <a:pt x="177" y="44"/>
                  </a:lnTo>
                  <a:lnTo>
                    <a:pt x="178" y="48"/>
                  </a:lnTo>
                  <a:lnTo>
                    <a:pt x="180" y="52"/>
                  </a:lnTo>
                  <a:lnTo>
                    <a:pt x="181" y="55"/>
                  </a:lnTo>
                  <a:lnTo>
                    <a:pt x="182" y="59"/>
                  </a:lnTo>
                  <a:lnTo>
                    <a:pt x="182" y="65"/>
                  </a:lnTo>
                  <a:lnTo>
                    <a:pt x="184" y="69"/>
                  </a:lnTo>
                  <a:lnTo>
                    <a:pt x="184" y="73"/>
                  </a:lnTo>
                  <a:lnTo>
                    <a:pt x="184" y="79"/>
                  </a:lnTo>
                  <a:lnTo>
                    <a:pt x="184" y="83"/>
                  </a:lnTo>
                  <a:lnTo>
                    <a:pt x="184" y="89"/>
                  </a:lnTo>
                  <a:lnTo>
                    <a:pt x="182" y="93"/>
                  </a:lnTo>
                  <a:lnTo>
                    <a:pt x="182" y="97"/>
                  </a:lnTo>
                  <a:lnTo>
                    <a:pt x="181" y="101"/>
                  </a:lnTo>
                  <a:lnTo>
                    <a:pt x="180" y="105"/>
                  </a:lnTo>
                  <a:lnTo>
                    <a:pt x="178" y="110"/>
                  </a:lnTo>
                  <a:lnTo>
                    <a:pt x="177" y="113"/>
                  </a:lnTo>
                  <a:lnTo>
                    <a:pt x="175" y="117"/>
                  </a:lnTo>
                  <a:lnTo>
                    <a:pt x="173" y="120"/>
                  </a:lnTo>
                  <a:lnTo>
                    <a:pt x="171" y="124"/>
                  </a:lnTo>
                  <a:lnTo>
                    <a:pt x="168" y="127"/>
                  </a:lnTo>
                  <a:lnTo>
                    <a:pt x="166" y="129"/>
                  </a:lnTo>
                  <a:lnTo>
                    <a:pt x="164" y="132"/>
                  </a:lnTo>
                  <a:lnTo>
                    <a:pt x="161" y="135"/>
                  </a:lnTo>
                  <a:lnTo>
                    <a:pt x="157" y="136"/>
                  </a:lnTo>
                  <a:lnTo>
                    <a:pt x="154" y="139"/>
                  </a:lnTo>
                  <a:lnTo>
                    <a:pt x="152" y="142"/>
                  </a:lnTo>
                  <a:lnTo>
                    <a:pt x="147" y="143"/>
                  </a:lnTo>
                  <a:lnTo>
                    <a:pt x="145" y="145"/>
                  </a:lnTo>
                  <a:lnTo>
                    <a:pt x="140" y="148"/>
                  </a:lnTo>
                  <a:lnTo>
                    <a:pt x="136" y="149"/>
                  </a:lnTo>
                  <a:lnTo>
                    <a:pt x="133" y="150"/>
                  </a:lnTo>
                  <a:lnTo>
                    <a:pt x="129" y="152"/>
                  </a:lnTo>
                  <a:lnTo>
                    <a:pt x="125" y="152"/>
                  </a:lnTo>
                  <a:lnTo>
                    <a:pt x="119" y="153"/>
                  </a:lnTo>
                  <a:lnTo>
                    <a:pt x="115" y="155"/>
                  </a:lnTo>
                  <a:lnTo>
                    <a:pt x="111" y="155"/>
                  </a:lnTo>
                  <a:lnTo>
                    <a:pt x="107" y="156"/>
                  </a:lnTo>
                  <a:lnTo>
                    <a:pt x="101" y="156"/>
                  </a:lnTo>
                  <a:lnTo>
                    <a:pt x="97" y="156"/>
                  </a:lnTo>
                  <a:lnTo>
                    <a:pt x="91" y="156"/>
                  </a:lnTo>
                  <a:close/>
                  <a:moveTo>
                    <a:pt x="91" y="98"/>
                  </a:moveTo>
                  <a:lnTo>
                    <a:pt x="100" y="98"/>
                  </a:lnTo>
                  <a:lnTo>
                    <a:pt x="107" y="98"/>
                  </a:lnTo>
                  <a:lnTo>
                    <a:pt x="109" y="98"/>
                  </a:lnTo>
                  <a:lnTo>
                    <a:pt x="112" y="97"/>
                  </a:lnTo>
                  <a:lnTo>
                    <a:pt x="117" y="97"/>
                  </a:lnTo>
                  <a:lnTo>
                    <a:pt x="119" y="97"/>
                  </a:lnTo>
                  <a:lnTo>
                    <a:pt x="122" y="97"/>
                  </a:lnTo>
                  <a:lnTo>
                    <a:pt x="124" y="97"/>
                  </a:lnTo>
                  <a:lnTo>
                    <a:pt x="126" y="96"/>
                  </a:lnTo>
                  <a:lnTo>
                    <a:pt x="129" y="96"/>
                  </a:lnTo>
                  <a:lnTo>
                    <a:pt x="131" y="96"/>
                  </a:lnTo>
                  <a:lnTo>
                    <a:pt x="133" y="94"/>
                  </a:lnTo>
                  <a:lnTo>
                    <a:pt x="135" y="94"/>
                  </a:lnTo>
                  <a:lnTo>
                    <a:pt x="136" y="93"/>
                  </a:lnTo>
                  <a:lnTo>
                    <a:pt x="139" y="93"/>
                  </a:lnTo>
                  <a:lnTo>
                    <a:pt x="142" y="90"/>
                  </a:lnTo>
                  <a:lnTo>
                    <a:pt x="143" y="89"/>
                  </a:lnTo>
                  <a:lnTo>
                    <a:pt x="146" y="87"/>
                  </a:lnTo>
                  <a:lnTo>
                    <a:pt x="146" y="86"/>
                  </a:lnTo>
                  <a:lnTo>
                    <a:pt x="147" y="83"/>
                  </a:lnTo>
                  <a:lnTo>
                    <a:pt x="147" y="80"/>
                  </a:lnTo>
                  <a:lnTo>
                    <a:pt x="149" y="79"/>
                  </a:lnTo>
                  <a:lnTo>
                    <a:pt x="147" y="76"/>
                  </a:lnTo>
                  <a:lnTo>
                    <a:pt x="147" y="73"/>
                  </a:lnTo>
                  <a:lnTo>
                    <a:pt x="146" y="72"/>
                  </a:lnTo>
                  <a:lnTo>
                    <a:pt x="146" y="69"/>
                  </a:lnTo>
                  <a:lnTo>
                    <a:pt x="143" y="68"/>
                  </a:lnTo>
                  <a:lnTo>
                    <a:pt x="142" y="66"/>
                  </a:lnTo>
                  <a:lnTo>
                    <a:pt x="139" y="65"/>
                  </a:lnTo>
                  <a:lnTo>
                    <a:pt x="136" y="63"/>
                  </a:lnTo>
                  <a:lnTo>
                    <a:pt x="135" y="62"/>
                  </a:lnTo>
                  <a:lnTo>
                    <a:pt x="133" y="62"/>
                  </a:lnTo>
                  <a:lnTo>
                    <a:pt x="131" y="62"/>
                  </a:lnTo>
                  <a:lnTo>
                    <a:pt x="129" y="61"/>
                  </a:lnTo>
                  <a:lnTo>
                    <a:pt x="126" y="61"/>
                  </a:lnTo>
                  <a:lnTo>
                    <a:pt x="124" y="61"/>
                  </a:lnTo>
                  <a:lnTo>
                    <a:pt x="122" y="61"/>
                  </a:lnTo>
                  <a:lnTo>
                    <a:pt x="119" y="59"/>
                  </a:lnTo>
                  <a:lnTo>
                    <a:pt x="117" y="59"/>
                  </a:lnTo>
                  <a:lnTo>
                    <a:pt x="112" y="59"/>
                  </a:lnTo>
                  <a:lnTo>
                    <a:pt x="109" y="59"/>
                  </a:lnTo>
                  <a:lnTo>
                    <a:pt x="107" y="59"/>
                  </a:lnTo>
                  <a:lnTo>
                    <a:pt x="100" y="58"/>
                  </a:lnTo>
                  <a:lnTo>
                    <a:pt x="91" y="58"/>
                  </a:lnTo>
                  <a:lnTo>
                    <a:pt x="84" y="58"/>
                  </a:lnTo>
                  <a:lnTo>
                    <a:pt x="77" y="59"/>
                  </a:lnTo>
                  <a:lnTo>
                    <a:pt x="72" y="59"/>
                  </a:lnTo>
                  <a:lnTo>
                    <a:pt x="66" y="59"/>
                  </a:lnTo>
                  <a:lnTo>
                    <a:pt x="63" y="59"/>
                  </a:lnTo>
                  <a:lnTo>
                    <a:pt x="60" y="59"/>
                  </a:lnTo>
                  <a:lnTo>
                    <a:pt x="58" y="61"/>
                  </a:lnTo>
                  <a:lnTo>
                    <a:pt x="56" y="61"/>
                  </a:lnTo>
                  <a:lnTo>
                    <a:pt x="53" y="61"/>
                  </a:lnTo>
                  <a:lnTo>
                    <a:pt x="52" y="62"/>
                  </a:lnTo>
                  <a:lnTo>
                    <a:pt x="51" y="62"/>
                  </a:lnTo>
                  <a:lnTo>
                    <a:pt x="48" y="62"/>
                  </a:lnTo>
                  <a:lnTo>
                    <a:pt x="45" y="63"/>
                  </a:lnTo>
                  <a:lnTo>
                    <a:pt x="42" y="65"/>
                  </a:lnTo>
                  <a:lnTo>
                    <a:pt x="41" y="66"/>
                  </a:lnTo>
                  <a:lnTo>
                    <a:pt x="39" y="69"/>
                  </a:lnTo>
                  <a:lnTo>
                    <a:pt x="38" y="70"/>
                  </a:lnTo>
                  <a:lnTo>
                    <a:pt x="37" y="73"/>
                  </a:lnTo>
                  <a:lnTo>
                    <a:pt x="37" y="76"/>
                  </a:lnTo>
                  <a:lnTo>
                    <a:pt x="35" y="79"/>
                  </a:lnTo>
                  <a:lnTo>
                    <a:pt x="37" y="82"/>
                  </a:lnTo>
                  <a:lnTo>
                    <a:pt x="37" y="83"/>
                  </a:lnTo>
                  <a:lnTo>
                    <a:pt x="38" y="86"/>
                  </a:lnTo>
                  <a:lnTo>
                    <a:pt x="39" y="89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5" y="93"/>
                  </a:lnTo>
                  <a:lnTo>
                    <a:pt x="48" y="94"/>
                  </a:lnTo>
                  <a:lnTo>
                    <a:pt x="51" y="94"/>
                  </a:lnTo>
                  <a:lnTo>
                    <a:pt x="52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58" y="97"/>
                  </a:lnTo>
                  <a:lnTo>
                    <a:pt x="60" y="97"/>
                  </a:lnTo>
                  <a:lnTo>
                    <a:pt x="63" y="97"/>
                  </a:lnTo>
                  <a:lnTo>
                    <a:pt x="66" y="97"/>
                  </a:lnTo>
                  <a:lnTo>
                    <a:pt x="72" y="98"/>
                  </a:lnTo>
                  <a:lnTo>
                    <a:pt x="77" y="98"/>
                  </a:lnTo>
                  <a:lnTo>
                    <a:pt x="84" y="98"/>
                  </a:lnTo>
                  <a:lnTo>
                    <a:pt x="91" y="98"/>
                  </a:lnTo>
                  <a:close/>
                </a:path>
              </a:pathLst>
            </a:custGeom>
            <a:solidFill>
              <a:srgbClr val="EC7C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49" name="Group 13"/>
          <p:cNvGrpSpPr>
            <a:grpSpLocks/>
          </p:cNvGrpSpPr>
          <p:nvPr/>
        </p:nvGrpSpPr>
        <p:grpSpPr bwMode="auto">
          <a:xfrm>
            <a:off x="5934075" y="1100138"/>
            <a:ext cx="2232025" cy="122237"/>
            <a:chOff x="3738" y="693"/>
            <a:chExt cx="1406" cy="77"/>
          </a:xfrm>
        </p:grpSpPr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3738" y="693"/>
              <a:ext cx="4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11" name="Rectangle 15"/>
            <p:cNvSpPr>
              <a:spLocks noChangeArrowheads="1"/>
            </p:cNvSpPr>
            <p:nvPr/>
          </p:nvSpPr>
          <p:spPr bwMode="auto">
            <a:xfrm>
              <a:off x="3781" y="693"/>
              <a:ext cx="3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x</a:t>
              </a:r>
              <a:endParaRPr lang="de-DE"/>
            </a:p>
          </p:txBody>
        </p:sp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3818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p</a:t>
              </a:r>
              <a:endParaRPr lang="de-DE"/>
            </a:p>
          </p:txBody>
        </p:sp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3858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3897" y="693"/>
              <a:ext cx="2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r</a:t>
              </a:r>
              <a:endParaRPr lang="de-DE"/>
            </a:p>
          </p:txBody>
        </p:sp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3924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4116" name="Rectangle 20"/>
            <p:cNvSpPr>
              <a:spLocks noChangeArrowheads="1"/>
            </p:cNvSpPr>
            <p:nvPr/>
          </p:nvSpPr>
          <p:spPr bwMode="auto">
            <a:xfrm>
              <a:off x="3947" y="693"/>
              <a:ext cx="3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s</a:t>
              </a:r>
              <a:endParaRPr lang="de-DE"/>
            </a:p>
          </p:txBody>
        </p:sp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3983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4118" name="Rectangle 22"/>
            <p:cNvSpPr>
              <a:spLocks noChangeArrowheads="1"/>
            </p:cNvSpPr>
            <p:nvPr/>
          </p:nvSpPr>
          <p:spPr bwMode="auto">
            <a:xfrm>
              <a:off x="4001" y="693"/>
              <a:ext cx="1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i</a:t>
              </a:r>
              <a:endParaRPr lang="de-DE"/>
            </a:p>
          </p:txBody>
        </p:sp>
        <p:sp>
          <p:nvSpPr>
            <p:cNvPr id="4119" name="Rectangle 23"/>
            <p:cNvSpPr>
              <a:spLocks noChangeArrowheads="1"/>
            </p:cNvSpPr>
            <p:nvPr/>
          </p:nvSpPr>
          <p:spPr bwMode="auto">
            <a:xfrm>
              <a:off x="4019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n</a:t>
              </a:r>
              <a:endParaRPr lang="de-DE"/>
            </a:p>
          </p:txBody>
        </p:sp>
        <p:sp>
          <p:nvSpPr>
            <p:cNvPr id="4120" name="Rectangle 24"/>
            <p:cNvSpPr>
              <a:spLocks noChangeArrowheads="1"/>
            </p:cNvSpPr>
            <p:nvPr/>
          </p:nvSpPr>
          <p:spPr bwMode="auto">
            <a:xfrm>
              <a:off x="4059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4121" name="Rectangle 25"/>
            <p:cNvSpPr>
              <a:spLocks noChangeArrowheads="1"/>
            </p:cNvSpPr>
            <p:nvPr/>
          </p:nvSpPr>
          <p:spPr bwMode="auto">
            <a:xfrm>
              <a:off x="4074" y="693"/>
              <a:ext cx="4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C</a:t>
              </a:r>
              <a:endParaRPr lang="de-DE"/>
            </a:p>
          </p:txBody>
        </p:sp>
        <p:sp>
          <p:nvSpPr>
            <p:cNvPr id="4122" name="Rectangle 26"/>
            <p:cNvSpPr>
              <a:spLocks noChangeArrowheads="1"/>
            </p:cNvSpPr>
            <p:nvPr/>
          </p:nvSpPr>
          <p:spPr bwMode="auto">
            <a:xfrm>
              <a:off x="4124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h</a:t>
              </a:r>
              <a:endParaRPr lang="de-DE"/>
            </a:p>
          </p:txBody>
        </p:sp>
        <p:sp>
          <p:nvSpPr>
            <p:cNvPr id="4123" name="Rectangle 27"/>
            <p:cNvSpPr>
              <a:spLocks noChangeArrowheads="1"/>
            </p:cNvSpPr>
            <p:nvPr/>
          </p:nvSpPr>
          <p:spPr bwMode="auto">
            <a:xfrm>
              <a:off x="4164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24" name="Rectangle 28"/>
            <p:cNvSpPr>
              <a:spLocks noChangeArrowheads="1"/>
            </p:cNvSpPr>
            <p:nvPr/>
          </p:nvSpPr>
          <p:spPr bwMode="auto">
            <a:xfrm>
              <a:off x="4203" y="693"/>
              <a:ext cx="5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m</a:t>
              </a:r>
              <a:endParaRPr lang="de-DE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auto">
            <a:xfrm>
              <a:off x="4264" y="693"/>
              <a:ext cx="2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-</a:t>
              </a:r>
              <a:endParaRPr lang="de-DE"/>
            </a:p>
          </p:txBody>
        </p:sp>
        <p:sp>
          <p:nvSpPr>
            <p:cNvPr id="4126" name="Rectangle 30"/>
            <p:cNvSpPr>
              <a:spLocks noChangeArrowheads="1"/>
            </p:cNvSpPr>
            <p:nvPr/>
          </p:nvSpPr>
          <p:spPr bwMode="auto">
            <a:xfrm>
              <a:off x="4291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F</a:t>
              </a:r>
              <a:endParaRPr lang="de-DE"/>
            </a:p>
          </p:txBody>
        </p:sp>
        <p:sp>
          <p:nvSpPr>
            <p:cNvPr id="4127" name="Rectangle 31"/>
            <p:cNvSpPr>
              <a:spLocks noChangeArrowheads="1"/>
            </p:cNvSpPr>
            <p:nvPr/>
          </p:nvSpPr>
          <p:spPr bwMode="auto">
            <a:xfrm>
              <a:off x="4331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28" name="Rectangle 32"/>
            <p:cNvSpPr>
              <a:spLocks noChangeArrowheads="1"/>
            </p:cNvSpPr>
            <p:nvPr/>
          </p:nvSpPr>
          <p:spPr bwMode="auto">
            <a:xfrm>
              <a:off x="4370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29" name="Rectangle 33"/>
            <p:cNvSpPr>
              <a:spLocks noChangeArrowheads="1"/>
            </p:cNvSpPr>
            <p:nvPr/>
          </p:nvSpPr>
          <p:spPr bwMode="auto">
            <a:xfrm>
              <a:off x="4408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d</a:t>
              </a:r>
              <a:endParaRPr lang="de-DE"/>
            </a:p>
          </p:txBody>
        </p:sp>
        <p:sp>
          <p:nvSpPr>
            <p:cNvPr id="4130" name="Rectangle 34"/>
            <p:cNvSpPr>
              <a:spLocks noChangeArrowheads="1"/>
            </p:cNvSpPr>
            <p:nvPr/>
          </p:nvSpPr>
          <p:spPr bwMode="auto">
            <a:xfrm>
              <a:off x="4450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4131" name="Rectangle 35"/>
            <p:cNvSpPr>
              <a:spLocks noChangeArrowheads="1"/>
            </p:cNvSpPr>
            <p:nvPr/>
          </p:nvSpPr>
          <p:spPr bwMode="auto">
            <a:xfrm>
              <a:off x="4468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a</a:t>
              </a:r>
              <a:endParaRPr lang="de-DE"/>
            </a:p>
          </p:txBody>
        </p:sp>
        <p:sp>
          <p:nvSpPr>
            <p:cNvPr id="4132" name="Rectangle 36"/>
            <p:cNvSpPr>
              <a:spLocks noChangeArrowheads="1"/>
            </p:cNvSpPr>
            <p:nvPr/>
          </p:nvSpPr>
          <p:spPr bwMode="auto">
            <a:xfrm>
              <a:off x="4507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n</a:t>
              </a:r>
              <a:endParaRPr lang="de-DE"/>
            </a:p>
          </p:txBody>
        </p:sp>
        <p:sp>
          <p:nvSpPr>
            <p:cNvPr id="4133" name="Rectangle 37"/>
            <p:cNvSpPr>
              <a:spLocks noChangeArrowheads="1"/>
            </p:cNvSpPr>
            <p:nvPr/>
          </p:nvSpPr>
          <p:spPr bwMode="auto">
            <a:xfrm>
              <a:off x="4547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d</a:t>
              </a:r>
              <a:endParaRPr lang="de-DE"/>
            </a:p>
          </p:txBody>
        </p:sp>
        <p:sp>
          <p:nvSpPr>
            <p:cNvPr id="4134" name="Rectangle 38"/>
            <p:cNvSpPr>
              <a:spLocks noChangeArrowheads="1"/>
            </p:cNvSpPr>
            <p:nvPr/>
          </p:nvSpPr>
          <p:spPr bwMode="auto">
            <a:xfrm>
              <a:off x="4588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4135" name="Rectangle 39"/>
            <p:cNvSpPr>
              <a:spLocks noChangeArrowheads="1"/>
            </p:cNvSpPr>
            <p:nvPr/>
          </p:nvSpPr>
          <p:spPr bwMode="auto">
            <a:xfrm>
              <a:off x="4612" y="693"/>
              <a:ext cx="60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W</a:t>
              </a:r>
              <a:endParaRPr lang="de-DE"/>
            </a:p>
          </p:txBody>
        </p:sp>
        <p:sp>
          <p:nvSpPr>
            <p:cNvPr id="4136" name="Rectangle 40"/>
            <p:cNvSpPr>
              <a:spLocks noChangeArrowheads="1"/>
            </p:cNvSpPr>
            <p:nvPr/>
          </p:nvSpPr>
          <p:spPr bwMode="auto">
            <a:xfrm>
              <a:off x="4674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a</a:t>
              </a:r>
              <a:endParaRPr lang="de-DE"/>
            </a:p>
          </p:txBody>
        </p:sp>
        <p:sp>
          <p:nvSpPr>
            <p:cNvPr id="4137" name="Rectangle 41"/>
            <p:cNvSpPr>
              <a:spLocks noChangeArrowheads="1"/>
            </p:cNvSpPr>
            <p:nvPr/>
          </p:nvSpPr>
          <p:spPr bwMode="auto">
            <a:xfrm>
              <a:off x="4712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4138" name="Rectangle 42"/>
            <p:cNvSpPr>
              <a:spLocks noChangeArrowheads="1"/>
            </p:cNvSpPr>
            <p:nvPr/>
          </p:nvSpPr>
          <p:spPr bwMode="auto">
            <a:xfrm>
              <a:off x="4736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39" name="Rectangle 43"/>
            <p:cNvSpPr>
              <a:spLocks noChangeArrowheads="1"/>
            </p:cNvSpPr>
            <p:nvPr/>
          </p:nvSpPr>
          <p:spPr bwMode="auto">
            <a:xfrm>
              <a:off x="4775" y="693"/>
              <a:ext cx="2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r</a:t>
              </a:r>
              <a:endParaRPr lang="de-DE"/>
            </a:p>
          </p:txBody>
        </p:sp>
        <p:sp>
          <p:nvSpPr>
            <p:cNvPr id="4140" name="Rectangle 44"/>
            <p:cNvSpPr>
              <a:spLocks noChangeArrowheads="1"/>
            </p:cNvSpPr>
            <p:nvPr/>
          </p:nvSpPr>
          <p:spPr bwMode="auto">
            <a:xfrm>
              <a:off x="4801" y="693"/>
              <a:ext cx="1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 </a:t>
              </a:r>
              <a:endParaRPr lang="de-DE"/>
            </a:p>
          </p:txBody>
        </p:sp>
        <p:sp>
          <p:nvSpPr>
            <p:cNvPr id="4141" name="Rectangle 45"/>
            <p:cNvSpPr>
              <a:spLocks noChangeArrowheads="1"/>
            </p:cNvSpPr>
            <p:nvPr/>
          </p:nvSpPr>
          <p:spPr bwMode="auto">
            <a:xfrm>
              <a:off x="4820" y="693"/>
              <a:ext cx="39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4142" name="Rectangle 46"/>
            <p:cNvSpPr>
              <a:spLocks noChangeArrowheads="1"/>
            </p:cNvSpPr>
            <p:nvPr/>
          </p:nvSpPr>
          <p:spPr bwMode="auto">
            <a:xfrm>
              <a:off x="4855" y="693"/>
              <a:ext cx="2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r</a:t>
              </a:r>
              <a:endParaRPr lang="de-DE"/>
            </a:p>
          </p:txBody>
        </p:sp>
        <p:sp>
          <p:nvSpPr>
            <p:cNvPr id="4143" name="Rectangle 47"/>
            <p:cNvSpPr>
              <a:spLocks noChangeArrowheads="1"/>
            </p:cNvSpPr>
            <p:nvPr/>
          </p:nvSpPr>
          <p:spPr bwMode="auto">
            <a:xfrm>
              <a:off x="4881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44" name="Rectangle 48"/>
            <p:cNvSpPr>
              <a:spLocks noChangeArrowheads="1"/>
            </p:cNvSpPr>
            <p:nvPr/>
          </p:nvSpPr>
          <p:spPr bwMode="auto">
            <a:xfrm>
              <a:off x="4919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a</a:t>
              </a:r>
              <a:endParaRPr lang="de-DE"/>
            </a:p>
          </p:txBody>
        </p:sp>
        <p:sp>
          <p:nvSpPr>
            <p:cNvPr id="4145" name="Rectangle 49"/>
            <p:cNvSpPr>
              <a:spLocks noChangeArrowheads="1"/>
            </p:cNvSpPr>
            <p:nvPr/>
          </p:nvSpPr>
          <p:spPr bwMode="auto">
            <a:xfrm>
              <a:off x="4958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  <p:sp>
          <p:nvSpPr>
            <p:cNvPr id="4146" name="Rectangle 50"/>
            <p:cNvSpPr>
              <a:spLocks noChangeArrowheads="1"/>
            </p:cNvSpPr>
            <p:nvPr/>
          </p:nvSpPr>
          <p:spPr bwMode="auto">
            <a:xfrm>
              <a:off x="4982" y="693"/>
              <a:ext cx="5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m</a:t>
              </a:r>
              <a:endParaRPr lang="de-DE"/>
            </a:p>
          </p:txBody>
        </p:sp>
        <p:sp>
          <p:nvSpPr>
            <p:cNvPr id="4147" name="Rectangle 51"/>
            <p:cNvSpPr>
              <a:spLocks noChangeArrowheads="1"/>
            </p:cNvSpPr>
            <p:nvPr/>
          </p:nvSpPr>
          <p:spPr bwMode="auto">
            <a:xfrm>
              <a:off x="5043" y="693"/>
              <a:ext cx="3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e</a:t>
              </a:r>
              <a:endParaRPr lang="de-DE"/>
            </a:p>
          </p:txBody>
        </p:sp>
        <p:sp>
          <p:nvSpPr>
            <p:cNvPr id="4148" name="Rectangle 52"/>
            <p:cNvSpPr>
              <a:spLocks noChangeArrowheads="1"/>
            </p:cNvSpPr>
            <p:nvPr/>
          </p:nvSpPr>
          <p:spPr bwMode="auto">
            <a:xfrm>
              <a:off x="5081" y="693"/>
              <a:ext cx="3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n</a:t>
              </a:r>
              <a:endParaRPr lang="de-DE"/>
            </a:p>
          </p:txBody>
        </p:sp>
        <p:sp>
          <p:nvSpPr>
            <p:cNvPr id="4149" name="Rectangle 53"/>
            <p:cNvSpPr>
              <a:spLocks noChangeArrowheads="1"/>
            </p:cNvSpPr>
            <p:nvPr/>
          </p:nvSpPr>
          <p:spPr bwMode="auto">
            <a:xfrm>
              <a:off x="5121" y="693"/>
              <a:ext cx="23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800" b="1">
                  <a:solidFill>
                    <a:srgbClr val="FFFFFF"/>
                  </a:solidFill>
                  <a:latin typeface="Helvetica 55 Roman" pitchFamily="34" charset="0"/>
                </a:rPr>
                <a:t>t</a:t>
              </a:r>
              <a:endParaRPr lang="de-DE"/>
            </a:p>
          </p:txBody>
        </p:sp>
      </p:grpSp>
      <p:sp>
        <p:nvSpPr>
          <p:cNvPr id="4150" name="Line 54"/>
          <p:cNvSpPr>
            <a:spLocks noChangeShapeType="1"/>
          </p:cNvSpPr>
          <p:nvPr/>
        </p:nvSpPr>
        <p:spPr bwMode="auto">
          <a:xfrm>
            <a:off x="0" y="1268413"/>
            <a:ext cx="8243888" cy="0"/>
          </a:xfrm>
          <a:prstGeom prst="line">
            <a:avLst/>
          </a:prstGeom>
          <a:noFill/>
          <a:ln w="19050">
            <a:solidFill>
              <a:srgbClr val="EC7C1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51" name="Line 55"/>
          <p:cNvSpPr>
            <a:spLocks noChangeShapeType="1"/>
          </p:cNvSpPr>
          <p:nvPr/>
        </p:nvSpPr>
        <p:spPr bwMode="auto">
          <a:xfrm>
            <a:off x="0" y="6669088"/>
            <a:ext cx="8243888" cy="0"/>
          </a:xfrm>
          <a:prstGeom prst="line">
            <a:avLst/>
          </a:prstGeom>
          <a:noFill/>
          <a:ln w="19050">
            <a:solidFill>
              <a:srgbClr val="EC7C1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39" r:id="rId12"/>
    <p:sldLayoutId id="2147483854" r:id="rId13"/>
    <p:sldLayoutId id="2147483855" r:id="rId14"/>
  </p:sldLayoutIdLst>
  <p:transition>
    <p:cut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9875" algn="l" rtl="0" eaLnBrk="0" fontAlgn="base" hangingPunct="0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804863" indent="-265113" algn="l" rtl="0" eaLnBrk="0" fontAlgn="base" hangingPunct="0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077913" indent="-271463" algn="l" rtl="0" eaLnBrk="0" fontAlgn="base" hangingPunct="0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4pPr>
      <a:lvl5pPr marL="1344613" indent="-265113" algn="l" rtl="0" eaLnBrk="0" fontAlgn="base" hangingPunct="0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5pPr>
      <a:lvl6pPr marL="1801813" indent="-265113" algn="l" rtl="0" eaLnBrk="1" fontAlgn="base" hangingPunct="1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2259013" indent="-265113" algn="l" rtl="0" eaLnBrk="1" fontAlgn="base" hangingPunct="1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2716213" indent="-265113" algn="l" rtl="0" eaLnBrk="1" fontAlgn="base" hangingPunct="1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3173413" indent="-265113" algn="l" rtl="0" eaLnBrk="1" fontAlgn="base" hangingPunct="1">
        <a:spcBef>
          <a:spcPct val="20000"/>
        </a:spcBef>
        <a:spcAft>
          <a:spcPct val="0"/>
        </a:spcAft>
        <a:buClr>
          <a:srgbClr val="EC7C16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Word_97_-_2003_Document4.doc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Microsoft_Office_Word_97_-_2003_Document5.doc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hyperlink" Target="file:///\\192.168.80.3\dades\Dokumente%20und%20Einstellungen\behmel\Eigene%20Dateien\Prominent\Competence%20Center\Schulung%20Wein\Sub-Pr&#228;sentationen\Pressen.ppt" TargetMode="External"/><Relationship Id="rId5" Type="http://schemas.openxmlformats.org/officeDocument/2006/relationships/hyperlink" Target="file:///\\192.168.80.3\dades\Dokumente%20und%20Einstellungen\behmel\Eigene%20Dateien\Prominent\Competence%20Center\Schulung%20Wein\Sub-Pr&#228;sentationen\G&#228;rung.ppt" TargetMode="External"/><Relationship Id="rId4" Type="http://schemas.openxmlformats.org/officeDocument/2006/relationships/hyperlink" Target="file:///\\192.168.80.3\dades\Dokumente%20und%20Einstellungen\behmel\Eigene%20Dateien\Prominent\Competence%20Center\Schulung%20Wein\Sub-Pr&#228;sentationen\Abbeeren.ppt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hyperlink" Target="file:///\\192.168.80.3\dades\Dokumente%20und%20Einstellungen\behmel\Eigene%20Dateien\Prominent\Competence%20Center\Schulung%20Wein\Sub-Pr&#228;sentationen\Pressen.ppt" TargetMode="External"/><Relationship Id="rId5" Type="http://schemas.openxmlformats.org/officeDocument/2006/relationships/hyperlink" Target="file:///\\192.168.80.3\dades\Dokumente%20und%20Einstellungen\behmel\Eigene%20Dateien\Prominent\Competence%20Center\Schulung%20Wein\Sub-Pr&#228;sentationen\G&#228;rung.ppt" TargetMode="External"/><Relationship Id="rId4" Type="http://schemas.openxmlformats.org/officeDocument/2006/relationships/hyperlink" Target="file:///\\192.168.80.3\dades\Dokumente%20und%20Einstellungen\behmel\Eigene%20Dateien\Prominent\Competence%20Center\Schulung%20Wein\Sub-Pr&#228;sentationen\Abbeeren.ppt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Rectangle 39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algn="ctr" eaLnBrk="1" hangingPunct="1"/>
            <a:r>
              <a:rPr lang="en-GB" sz="3200" smtClean="0"/>
              <a:t>Chlorine Dioxide</a:t>
            </a:r>
            <a:br>
              <a:rPr lang="en-GB" sz="3200" smtClean="0"/>
            </a:br>
            <a:r>
              <a:rPr lang="en-GB" sz="3200" smtClean="0"/>
              <a:t>Technology</a:t>
            </a: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453313" y="6629400"/>
            <a:ext cx="1690687" cy="207963"/>
          </a:xfrm>
          <a:noFill/>
        </p:spPr>
        <p:txBody>
          <a:bodyPr/>
          <a:lstStyle/>
          <a:p>
            <a:fld id="{BE15C03A-949A-4C01-B3DD-5B1A19A7C9B8}" type="slidenum">
              <a:rPr lang="de-DE" smtClean="0"/>
              <a:pPr/>
              <a:t>1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/>
              <a:t>TMM 2004 Sensor PAA 1/ Dr. Th. Winkler/ ProMinent HD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870950" y="6553200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sz="1400" b="1">
                <a:solidFill>
                  <a:schemeClr val="folHlink"/>
                </a:solidFill>
                <a:latin typeface="Times New Roman" charset="0"/>
              </a:rPr>
              <a:t>3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609600" y="1711672"/>
            <a:ext cx="8610600" cy="42627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fr-FR" sz="2200" dirty="0"/>
              <a:t>Efficient </a:t>
            </a:r>
            <a:r>
              <a:rPr lang="fr-FR" sz="2200" dirty="0" err="1"/>
              <a:t>disinfection</a:t>
            </a:r>
            <a:r>
              <a:rPr lang="fr-FR" sz="2200" dirty="0"/>
              <a:t> </a:t>
            </a:r>
            <a:r>
              <a:rPr lang="fr-FR" sz="2200" dirty="0" err="1"/>
              <a:t>at</a:t>
            </a:r>
            <a:r>
              <a:rPr lang="fr-FR" sz="2200" dirty="0"/>
              <a:t> 100-5000 ppm</a:t>
            </a:r>
          </a:p>
          <a:p>
            <a:pPr marL="666750" lvl="1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fr-FR" sz="2200" dirty="0"/>
              <a:t> </a:t>
            </a:r>
            <a:r>
              <a:rPr lang="fr-FR" sz="2000" dirty="0" err="1"/>
              <a:t>wide</a:t>
            </a:r>
            <a:r>
              <a:rPr lang="fr-FR" sz="2000" dirty="0"/>
              <a:t> </a:t>
            </a:r>
            <a:r>
              <a:rPr lang="fr-FR" sz="2000" dirty="0" err="1"/>
              <a:t>spectrum</a:t>
            </a:r>
            <a:r>
              <a:rPr lang="fr-FR" sz="2000" dirty="0"/>
              <a:t> of </a:t>
            </a:r>
            <a:r>
              <a:rPr lang="fr-FR" sz="2000" dirty="0" err="1"/>
              <a:t>disinfection</a:t>
            </a:r>
            <a:r>
              <a:rPr lang="fr-FR" sz="2000" dirty="0"/>
              <a:t> </a:t>
            </a:r>
            <a:r>
              <a:rPr lang="fr-FR" sz="2000" dirty="0" err="1"/>
              <a:t>efficiency</a:t>
            </a:r>
            <a:r>
              <a:rPr lang="fr-FR" sz="2000" dirty="0"/>
              <a:t>: </a:t>
            </a:r>
          </a:p>
          <a:p>
            <a:pPr marL="666750" lvl="1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FR" sz="2000" dirty="0"/>
              <a:t>   </a:t>
            </a:r>
            <a:r>
              <a:rPr lang="fr-FR" sz="2000" dirty="0" err="1"/>
              <a:t>bacteria</a:t>
            </a:r>
            <a:r>
              <a:rPr lang="fr-FR" sz="2000" dirty="0"/>
              <a:t>, </a:t>
            </a:r>
            <a:r>
              <a:rPr lang="fr-FR" sz="2000" dirty="0" err="1"/>
              <a:t>viruses</a:t>
            </a:r>
            <a:r>
              <a:rPr lang="fr-FR" sz="2000" dirty="0"/>
              <a:t>, </a:t>
            </a:r>
            <a:r>
              <a:rPr lang="fr-FR" sz="2000" dirty="0" err="1"/>
              <a:t>fungi</a:t>
            </a:r>
            <a:r>
              <a:rPr lang="fr-FR" sz="2000" dirty="0"/>
              <a:t>, </a:t>
            </a:r>
            <a:r>
              <a:rPr lang="fr-FR" sz="2000" dirty="0" err="1"/>
              <a:t>algae</a:t>
            </a:r>
            <a:r>
              <a:rPr lang="fr-FR" sz="2000" dirty="0"/>
              <a:t>,  </a:t>
            </a:r>
            <a:r>
              <a:rPr lang="fr-FR" sz="2000" dirty="0" err="1"/>
              <a:t>biofilm</a:t>
            </a:r>
            <a:r>
              <a:rPr lang="fr-FR" sz="2000" dirty="0"/>
              <a:t>, </a:t>
            </a:r>
            <a:r>
              <a:rPr lang="fr-FR" sz="2000" dirty="0" err="1"/>
              <a:t>mussel</a:t>
            </a:r>
            <a:r>
              <a:rPr lang="fr-FR" sz="2000" dirty="0"/>
              <a:t>-</a:t>
            </a:r>
            <a:r>
              <a:rPr lang="fr-FR" sz="2000" dirty="0" err="1"/>
              <a:t>larvs</a:t>
            </a:r>
            <a:r>
              <a:rPr lang="fr-FR" sz="2000" dirty="0"/>
              <a:t>, ... </a:t>
            </a:r>
          </a:p>
          <a:p>
            <a:pPr marL="666750" lvl="1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fr-FR" sz="2000" dirty="0"/>
              <a:t> </a:t>
            </a:r>
            <a:r>
              <a:rPr lang="fr-FR" sz="2000" dirty="0" err="1"/>
              <a:t>rapid</a:t>
            </a:r>
            <a:r>
              <a:rPr lang="fr-FR" sz="2000" dirty="0"/>
              <a:t> </a:t>
            </a:r>
            <a:r>
              <a:rPr lang="fr-FR" sz="2000" dirty="0" err="1"/>
              <a:t>killing</a:t>
            </a:r>
            <a:r>
              <a:rPr lang="fr-FR" sz="2000" dirty="0"/>
              <a:t> </a:t>
            </a:r>
            <a:r>
              <a:rPr lang="fr-FR" sz="2000" dirty="0" err="1" smtClean="0"/>
              <a:t>effect</a:t>
            </a:r>
            <a:r>
              <a:rPr lang="fr-FR" sz="2000" dirty="0" smtClean="0"/>
              <a:t> in 5 min</a:t>
            </a:r>
          </a:p>
          <a:p>
            <a:pPr marL="666750" lvl="1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Char char="§"/>
            </a:pPr>
            <a:endParaRPr lang="fr-FR" sz="2200" dirty="0"/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fr-FR" sz="2200" dirty="0" smtClean="0"/>
              <a:t>There </a:t>
            </a:r>
            <a:r>
              <a:rPr lang="fr-FR" sz="2200" dirty="0" err="1"/>
              <a:t>is</a:t>
            </a:r>
            <a:r>
              <a:rPr lang="fr-FR" sz="2200" dirty="0"/>
              <a:t> </a:t>
            </a:r>
            <a:r>
              <a:rPr lang="fr-FR" sz="2200" dirty="0" err="1"/>
              <a:t>only</a:t>
            </a:r>
            <a:r>
              <a:rPr lang="fr-FR" sz="2200" dirty="0"/>
              <a:t> </a:t>
            </a:r>
            <a:r>
              <a:rPr lang="fr-FR" sz="2200" dirty="0" err="1"/>
              <a:t>low</a:t>
            </a:r>
            <a:r>
              <a:rPr lang="fr-FR" sz="2200" dirty="0"/>
              <a:t> </a:t>
            </a:r>
            <a:r>
              <a:rPr lang="fr-FR" sz="2200" dirty="0" err="1"/>
              <a:t>dependency</a:t>
            </a:r>
            <a:r>
              <a:rPr lang="fr-FR" sz="2200" dirty="0"/>
              <a:t> of </a:t>
            </a:r>
            <a:r>
              <a:rPr lang="fr-FR" sz="2200" dirty="0" err="1"/>
              <a:t>disinfection</a:t>
            </a:r>
            <a:r>
              <a:rPr lang="fr-FR" sz="2200" dirty="0"/>
              <a:t> </a:t>
            </a:r>
            <a:r>
              <a:rPr lang="fr-FR" sz="2200" dirty="0" err="1"/>
              <a:t>efficiency</a:t>
            </a:r>
            <a:r>
              <a:rPr lang="fr-FR" sz="2200" dirty="0"/>
              <a:t> on</a:t>
            </a:r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FR" sz="2200" dirty="0"/>
              <a:t> </a:t>
            </a:r>
            <a:r>
              <a:rPr lang="fr-FR" sz="2200" dirty="0" err="1"/>
              <a:t>temperature</a:t>
            </a:r>
            <a:r>
              <a:rPr lang="fr-FR" sz="2200" dirty="0"/>
              <a:t>:</a:t>
            </a:r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FR" sz="2200" dirty="0"/>
              <a:t> </a:t>
            </a:r>
            <a:r>
              <a:rPr lang="fr-FR" sz="2200" dirty="0" err="1"/>
              <a:t>also</a:t>
            </a:r>
            <a:r>
              <a:rPr lang="fr-FR" sz="2200" dirty="0"/>
              <a:t> </a:t>
            </a:r>
            <a:r>
              <a:rPr lang="fr-FR" sz="2200" dirty="0">
                <a:solidFill>
                  <a:srgbClr val="FF9933"/>
                </a:solidFill>
              </a:rPr>
              <a:t> T&lt; 10°C </a:t>
            </a:r>
            <a:r>
              <a:rPr lang="fr-FR" sz="2200" dirty="0" err="1"/>
              <a:t>can</a:t>
            </a:r>
            <a:r>
              <a:rPr lang="fr-FR" sz="2200" dirty="0"/>
              <a:t> </a:t>
            </a:r>
            <a:r>
              <a:rPr lang="fr-FR" sz="2200" dirty="0" err="1"/>
              <a:t>be</a:t>
            </a:r>
            <a:r>
              <a:rPr lang="fr-FR" sz="2200" dirty="0"/>
              <a:t> </a:t>
            </a:r>
            <a:r>
              <a:rPr lang="fr-FR" sz="2200" dirty="0" err="1"/>
              <a:t>applied</a:t>
            </a:r>
            <a:r>
              <a:rPr lang="fr-FR" sz="2200" dirty="0"/>
              <a:t> </a:t>
            </a:r>
            <a:r>
              <a:rPr lang="fr-FR" sz="2200" dirty="0" err="1" smtClean="0"/>
              <a:t>successfully</a:t>
            </a:r>
            <a:endParaRPr lang="fr-FR" sz="2200" dirty="0" smtClean="0"/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endParaRPr lang="fr-FR" sz="2200" dirty="0"/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fr-FR" sz="2200" dirty="0" smtClean="0"/>
              <a:t>There </a:t>
            </a:r>
            <a:r>
              <a:rPr lang="fr-FR" sz="2200" dirty="0" err="1"/>
              <a:t>is</a:t>
            </a:r>
            <a:r>
              <a:rPr lang="fr-FR" sz="2200" dirty="0"/>
              <a:t> </a:t>
            </a:r>
            <a:r>
              <a:rPr lang="fr-FR" sz="2200" dirty="0" err="1"/>
              <a:t>disinfection</a:t>
            </a:r>
            <a:r>
              <a:rPr lang="fr-FR" sz="2200" dirty="0"/>
              <a:t> </a:t>
            </a:r>
            <a:r>
              <a:rPr lang="fr-FR" sz="2200" dirty="0" err="1"/>
              <a:t>efficiency</a:t>
            </a:r>
            <a:r>
              <a:rPr lang="fr-FR" sz="2200" dirty="0"/>
              <a:t> </a:t>
            </a:r>
            <a:r>
              <a:rPr lang="fr-FR" sz="2200" dirty="0" err="1"/>
              <a:t>available</a:t>
            </a:r>
            <a:r>
              <a:rPr lang="fr-FR" sz="2200" dirty="0"/>
              <a:t> over a </a:t>
            </a:r>
            <a:r>
              <a:rPr lang="fr-FR" sz="2200" dirty="0" err="1"/>
              <a:t>wide</a:t>
            </a:r>
            <a:r>
              <a:rPr lang="fr-FR" sz="2200" dirty="0"/>
              <a:t> pH range: </a:t>
            </a:r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FR" sz="2200" dirty="0"/>
              <a:t> pH </a:t>
            </a:r>
            <a:r>
              <a:rPr lang="fr-FR" sz="2200" dirty="0" smtClean="0"/>
              <a:t>3-8</a:t>
            </a:r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endParaRPr lang="fr-FR" sz="2200" dirty="0"/>
          </a:p>
          <a:p>
            <a:pPr indent="285750">
              <a:lnSpc>
                <a:spcPct val="50000"/>
              </a:lnSpc>
              <a:spcBef>
                <a:spcPct val="50000"/>
              </a:spcBef>
              <a:buClr>
                <a:srgbClr val="FF9900"/>
              </a:buClr>
              <a:buFont typeface="Wingdings" pitchFamily="2" charset="2"/>
              <a:buChar char="§"/>
            </a:pPr>
            <a:r>
              <a:rPr lang="fr-FR" sz="2200" dirty="0" smtClean="0"/>
              <a:t>All </a:t>
            </a:r>
            <a:r>
              <a:rPr lang="fr-FR" sz="2200" dirty="0" err="1" smtClean="0"/>
              <a:t>byproducts</a:t>
            </a:r>
            <a:r>
              <a:rPr lang="fr-FR" sz="2200" dirty="0" smtClean="0"/>
              <a:t> </a:t>
            </a:r>
            <a:r>
              <a:rPr lang="fr-FR" sz="2200" dirty="0"/>
              <a:t>of </a:t>
            </a:r>
            <a:r>
              <a:rPr lang="fr-FR" sz="2200" dirty="0" err="1"/>
              <a:t>disinfection</a:t>
            </a:r>
            <a:r>
              <a:rPr lang="fr-FR" sz="2200" dirty="0"/>
              <a:t> are </a:t>
            </a:r>
            <a:r>
              <a:rPr lang="fr-FR" sz="2200" dirty="0" err="1"/>
              <a:t>biologically</a:t>
            </a:r>
            <a:r>
              <a:rPr lang="fr-FR" sz="2200" dirty="0"/>
              <a:t> </a:t>
            </a:r>
            <a:r>
              <a:rPr lang="fr-FR" sz="2200" dirty="0" err="1" smtClean="0"/>
              <a:t>degradable</a:t>
            </a:r>
            <a:endParaRPr lang="fr-FR" sz="2200" dirty="0" smtClean="0"/>
          </a:p>
        </p:txBody>
      </p:sp>
      <p:sp>
        <p:nvSpPr>
          <p:cNvPr id="6149" name="Rectangle 25"/>
          <p:cNvSpPr>
            <a:spLocks noChangeArrowheads="1"/>
          </p:cNvSpPr>
          <p:nvPr/>
        </p:nvSpPr>
        <p:spPr bwMode="auto">
          <a:xfrm>
            <a:off x="558800" y="381000"/>
            <a:ext cx="858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de-DE" sz="2700" b="1" dirty="0"/>
              <a:t>Advantages of PAA Disinfection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Peracetic</a:t>
            </a:r>
            <a:r>
              <a:rPr lang="en-US" sz="2800" dirty="0" smtClean="0"/>
              <a:t> Acid (PAA)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pH and temperature dependent</a:t>
            </a:r>
          </a:p>
          <a:p>
            <a:r>
              <a:rPr lang="en-US" sz="2800" dirty="0" smtClean="0"/>
              <a:t>Can be very corrosive</a:t>
            </a:r>
          </a:p>
          <a:p>
            <a:r>
              <a:rPr lang="en-US" sz="2800" dirty="0" smtClean="0"/>
              <a:t>Expensive</a:t>
            </a:r>
          </a:p>
          <a:p>
            <a:r>
              <a:rPr lang="en-US" sz="2800" dirty="0" smtClean="0"/>
              <a:t>Strong odor</a:t>
            </a:r>
          </a:p>
          <a:p>
            <a:r>
              <a:rPr lang="en-US" sz="2800" dirty="0" smtClean="0"/>
              <a:t>Stored on-site</a:t>
            </a:r>
          </a:p>
          <a:p>
            <a:endParaRPr 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76074E8-1700-4AD8-A93C-613E97B74BB3}" type="slidenum">
              <a:rPr lang="de-DE" smtClean="0"/>
              <a:pPr/>
              <a:t>11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7704137" cy="922338"/>
          </a:xfrm>
        </p:spPr>
        <p:txBody>
          <a:bodyPr/>
          <a:lstStyle/>
          <a:p>
            <a:r>
              <a:rPr lang="en-US" sz="2800" dirty="0" smtClean="0"/>
              <a:t>Chlorine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Comes is gas, liquid and solid forms</a:t>
            </a:r>
          </a:p>
          <a:p>
            <a:r>
              <a:rPr lang="en-US" sz="2800" smtClean="0"/>
              <a:t>Most widely used disinfectant</a:t>
            </a:r>
          </a:p>
          <a:p>
            <a:r>
              <a:rPr lang="en-US" sz="2800" smtClean="0"/>
              <a:t>Good overall disinfectant</a:t>
            </a:r>
          </a:p>
          <a:p>
            <a:r>
              <a:rPr lang="en-US" sz="2800" smtClean="0"/>
              <a:t>Users have a comfort range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5BEC83B-91D8-4226-81CD-606AF6190783}" type="slidenum">
              <a:rPr lang="de-DE" smtClean="0"/>
              <a:pPr/>
              <a:t>12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Not Chlorine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Chlorine Dioxide is not Chlorine</a:t>
            </a:r>
          </a:p>
          <a:p>
            <a:r>
              <a:rPr lang="en-US" sz="3200" dirty="0" smtClean="0"/>
              <a:t>Chlorine exists in several states:</a:t>
            </a:r>
          </a:p>
          <a:p>
            <a:pPr lvl="2"/>
            <a:r>
              <a:rPr lang="en-US" sz="3200" dirty="0" smtClean="0"/>
              <a:t>Gas (cylinders/rail cars)</a:t>
            </a:r>
          </a:p>
          <a:p>
            <a:pPr lvl="2"/>
            <a:r>
              <a:rPr lang="en-US" sz="3200" dirty="0" smtClean="0"/>
              <a:t>Liquid (sodium hypo/bleach)</a:t>
            </a:r>
          </a:p>
          <a:p>
            <a:pPr lvl="2"/>
            <a:r>
              <a:rPr lang="en-US" sz="3200" dirty="0" smtClean="0"/>
              <a:t>Salt (electrolysis)</a:t>
            </a:r>
          </a:p>
          <a:p>
            <a:pPr lvl="2"/>
            <a:r>
              <a:rPr lang="en-US" sz="3200" dirty="0" smtClean="0"/>
              <a:t>Solid (pellets or pucks)</a:t>
            </a:r>
          </a:p>
          <a:p>
            <a:r>
              <a:rPr lang="en-US" sz="3200" dirty="0" smtClean="0"/>
              <a:t>Chlorine Dioxide is a gas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EC253EF-0B0C-48BF-A5DC-89E174E3414F}" type="slidenum">
              <a:rPr lang="de-DE" smtClean="0"/>
              <a:pPr/>
              <a:t>13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Chlorine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Very pH dependent</a:t>
            </a:r>
          </a:p>
          <a:p>
            <a:r>
              <a:rPr lang="en-US" sz="2800" smtClean="0"/>
              <a:t>Can produce harmful DBP’s</a:t>
            </a:r>
          </a:p>
          <a:p>
            <a:pPr lvl="1"/>
            <a:r>
              <a:rPr lang="en-US" sz="2800" smtClean="0"/>
              <a:t>THM’s</a:t>
            </a:r>
          </a:p>
          <a:p>
            <a:pPr lvl="1"/>
            <a:r>
              <a:rPr lang="en-US" sz="2800" smtClean="0"/>
              <a:t>Chlorophenols</a:t>
            </a:r>
          </a:p>
          <a:p>
            <a:pPr lvl="1"/>
            <a:r>
              <a:rPr lang="en-US" sz="2800" smtClean="0"/>
              <a:t>Chloramines</a:t>
            </a:r>
          </a:p>
          <a:p>
            <a:r>
              <a:rPr lang="en-US" sz="2800" smtClean="0"/>
              <a:t>Chlorine gas is dangerous</a:t>
            </a:r>
          </a:p>
          <a:p>
            <a:r>
              <a:rPr lang="en-US" sz="2800" smtClean="0"/>
              <a:t>Sodium hypochlorite decomposes</a:t>
            </a:r>
          </a:p>
          <a:p>
            <a:r>
              <a:rPr lang="en-US" sz="2800" smtClean="0"/>
              <a:t>Leaves odor and taste concerns</a:t>
            </a:r>
          </a:p>
          <a:p>
            <a:r>
              <a:rPr lang="en-US" sz="2800" smtClean="0"/>
              <a:t>Need large amounts to kill bacteria's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F823406-535A-450A-A561-DEDE9CF91104}" type="slidenum">
              <a:rPr lang="de-DE" smtClean="0"/>
              <a:pPr/>
              <a:t>14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" y="2193925"/>
            <a:ext cx="579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/>
              <a:t>Chlorine Source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533400" y="29559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Chlorine Gas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09600" y="467380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Dissociation of Chlorine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533400" y="3565525"/>
            <a:ext cx="434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Sodium Hypochlorite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533400" y="425132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Calcium Hypochlorite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733800" y="2193925"/>
            <a:ext cx="487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/>
              <a:t>Initial Reaction</a:t>
            </a: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3810000" y="28956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Cl</a:t>
            </a:r>
            <a:r>
              <a:rPr lang="en-US" sz="2000" baseline="-25000"/>
              <a:t>2</a:t>
            </a:r>
            <a:r>
              <a:rPr lang="en-US" sz="2000"/>
              <a:t> + H</a:t>
            </a:r>
            <a:r>
              <a:rPr lang="en-US" sz="2000" baseline="-25000"/>
              <a:t>2</a:t>
            </a:r>
            <a:r>
              <a:rPr lang="en-US" sz="2000"/>
              <a:t>O -&gt;</a:t>
            </a:r>
            <a:r>
              <a:rPr lang="en-US" sz="2000">
                <a:solidFill>
                  <a:srgbClr val="FF6600"/>
                </a:solidFill>
              </a:rPr>
              <a:t> HOCl</a:t>
            </a:r>
            <a:r>
              <a:rPr lang="en-US" sz="2000"/>
              <a:t> + H</a:t>
            </a:r>
            <a:r>
              <a:rPr lang="en-US" sz="2000" baseline="30000"/>
              <a:t>+</a:t>
            </a:r>
            <a:r>
              <a:rPr lang="en-US" sz="2000"/>
              <a:t> + Cl</a:t>
            </a:r>
            <a:r>
              <a:rPr lang="en-US" sz="2000" baseline="30000"/>
              <a:t>-</a:t>
            </a:r>
            <a:endParaRPr lang="en-US" sz="2000" baseline="-25000"/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3810000" y="3565525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NaOCl + H</a:t>
            </a:r>
            <a:r>
              <a:rPr lang="en-US" sz="2000" baseline="-25000"/>
              <a:t>2</a:t>
            </a:r>
            <a:r>
              <a:rPr lang="en-US" sz="2000"/>
              <a:t>O -&gt; </a:t>
            </a:r>
            <a:r>
              <a:rPr lang="en-US" sz="2000">
                <a:solidFill>
                  <a:srgbClr val="FF6600"/>
                </a:solidFill>
              </a:rPr>
              <a:t>HOCl</a:t>
            </a:r>
            <a:r>
              <a:rPr lang="en-US" sz="2000"/>
              <a:t> + Na</a:t>
            </a:r>
            <a:r>
              <a:rPr lang="en-US" sz="2000" baseline="30000"/>
              <a:t>+</a:t>
            </a:r>
            <a:r>
              <a:rPr lang="en-US" sz="2000"/>
              <a:t> + OH</a:t>
            </a:r>
            <a:r>
              <a:rPr lang="en-US" sz="2000" baseline="30000"/>
              <a:t>-</a:t>
            </a:r>
            <a:endParaRPr lang="en-US" sz="2000" baseline="-25000"/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3810000" y="4251325"/>
            <a:ext cx="510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Ca(OCl)</a:t>
            </a:r>
            <a:r>
              <a:rPr lang="en-US" sz="2000" baseline="-25000"/>
              <a:t>2</a:t>
            </a:r>
            <a:r>
              <a:rPr lang="en-US" sz="2000"/>
              <a:t> + 2H</a:t>
            </a:r>
            <a:r>
              <a:rPr lang="en-US" sz="2000" baseline="-25000"/>
              <a:t>2</a:t>
            </a:r>
            <a:r>
              <a:rPr lang="en-US" sz="2000"/>
              <a:t>O -&gt; 2</a:t>
            </a:r>
            <a:r>
              <a:rPr lang="en-US" sz="2000">
                <a:solidFill>
                  <a:srgbClr val="FF6600"/>
                </a:solidFill>
              </a:rPr>
              <a:t>HOCl</a:t>
            </a:r>
            <a:r>
              <a:rPr lang="en-US" sz="2000"/>
              <a:t> + Ca</a:t>
            </a:r>
            <a:r>
              <a:rPr lang="en-US" sz="2000" baseline="30000"/>
              <a:t>++</a:t>
            </a:r>
            <a:r>
              <a:rPr lang="en-US" sz="2000"/>
              <a:t> + (OH)</a:t>
            </a:r>
            <a:r>
              <a:rPr lang="en-US" sz="2000" baseline="30000"/>
              <a:t>=</a:t>
            </a:r>
            <a:endParaRPr lang="en-US" sz="2000" baseline="-25000"/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2209800" y="5105400"/>
            <a:ext cx="4495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/>
              <a:t>Secondary (Dissociation) Reaction (pH increases)</a:t>
            </a: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2971800" y="5851525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6600"/>
                </a:solidFill>
              </a:rPr>
              <a:t>HOCl</a:t>
            </a:r>
            <a:r>
              <a:rPr lang="en-US" sz="2000"/>
              <a:t> &lt;--&gt; H</a:t>
            </a:r>
            <a:r>
              <a:rPr lang="en-US" sz="2000" baseline="30000"/>
              <a:t>+</a:t>
            </a:r>
            <a:r>
              <a:rPr lang="en-US" sz="2000"/>
              <a:t> + </a:t>
            </a:r>
            <a:r>
              <a:rPr lang="en-US" sz="2000">
                <a:solidFill>
                  <a:srgbClr val="FF6600"/>
                </a:solidFill>
              </a:rPr>
              <a:t>OCl</a:t>
            </a:r>
            <a:r>
              <a:rPr lang="en-US" sz="2000" baseline="30000">
                <a:solidFill>
                  <a:srgbClr val="FF6600"/>
                </a:solidFill>
              </a:rPr>
              <a:t>-</a:t>
            </a:r>
            <a:endParaRPr lang="en-US" sz="2000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3733800" y="65532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36699"/>
                </a:solidFill>
              </a:rPr>
              <a:t>Pr</a:t>
            </a:r>
            <a:r>
              <a:rPr lang="en-US" sz="1400">
                <a:solidFill>
                  <a:srgbClr val="FF3300"/>
                </a:solidFill>
              </a:rPr>
              <a:t>o</a:t>
            </a:r>
            <a:r>
              <a:rPr lang="en-US" sz="1400">
                <a:solidFill>
                  <a:srgbClr val="336699"/>
                </a:solidFill>
              </a:rPr>
              <a:t>Minent Fluid Controls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Influence of different pH-values</a:t>
            </a:r>
          </a:p>
        </p:txBody>
      </p:sp>
      <p:sp>
        <p:nvSpPr>
          <p:cNvPr id="102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6D2CFE2-9FD0-40B5-9502-C2B456F654D0}" type="slidenum">
              <a:rPr lang="de-DE" smtClean="0"/>
              <a:pPr/>
              <a:t>16</a:t>
            </a:fld>
            <a:endParaRPr lang="de-DE" smtClean="0"/>
          </a:p>
        </p:txBody>
      </p:sp>
      <p:graphicFrame>
        <p:nvGraphicFramePr>
          <p:cNvPr id="41987" name="Object 2051"/>
          <p:cNvGraphicFramePr>
            <a:graphicFrameLocks/>
          </p:cNvGraphicFramePr>
          <p:nvPr/>
        </p:nvGraphicFramePr>
        <p:xfrm>
          <a:off x="381000" y="1244600"/>
          <a:ext cx="8216900" cy="5080000"/>
        </p:xfrm>
        <a:graphic>
          <a:graphicData uri="http://schemas.openxmlformats.org/presentationml/2006/ole">
            <p:oleObj spid="_x0000_s1026" name="Diagramm" r:id="rId4" imgW="4181487" imgH="2752817" progId="Excel.Sheet.8">
              <p:embed followColorScheme="full"/>
            </p:oleObj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/>
          <a:p>
            <a:fld id="{DAFED214-0826-41B5-A7F1-0B673E750160}" type="slidenum">
              <a:rPr lang="en-US" smtClean="0"/>
              <a:pPr/>
              <a:t>17</a:t>
            </a:fld>
            <a:endParaRPr lang="en-US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-28575"/>
          <a:ext cx="9144000" cy="6886575"/>
        </p:xfrm>
        <a:graphic>
          <a:graphicData uri="http://schemas.openxmlformats.org/presentationml/2006/ole">
            <p:oleObj spid="_x0000_s2050" name="Worksheet" r:id="rId4" imgW="4965840" imgH="3735000" progId="Excel.Sheet.8">
              <p:embed/>
            </p:oleObj>
          </a:graphicData>
        </a:graphic>
      </p:graphicFrame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7696200" y="609600"/>
            <a:ext cx="8382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0%</a:t>
            </a:r>
          </a:p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7696200" y="11430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10%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7696200" y="1676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20%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7696200" y="213360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30%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7696200" y="25908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40%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7696200" y="3124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50%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7696200" y="3581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60%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7696200" y="41148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70%</a:t>
            </a:r>
          </a:p>
        </p:txBody>
      </p:sp>
      <p:sp>
        <p:nvSpPr>
          <p:cNvPr id="2060" name="Text Box 11"/>
          <p:cNvSpPr txBox="1">
            <a:spLocks noChangeArrowheads="1"/>
          </p:cNvSpPr>
          <p:nvPr/>
        </p:nvSpPr>
        <p:spPr bwMode="auto">
          <a:xfrm>
            <a:off x="7696200" y="457200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80%</a:t>
            </a:r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7696200" y="5105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90%</a:t>
            </a:r>
          </a:p>
        </p:txBody>
      </p:sp>
      <p:sp>
        <p:nvSpPr>
          <p:cNvPr id="2062" name="Text Box 13"/>
          <p:cNvSpPr txBox="1">
            <a:spLocks noChangeArrowheads="1"/>
          </p:cNvSpPr>
          <p:nvPr/>
        </p:nvSpPr>
        <p:spPr bwMode="auto">
          <a:xfrm>
            <a:off x="7696200" y="55626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100%</a:t>
            </a:r>
          </a:p>
        </p:txBody>
      </p:sp>
      <p:sp>
        <p:nvSpPr>
          <p:cNvPr id="2063" name="Text Box 14"/>
          <p:cNvSpPr txBox="1">
            <a:spLocks noChangeArrowheads="1"/>
          </p:cNvSpPr>
          <p:nvPr/>
        </p:nvSpPr>
        <p:spPr bwMode="auto">
          <a:xfrm>
            <a:off x="4191000" y="62484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pH </a:t>
            </a:r>
          </a:p>
        </p:txBody>
      </p:sp>
      <p:sp>
        <p:nvSpPr>
          <p:cNvPr id="2064" name="Text Box 15"/>
          <p:cNvSpPr txBox="1">
            <a:spLocks noChangeArrowheads="1"/>
          </p:cNvSpPr>
          <p:nvPr/>
        </p:nvSpPr>
        <p:spPr bwMode="auto">
          <a:xfrm rot="-5400000">
            <a:off x="-2328069" y="2937670"/>
            <a:ext cx="578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Percent of Chlorine as Hypochlorous Acid (HOCl)</a:t>
            </a:r>
          </a:p>
        </p:txBody>
      </p:sp>
      <p:sp>
        <p:nvSpPr>
          <p:cNvPr id="2065" name="Text Box 16"/>
          <p:cNvSpPr txBox="1">
            <a:spLocks noChangeArrowheads="1"/>
          </p:cNvSpPr>
          <p:nvPr/>
        </p:nvSpPr>
        <p:spPr bwMode="auto">
          <a:xfrm rot="16200000" flipH="1">
            <a:off x="5822157" y="3093243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Percent of Chlorine as Hypochlorite Ion (OCl</a:t>
            </a:r>
            <a:r>
              <a:rPr lang="en-US" baseline="30000"/>
              <a:t>-</a:t>
            </a:r>
            <a:r>
              <a:rPr lang="en-US"/>
              <a:t>)</a:t>
            </a:r>
          </a:p>
        </p:txBody>
      </p:sp>
      <p:sp>
        <p:nvSpPr>
          <p:cNvPr id="2066" name="Text Box 17"/>
          <p:cNvSpPr txBox="1">
            <a:spLocks noChangeArrowheads="1"/>
          </p:cNvSpPr>
          <p:nvPr/>
        </p:nvSpPr>
        <p:spPr bwMode="auto">
          <a:xfrm>
            <a:off x="2286000" y="2819400"/>
            <a:ext cx="1295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HOCl</a:t>
            </a:r>
          </a:p>
        </p:txBody>
      </p:sp>
      <p:sp>
        <p:nvSpPr>
          <p:cNvPr id="2067" name="Text Box 18"/>
          <p:cNvSpPr txBox="1">
            <a:spLocks noChangeArrowheads="1"/>
          </p:cNvSpPr>
          <p:nvPr/>
        </p:nvSpPr>
        <p:spPr bwMode="auto">
          <a:xfrm>
            <a:off x="5486400" y="2286000"/>
            <a:ext cx="1143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OCl</a:t>
            </a:r>
            <a:r>
              <a:rPr lang="en-US" sz="3200" b="1" baseline="30000"/>
              <a:t>-</a:t>
            </a:r>
            <a:endParaRPr lang="en-US" sz="3200" b="1"/>
          </a:p>
        </p:txBody>
      </p:sp>
      <p:sp>
        <p:nvSpPr>
          <p:cNvPr id="2068" name="Text Box 19"/>
          <p:cNvSpPr txBox="1">
            <a:spLocks noChangeArrowheads="1"/>
          </p:cNvSpPr>
          <p:nvPr/>
        </p:nvSpPr>
        <p:spPr bwMode="auto">
          <a:xfrm>
            <a:off x="2286000" y="304800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Chlorine Dissociation Curve</a:t>
            </a:r>
          </a:p>
        </p:txBody>
      </p:sp>
      <p:sp>
        <p:nvSpPr>
          <p:cNvPr id="2069" name="Text Box 20"/>
          <p:cNvSpPr txBox="1">
            <a:spLocks noChangeArrowheads="1"/>
          </p:cNvSpPr>
          <p:nvPr/>
        </p:nvSpPr>
        <p:spPr bwMode="auto">
          <a:xfrm>
            <a:off x="3733800" y="65532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36699"/>
                </a:solidFill>
              </a:rPr>
              <a:t>Pr</a:t>
            </a:r>
            <a:r>
              <a:rPr lang="en-US" sz="1400">
                <a:solidFill>
                  <a:srgbClr val="FF3300"/>
                </a:solidFill>
              </a:rPr>
              <a:t>o</a:t>
            </a:r>
            <a:r>
              <a:rPr lang="en-US" sz="1400">
                <a:solidFill>
                  <a:srgbClr val="336699"/>
                </a:solidFill>
              </a:rPr>
              <a:t>Minent Fluid Controls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Chlorine Dioxide – ClO</a:t>
            </a:r>
            <a:r>
              <a:rPr lang="en-US" sz="2000" dirty="0" smtClean="0"/>
              <a:t>2</a:t>
            </a:r>
            <a:endParaRPr lang="en-US" sz="2800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No pH dependency</a:t>
            </a:r>
          </a:p>
          <a:p>
            <a:r>
              <a:rPr lang="en-US" sz="2800" smtClean="0"/>
              <a:t>Leaves no taste or odor concerns</a:t>
            </a:r>
          </a:p>
          <a:p>
            <a:r>
              <a:rPr lang="en-US" sz="2800" smtClean="0"/>
              <a:t>Leaves residual for days</a:t>
            </a:r>
          </a:p>
          <a:p>
            <a:r>
              <a:rPr lang="en-US" sz="2800" smtClean="0"/>
              <a:t>Increases shelf life</a:t>
            </a:r>
          </a:p>
          <a:p>
            <a:r>
              <a:rPr lang="en-US" sz="2800" smtClean="0"/>
              <a:t>Does not form THM’s or other DBP’s</a:t>
            </a:r>
          </a:p>
          <a:p>
            <a:r>
              <a:rPr lang="en-US" sz="2800" smtClean="0"/>
              <a:t>Generated on-site</a:t>
            </a:r>
          </a:p>
          <a:p>
            <a:r>
              <a:rPr lang="en-US" sz="2800" smtClean="0"/>
              <a:t>Penetrates bacteria walls and destroys membranes</a:t>
            </a:r>
          </a:p>
          <a:p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B643C9C-7BE9-4972-9631-E103E5034A20}" type="slidenum">
              <a:rPr lang="de-DE" smtClean="0"/>
              <a:pPr/>
              <a:t>18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04138" cy="922337"/>
          </a:xfrm>
        </p:spPr>
        <p:txBody>
          <a:bodyPr/>
          <a:lstStyle/>
          <a:p>
            <a:pPr eaLnBrk="1" hangingPunct="1"/>
            <a:r>
              <a:rPr lang="en-GB" sz="2800" dirty="0" smtClean="0"/>
              <a:t>Physical Properties of Chlorine Dioxide</a:t>
            </a:r>
          </a:p>
        </p:txBody>
      </p:sp>
      <p:sp>
        <p:nvSpPr>
          <p:cNvPr id="26627" name="Rectangle 102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3200" smtClean="0"/>
              <a:t>yellow-green gas, cannot be stored or compressed, has to be freshly produced</a:t>
            </a:r>
          </a:p>
          <a:p>
            <a:pPr eaLnBrk="1" hangingPunct="1"/>
            <a:r>
              <a:rPr lang="en-GB" sz="3200" smtClean="0"/>
              <a:t>soluble in water as a gas, off-gassing at:</a:t>
            </a:r>
          </a:p>
          <a:p>
            <a:pPr lvl="1" eaLnBrk="1" hangingPunct="1"/>
            <a:r>
              <a:rPr lang="en-GB" sz="3200" smtClean="0"/>
              <a:t>increasing temperature</a:t>
            </a:r>
          </a:p>
          <a:p>
            <a:pPr lvl="1" eaLnBrk="1" hangingPunct="1"/>
            <a:r>
              <a:rPr lang="en-GB" sz="3200" smtClean="0"/>
              <a:t>solution’s agitation</a:t>
            </a:r>
          </a:p>
          <a:p>
            <a:pPr eaLnBrk="1" hangingPunct="1"/>
            <a:r>
              <a:rPr lang="en-GB" sz="3200" smtClean="0"/>
              <a:t>aqueous solution is stable for a few days</a:t>
            </a: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6455D7A-401C-4797-A2FC-AF4590907CD1}" type="slidenum">
              <a:rPr lang="de-DE" smtClean="0"/>
              <a:pPr/>
              <a:t>19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Walter Weterman – Director of International Sales</a:t>
            </a:r>
          </a:p>
          <a:p>
            <a:r>
              <a:rPr lang="en-US" dirty="0" smtClean="0"/>
              <a:t>Rich Hopkins – Hopkins Technical Products</a:t>
            </a:r>
          </a:p>
          <a:p>
            <a:r>
              <a:rPr lang="en-US" dirty="0" smtClean="0"/>
              <a:t>Fred Bender – Hopkins Technical Products</a:t>
            </a:r>
          </a:p>
          <a:p>
            <a:r>
              <a:rPr lang="en-US" dirty="0" smtClean="0"/>
              <a:t>Greg Cozzi – Hopkins Technical Products</a:t>
            </a:r>
          </a:p>
          <a:p>
            <a:r>
              <a:rPr lang="en-US" dirty="0" smtClean="0"/>
              <a:t>Jeff Drappo – Regional Manager PFC</a:t>
            </a:r>
          </a:p>
          <a:p>
            <a:r>
              <a:rPr lang="en-US" dirty="0" smtClean="0"/>
              <a:t>Janet Berbach – Director of Corporate Events</a:t>
            </a:r>
          </a:p>
          <a:p>
            <a:r>
              <a:rPr lang="en-US" dirty="0" smtClean="0"/>
              <a:t>Ken Gibson – Director of Business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FE1F5D-3441-4E4C-816F-FDCDC7DB095D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Properties of Chlorine Dioxide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3A2D268-49FE-472C-960A-FBBCC248D7F6}" type="slidenum">
              <a:rPr lang="de-DE" smtClean="0"/>
              <a:pPr/>
              <a:t>20</a:t>
            </a:fld>
            <a:endParaRPr lang="de-DE" smtClean="0"/>
          </a:p>
        </p:txBody>
      </p:sp>
      <p:grpSp>
        <p:nvGrpSpPr>
          <p:cNvPr id="27652" name="Group 1027"/>
          <p:cNvGrpSpPr>
            <a:grpSpLocks/>
          </p:cNvGrpSpPr>
          <p:nvPr/>
        </p:nvGrpSpPr>
        <p:grpSpPr bwMode="auto">
          <a:xfrm>
            <a:off x="914400" y="1219200"/>
            <a:ext cx="7162800" cy="1143000"/>
            <a:chOff x="576" y="672"/>
            <a:chExt cx="4512" cy="720"/>
          </a:xfrm>
        </p:grpSpPr>
        <p:sp>
          <p:nvSpPr>
            <p:cNvPr id="27654" name="Rectangle 1028"/>
            <p:cNvSpPr>
              <a:spLocks noChangeArrowheads="1"/>
            </p:cNvSpPr>
            <p:nvPr/>
          </p:nvSpPr>
          <p:spPr bwMode="auto">
            <a:xfrm>
              <a:off x="576" y="988"/>
              <a:ext cx="6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66"/>
                  </a:solidFill>
                  <a:cs typeface="Arial" charset="0"/>
                </a:rPr>
                <a:t>•</a:t>
              </a:r>
              <a:r>
                <a:rPr lang="en-GB" sz="3600">
                  <a:solidFill>
                    <a:srgbClr val="000066"/>
                  </a:solidFill>
                </a:rPr>
                <a:t>O</a:t>
              </a:r>
            </a:p>
          </p:txBody>
        </p:sp>
        <p:sp>
          <p:nvSpPr>
            <p:cNvPr id="27655" name="Rectangle 1029"/>
            <p:cNvSpPr>
              <a:spLocks noChangeArrowheads="1"/>
            </p:cNvSpPr>
            <p:nvPr/>
          </p:nvSpPr>
          <p:spPr bwMode="auto">
            <a:xfrm>
              <a:off x="1200" y="700"/>
              <a:ext cx="6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66"/>
                  </a:solidFill>
                </a:rPr>
                <a:t>Cl</a:t>
              </a:r>
            </a:p>
          </p:txBody>
        </p:sp>
        <p:sp>
          <p:nvSpPr>
            <p:cNvPr id="27656" name="Line 1030"/>
            <p:cNvSpPr>
              <a:spLocks noChangeShapeType="1"/>
            </p:cNvSpPr>
            <p:nvPr/>
          </p:nvSpPr>
          <p:spPr bwMode="auto">
            <a:xfrm rot="-1888945">
              <a:off x="1008" y="1055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1031"/>
            <p:cNvSpPr>
              <a:spLocks noChangeShapeType="1"/>
            </p:cNvSpPr>
            <p:nvPr/>
          </p:nvSpPr>
          <p:spPr bwMode="auto">
            <a:xfrm rot="-8425551">
              <a:off x="1680" y="1007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Rectangle 1032"/>
            <p:cNvSpPr>
              <a:spLocks noChangeArrowheads="1"/>
            </p:cNvSpPr>
            <p:nvPr/>
          </p:nvSpPr>
          <p:spPr bwMode="auto">
            <a:xfrm>
              <a:off x="1776" y="988"/>
              <a:ext cx="6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66"/>
                  </a:solidFill>
                </a:rPr>
                <a:t>O</a:t>
              </a:r>
            </a:p>
          </p:txBody>
        </p:sp>
        <p:sp>
          <p:nvSpPr>
            <p:cNvPr id="27659" name="Line 1033"/>
            <p:cNvSpPr>
              <a:spLocks noChangeShapeType="1"/>
            </p:cNvSpPr>
            <p:nvPr/>
          </p:nvSpPr>
          <p:spPr bwMode="auto">
            <a:xfrm rot="-8425551">
              <a:off x="1632" y="1055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034"/>
            <p:cNvSpPr>
              <a:spLocks noChangeShapeType="1"/>
            </p:cNvSpPr>
            <p:nvPr/>
          </p:nvSpPr>
          <p:spPr bwMode="auto">
            <a:xfrm rot="8964694">
              <a:off x="1056" y="1103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Rectangle 1035"/>
            <p:cNvSpPr>
              <a:spLocks noChangeArrowheads="1"/>
            </p:cNvSpPr>
            <p:nvPr/>
          </p:nvSpPr>
          <p:spPr bwMode="auto">
            <a:xfrm>
              <a:off x="4464" y="988"/>
              <a:ext cx="6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66"/>
                  </a:solidFill>
                </a:rPr>
                <a:t>O</a:t>
              </a:r>
              <a:r>
                <a:rPr lang="en-GB" sz="3600">
                  <a:solidFill>
                    <a:srgbClr val="000066"/>
                  </a:solidFill>
                  <a:cs typeface="Arial" charset="0"/>
                </a:rPr>
                <a:t>•</a:t>
              </a:r>
            </a:p>
          </p:txBody>
        </p:sp>
        <p:sp>
          <p:nvSpPr>
            <p:cNvPr id="27662" name="Rectangle 1036"/>
            <p:cNvSpPr>
              <a:spLocks noChangeArrowheads="1"/>
            </p:cNvSpPr>
            <p:nvPr/>
          </p:nvSpPr>
          <p:spPr bwMode="auto">
            <a:xfrm>
              <a:off x="3216" y="988"/>
              <a:ext cx="6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66"/>
                  </a:solidFill>
                </a:rPr>
                <a:t>O</a:t>
              </a:r>
            </a:p>
          </p:txBody>
        </p:sp>
        <p:sp>
          <p:nvSpPr>
            <p:cNvPr id="27663" name="Rectangle 1037"/>
            <p:cNvSpPr>
              <a:spLocks noChangeArrowheads="1"/>
            </p:cNvSpPr>
            <p:nvPr/>
          </p:nvSpPr>
          <p:spPr bwMode="auto">
            <a:xfrm>
              <a:off x="3840" y="672"/>
              <a:ext cx="62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3600">
                  <a:solidFill>
                    <a:srgbClr val="000066"/>
                  </a:solidFill>
                </a:rPr>
                <a:t>Cl</a:t>
              </a:r>
            </a:p>
          </p:txBody>
        </p:sp>
        <p:sp>
          <p:nvSpPr>
            <p:cNvPr id="27664" name="Line 1038"/>
            <p:cNvSpPr>
              <a:spLocks noChangeShapeType="1"/>
            </p:cNvSpPr>
            <p:nvPr/>
          </p:nvSpPr>
          <p:spPr bwMode="auto">
            <a:xfrm rot="8964694">
              <a:off x="3696" y="1056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1039"/>
            <p:cNvSpPr>
              <a:spLocks noChangeShapeType="1"/>
            </p:cNvSpPr>
            <p:nvPr/>
          </p:nvSpPr>
          <p:spPr bwMode="auto">
            <a:xfrm rot="8964694">
              <a:off x="3648" y="1008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1040"/>
            <p:cNvSpPr>
              <a:spLocks noChangeShapeType="1"/>
            </p:cNvSpPr>
            <p:nvPr/>
          </p:nvSpPr>
          <p:spPr bwMode="auto">
            <a:xfrm rot="-8425551">
              <a:off x="4272" y="1056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041"/>
            <p:cNvSpPr>
              <a:spLocks noChangeShapeType="1"/>
            </p:cNvSpPr>
            <p:nvPr/>
          </p:nvSpPr>
          <p:spPr bwMode="auto">
            <a:xfrm rot="-8457393">
              <a:off x="4320" y="1007"/>
              <a:ext cx="336" cy="1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AutoShape 1042"/>
            <p:cNvSpPr>
              <a:spLocks noChangeArrowheads="1"/>
            </p:cNvSpPr>
            <p:nvPr/>
          </p:nvSpPr>
          <p:spPr bwMode="auto">
            <a:xfrm>
              <a:off x="2592" y="912"/>
              <a:ext cx="576" cy="144"/>
            </a:xfrm>
            <a:prstGeom prst="leftRightArrow">
              <a:avLst>
                <a:gd name="adj1" fmla="val 50000"/>
                <a:gd name="adj2" fmla="val 80000"/>
              </a:avLst>
            </a:prstGeom>
            <a:solidFill>
              <a:srgbClr val="000066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3" name="Rectangle 1043"/>
          <p:cNvSpPr>
            <a:spLocks noChangeArrowheads="1"/>
          </p:cNvSpPr>
          <p:nvPr/>
        </p:nvSpPr>
        <p:spPr bwMode="auto">
          <a:xfrm>
            <a:off x="304800" y="2362200"/>
            <a:ext cx="8534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30000"/>
              </a:spcBef>
              <a:spcAft>
                <a:spcPct val="2000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GB" sz="2400"/>
              <a:t>unpaired electron, considered to be a free radical</a:t>
            </a:r>
            <a:r>
              <a:rPr lang="de-DE" sz="2400"/>
              <a:t>:</a:t>
            </a:r>
            <a:br>
              <a:rPr lang="de-DE" sz="2400"/>
            </a:br>
            <a:r>
              <a:rPr lang="en-GB" sz="2400"/>
              <a:t>high reactivity for oxidation and disinfection</a:t>
            </a:r>
            <a:br>
              <a:rPr lang="en-GB" sz="2400"/>
            </a:br>
            <a:r>
              <a:rPr lang="en-GB" sz="2400"/>
              <a:t>ClO</a:t>
            </a:r>
            <a:r>
              <a:rPr lang="en-GB" sz="2400" baseline="-25000"/>
              <a:t>2</a:t>
            </a:r>
            <a:r>
              <a:rPr lang="en-GB" sz="2400"/>
              <a:t>  +  e</a:t>
            </a:r>
            <a:r>
              <a:rPr lang="en-GB" sz="2400" baseline="30000"/>
              <a:t>-</a:t>
            </a:r>
            <a:r>
              <a:rPr lang="en-GB" sz="2400"/>
              <a:t>     </a:t>
            </a:r>
            <a:r>
              <a:rPr lang="en-GB" sz="2400">
                <a:sym typeface="Wingdings 3" pitchFamily="18" charset="2"/>
              </a:rPr>
              <a:t></a:t>
            </a:r>
            <a:r>
              <a:rPr lang="en-GB" sz="2400"/>
              <a:t>      ClO</a:t>
            </a:r>
            <a:r>
              <a:rPr lang="en-GB" sz="2400" baseline="-25000"/>
              <a:t>2</a:t>
            </a:r>
            <a:r>
              <a:rPr lang="en-GB" sz="2400" baseline="50000"/>
              <a:t>-</a:t>
            </a:r>
            <a:r>
              <a:rPr lang="en-GB" sz="2400" baseline="30000"/>
              <a:t>  </a:t>
            </a:r>
            <a:r>
              <a:rPr lang="en-GB" sz="2400"/>
              <a:t>(Chlorite)</a:t>
            </a:r>
            <a:r>
              <a:rPr lang="en-GB" sz="2400" baseline="30000"/>
              <a:t>           </a:t>
            </a:r>
            <a:r>
              <a:rPr lang="en-GB" sz="2400"/>
              <a:t>E</a:t>
            </a:r>
            <a:r>
              <a:rPr lang="en-GB" sz="2400" baseline="30000"/>
              <a:t>0</a:t>
            </a:r>
            <a:r>
              <a:rPr lang="en-GB" sz="2400"/>
              <a:t> = 0.95 V</a:t>
            </a:r>
          </a:p>
          <a:p>
            <a:pPr marL="342900" indent="-342900">
              <a:spcBef>
                <a:spcPct val="4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en-GB" sz="2400"/>
              <a:t>soluble in water as a gas</a:t>
            </a:r>
          </a:p>
          <a:p>
            <a:pPr marL="742950" lvl="1" indent="-285750">
              <a:spcBef>
                <a:spcPct val="30000"/>
              </a:spcBef>
              <a:buClr>
                <a:srgbClr val="FF6600"/>
              </a:buClr>
              <a:buFontTx/>
              <a:buChar char="-"/>
            </a:pPr>
            <a:r>
              <a:rPr lang="en-GB" sz="2200" i="1"/>
              <a:t>reactivity independent of pH</a:t>
            </a:r>
          </a:p>
          <a:p>
            <a:pPr marL="742950" lvl="1" indent="-285750">
              <a:spcBef>
                <a:spcPct val="30000"/>
              </a:spcBef>
              <a:buClr>
                <a:srgbClr val="FF6600"/>
              </a:buClr>
              <a:buFontTx/>
              <a:buChar char="-"/>
            </a:pPr>
            <a:r>
              <a:rPr lang="en-GB" sz="2200" i="1"/>
              <a:t>able to penetrate cellular membranes</a:t>
            </a:r>
            <a:endParaRPr lang="de-DE" sz="2200" i="1"/>
          </a:p>
          <a:p>
            <a:pPr marL="742950" lvl="1" indent="-285750">
              <a:spcBef>
                <a:spcPct val="30000"/>
              </a:spcBef>
              <a:spcAft>
                <a:spcPct val="40000"/>
              </a:spcAft>
              <a:buClr>
                <a:srgbClr val="FF6600"/>
              </a:buClr>
              <a:buFontTx/>
              <a:buChar char="-"/>
            </a:pPr>
            <a:r>
              <a:rPr lang="de-DE" sz="2200" i="1"/>
              <a:t>able to kill and remove biofilm</a:t>
            </a:r>
          </a:p>
          <a:p>
            <a:pPr marL="342900" indent="-342900">
              <a:spcBef>
                <a:spcPct val="3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2400"/>
              <a:t>Remains in solution due to low rate of </a:t>
            </a:r>
            <a:br>
              <a:rPr lang="de-DE" sz="2400"/>
            </a:br>
            <a:r>
              <a:rPr lang="de-DE" sz="2400"/>
              <a:t>self-decomposition in water (depending on pH)</a:t>
            </a:r>
            <a:endParaRPr lang="en-GB" sz="240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Reactions with Organic Substances</a:t>
            </a:r>
          </a:p>
        </p:txBody>
      </p:sp>
      <p:sp>
        <p:nvSpPr>
          <p:cNvPr id="286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800" smtClean="0"/>
              <a:t>chlorine dioxide reacts only as an oxidant </a:t>
            </a:r>
          </a:p>
          <a:p>
            <a:pPr eaLnBrk="1" hangingPunct="1"/>
            <a:r>
              <a:rPr lang="en-GB" sz="2800" smtClean="0"/>
              <a:t>chlorine dioxide </a:t>
            </a:r>
            <a:r>
              <a:rPr lang="en-GB" sz="2800" u="sng" smtClean="0"/>
              <a:t>does not </a:t>
            </a:r>
            <a:r>
              <a:rPr lang="en-GB" sz="2800" smtClean="0"/>
              <a:t>chlorinate</a:t>
            </a:r>
          </a:p>
          <a:p>
            <a:pPr lvl="1" eaLnBrk="1" hangingPunct="1"/>
            <a:r>
              <a:rPr lang="de-DE" sz="2800" smtClean="0"/>
              <a:t>no</a:t>
            </a:r>
            <a:r>
              <a:rPr lang="en-GB" sz="2800" smtClean="0"/>
              <a:t> formation of  THM´s (trihalomethanes, e.g. chloroform)</a:t>
            </a:r>
          </a:p>
          <a:p>
            <a:pPr lvl="1" eaLnBrk="1" hangingPunct="1"/>
            <a:r>
              <a:rPr lang="en-GB" sz="2800" smtClean="0"/>
              <a:t>no formation of chlorophenols </a:t>
            </a:r>
          </a:p>
          <a:p>
            <a:pPr lvl="1" eaLnBrk="1" hangingPunct="1"/>
            <a:r>
              <a:rPr lang="en-GB" sz="2800" smtClean="0"/>
              <a:t>no formation of AOX (absorbable organic halides)</a:t>
            </a:r>
          </a:p>
          <a:p>
            <a:pPr lvl="1" eaLnBrk="1" hangingPunct="1"/>
            <a:r>
              <a:rPr lang="en-GB" sz="2800" smtClean="0"/>
              <a:t>no reaction with ammonia</a:t>
            </a:r>
          </a:p>
          <a:p>
            <a:pPr lvl="1" eaLnBrk="1" hangingPunct="1"/>
            <a:r>
              <a:rPr lang="en-GB" sz="2800" smtClean="0"/>
              <a:t>No taste or odor concerns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E8D8645-797B-4C6F-AAE2-09A3EF19D13B}" type="slidenum">
              <a:rPr lang="de-DE" smtClean="0"/>
              <a:pPr/>
              <a:t>21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03238"/>
            <a:ext cx="7704138" cy="487362"/>
          </a:xfrm>
        </p:spPr>
        <p:txBody>
          <a:bodyPr/>
          <a:lstStyle/>
          <a:p>
            <a:r>
              <a:rPr lang="en-GB" sz="2800" dirty="0" smtClean="0"/>
              <a:t>Reaction with Inorganic Substances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7788" y="1219200"/>
            <a:ext cx="90662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en-GB" sz="2400">
                <a:solidFill>
                  <a:srgbClr val="000066"/>
                </a:solidFill>
              </a:rPr>
              <a:t>Iron, Manganese precipitates and has to be filtered</a:t>
            </a: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 b="1" i="1">
                <a:solidFill>
                  <a:srgbClr val="000066"/>
                </a:solidFill>
              </a:rPr>
              <a:t>1 mg Iron consumes 1.2 mg ClO</a:t>
            </a:r>
            <a:r>
              <a:rPr lang="en-GB" sz="2400" b="1" i="1" baseline="-25000">
                <a:solidFill>
                  <a:srgbClr val="000066"/>
                </a:solidFill>
              </a:rPr>
              <a:t>2</a:t>
            </a:r>
            <a:endParaRPr lang="en-GB" sz="2400" b="1" i="1">
              <a:solidFill>
                <a:srgbClr val="000066"/>
              </a:solidFill>
            </a:endParaRP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>
                <a:solidFill>
                  <a:srgbClr val="000066"/>
                </a:solidFill>
              </a:rPr>
              <a:t>Fe</a:t>
            </a:r>
            <a:r>
              <a:rPr lang="en-GB" sz="2400" baseline="30000">
                <a:solidFill>
                  <a:srgbClr val="000066"/>
                </a:solidFill>
              </a:rPr>
              <a:t>2+</a:t>
            </a:r>
            <a:r>
              <a:rPr lang="en-GB" sz="2400">
                <a:solidFill>
                  <a:srgbClr val="000066"/>
                </a:solidFill>
              </a:rPr>
              <a:t> + ClO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</a:rPr>
              <a:t> + 3 H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</a:rPr>
              <a:t>O     </a:t>
            </a:r>
            <a:r>
              <a:rPr lang="en-GB" sz="2400">
                <a:solidFill>
                  <a:srgbClr val="000066"/>
                </a:solidFill>
                <a:sym typeface="Wingdings 3" pitchFamily="18" charset="2"/>
              </a:rPr>
              <a:t></a:t>
            </a:r>
            <a:r>
              <a:rPr lang="en-GB" sz="2400">
                <a:solidFill>
                  <a:srgbClr val="000066"/>
                </a:solidFill>
              </a:rPr>
              <a:t>     Fe(OH)</a:t>
            </a:r>
            <a:r>
              <a:rPr lang="en-GB" sz="2400" baseline="-25000">
                <a:solidFill>
                  <a:srgbClr val="000066"/>
                </a:solidFill>
              </a:rPr>
              <a:t>3</a:t>
            </a:r>
            <a:r>
              <a:rPr lang="en-GB" sz="2400">
                <a:solidFill>
                  <a:srgbClr val="000066"/>
                </a:solidFill>
                <a:sym typeface="Wingdings 3" pitchFamily="18" charset="2"/>
              </a:rPr>
              <a:t></a:t>
            </a:r>
            <a:r>
              <a:rPr lang="en-GB" sz="2400">
                <a:solidFill>
                  <a:srgbClr val="000066"/>
                </a:solidFill>
              </a:rPr>
              <a:t> + ClO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r>
              <a:rPr lang="en-GB" sz="2400">
                <a:solidFill>
                  <a:srgbClr val="000066"/>
                </a:solidFill>
              </a:rPr>
              <a:t> + 3 H</a:t>
            </a:r>
            <a:r>
              <a:rPr lang="en-GB" sz="2400" baseline="30000">
                <a:solidFill>
                  <a:srgbClr val="000066"/>
                </a:solidFill>
              </a:rPr>
              <a:t>+</a:t>
            </a: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 b="1" i="1">
                <a:solidFill>
                  <a:srgbClr val="000066"/>
                </a:solidFill>
              </a:rPr>
              <a:t>1 mg Manganese consumes 2.5 mg ClO</a:t>
            </a:r>
            <a:r>
              <a:rPr lang="en-GB" sz="2400" b="1" i="1" baseline="-25000">
                <a:solidFill>
                  <a:srgbClr val="000066"/>
                </a:solidFill>
              </a:rPr>
              <a:t>2</a:t>
            </a:r>
            <a:endParaRPr lang="en-GB" sz="2400" b="1" i="1">
              <a:solidFill>
                <a:srgbClr val="000066"/>
              </a:solidFill>
            </a:endParaRP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>
                <a:solidFill>
                  <a:srgbClr val="000066"/>
                </a:solidFill>
              </a:rPr>
              <a:t>Mn</a:t>
            </a:r>
            <a:r>
              <a:rPr lang="en-GB" sz="2400" baseline="30000">
                <a:solidFill>
                  <a:srgbClr val="000066"/>
                </a:solidFill>
              </a:rPr>
              <a:t>2+</a:t>
            </a:r>
            <a:r>
              <a:rPr lang="en-GB" sz="2400">
                <a:solidFill>
                  <a:srgbClr val="000066"/>
                </a:solidFill>
              </a:rPr>
              <a:t> + ClO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</a:rPr>
              <a:t> + 2 H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</a:rPr>
              <a:t>O    </a:t>
            </a:r>
            <a:r>
              <a:rPr lang="en-GB" sz="2400">
                <a:solidFill>
                  <a:srgbClr val="000066"/>
                </a:solidFill>
                <a:sym typeface="Wingdings 3" pitchFamily="18" charset="2"/>
              </a:rPr>
              <a:t></a:t>
            </a:r>
            <a:r>
              <a:rPr lang="en-GB" sz="2400">
                <a:solidFill>
                  <a:srgbClr val="000066"/>
                </a:solidFill>
              </a:rPr>
              <a:t>     MnO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  <a:sym typeface="Wingdings 3" pitchFamily="18" charset="2"/>
              </a:rPr>
              <a:t></a:t>
            </a:r>
            <a:r>
              <a:rPr lang="en-GB" sz="2400">
                <a:solidFill>
                  <a:srgbClr val="000066"/>
                </a:solidFill>
              </a:rPr>
              <a:t> + ClO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r>
              <a:rPr lang="en-GB" sz="2400">
                <a:solidFill>
                  <a:srgbClr val="000066"/>
                </a:solidFill>
              </a:rPr>
              <a:t> + 4 H</a:t>
            </a:r>
            <a:r>
              <a:rPr lang="en-GB" sz="2400" baseline="30000">
                <a:solidFill>
                  <a:srgbClr val="000066"/>
                </a:solidFill>
              </a:rPr>
              <a:t>+</a:t>
            </a:r>
          </a:p>
          <a:p>
            <a:pPr marL="342900" indent="-342900" defTabSz="762000" eaLnBrk="0" hangingPunct="0">
              <a:lnSpc>
                <a:spcPct val="110000"/>
              </a:lnSpc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en-GB" sz="2400">
                <a:solidFill>
                  <a:srgbClr val="000066"/>
                </a:solidFill>
              </a:rPr>
              <a:t>Nitrite is oxidized to Nitrate, Sulfide to Sulfate + Sulfur</a:t>
            </a: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 b="1" i="1">
                <a:solidFill>
                  <a:srgbClr val="000066"/>
                </a:solidFill>
              </a:rPr>
              <a:t>1 mg Nitrite consumes 2.9 mg ClO</a:t>
            </a:r>
            <a:r>
              <a:rPr lang="en-GB" sz="2400" b="1" i="1" baseline="-25000">
                <a:solidFill>
                  <a:srgbClr val="000066"/>
                </a:solidFill>
              </a:rPr>
              <a:t>2</a:t>
            </a: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>
                <a:solidFill>
                  <a:srgbClr val="000066"/>
                </a:solidFill>
              </a:rPr>
              <a:t>NO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r>
              <a:rPr lang="en-GB" sz="2400">
                <a:solidFill>
                  <a:srgbClr val="000066"/>
                </a:solidFill>
              </a:rPr>
              <a:t> + 2 ClO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</a:rPr>
              <a:t> + H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</a:rPr>
              <a:t>O    </a:t>
            </a:r>
            <a:r>
              <a:rPr lang="en-GB" sz="2400">
                <a:solidFill>
                  <a:srgbClr val="000066"/>
                </a:solidFill>
                <a:sym typeface="Wingdings 3" pitchFamily="18" charset="2"/>
              </a:rPr>
              <a:t></a:t>
            </a:r>
            <a:r>
              <a:rPr lang="en-GB" sz="2400">
                <a:solidFill>
                  <a:srgbClr val="000066"/>
                </a:solidFill>
              </a:rPr>
              <a:t>     NO</a:t>
            </a:r>
            <a:r>
              <a:rPr lang="en-GB" sz="2400" baseline="-25000">
                <a:solidFill>
                  <a:srgbClr val="000066"/>
                </a:solidFill>
              </a:rPr>
              <a:t>3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r>
              <a:rPr lang="en-GB" sz="2400" baseline="-25000">
                <a:solidFill>
                  <a:srgbClr val="000066"/>
                </a:solidFill>
              </a:rPr>
              <a:t> </a:t>
            </a:r>
            <a:r>
              <a:rPr lang="en-GB" sz="2400">
                <a:solidFill>
                  <a:srgbClr val="000066"/>
                </a:solidFill>
              </a:rPr>
              <a:t> + 2 ClO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r>
              <a:rPr lang="en-GB" sz="2400">
                <a:solidFill>
                  <a:srgbClr val="000066"/>
                </a:solidFill>
              </a:rPr>
              <a:t> + 2 H</a:t>
            </a:r>
            <a:r>
              <a:rPr lang="en-GB" sz="2400" baseline="30000">
                <a:solidFill>
                  <a:srgbClr val="000066"/>
                </a:solidFill>
              </a:rPr>
              <a:t>+</a:t>
            </a: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 b="1" i="1">
                <a:solidFill>
                  <a:srgbClr val="000066"/>
                </a:solidFill>
              </a:rPr>
              <a:t>1 mg Sulfide consumes 2.1 mg ClO</a:t>
            </a:r>
            <a:r>
              <a:rPr lang="en-GB" sz="2400" b="1" i="1" baseline="-25000">
                <a:solidFill>
                  <a:srgbClr val="000066"/>
                </a:solidFill>
              </a:rPr>
              <a:t>2</a:t>
            </a:r>
          </a:p>
          <a:p>
            <a:pPr marL="819150" lvl="1" indent="-285750" defTabSz="762000" eaLnBrk="0" hangingPunct="0">
              <a:lnSpc>
                <a:spcPct val="11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GB" sz="2400">
                <a:solidFill>
                  <a:srgbClr val="000066"/>
                </a:solidFill>
              </a:rPr>
              <a:t>2 S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r>
              <a:rPr lang="en-GB" sz="2400">
                <a:solidFill>
                  <a:srgbClr val="000066"/>
                </a:solidFill>
              </a:rPr>
              <a:t> + 2 ClO</a:t>
            </a:r>
            <a:r>
              <a:rPr lang="en-GB" sz="2400" baseline="-25000">
                <a:solidFill>
                  <a:srgbClr val="000066"/>
                </a:solidFill>
              </a:rPr>
              <a:t>2</a:t>
            </a:r>
            <a:r>
              <a:rPr lang="en-GB" sz="2400">
                <a:solidFill>
                  <a:srgbClr val="000066"/>
                </a:solidFill>
              </a:rPr>
              <a:t>                </a:t>
            </a:r>
            <a:r>
              <a:rPr lang="en-GB" sz="2400">
                <a:solidFill>
                  <a:srgbClr val="000066"/>
                </a:solidFill>
                <a:sym typeface="Wingdings 3" pitchFamily="18" charset="2"/>
              </a:rPr>
              <a:t></a:t>
            </a:r>
            <a:r>
              <a:rPr lang="en-GB" sz="2400">
                <a:solidFill>
                  <a:srgbClr val="000066"/>
                </a:solidFill>
              </a:rPr>
              <a:t>     SO</a:t>
            </a:r>
            <a:r>
              <a:rPr lang="en-GB" sz="2400" baseline="-25000">
                <a:solidFill>
                  <a:srgbClr val="000066"/>
                </a:solidFill>
              </a:rPr>
              <a:t>4</a:t>
            </a:r>
            <a:r>
              <a:rPr lang="en-GB" sz="2400" baseline="30000">
                <a:solidFill>
                  <a:srgbClr val="000066"/>
                </a:solidFill>
              </a:rPr>
              <a:t>2 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r>
              <a:rPr lang="en-GB" sz="2400" baseline="30000">
                <a:solidFill>
                  <a:srgbClr val="000066"/>
                </a:solidFill>
              </a:rPr>
              <a:t> </a:t>
            </a:r>
            <a:r>
              <a:rPr lang="en-GB" sz="2400">
                <a:solidFill>
                  <a:srgbClr val="000066"/>
                </a:solidFill>
              </a:rPr>
              <a:t>+ S</a:t>
            </a:r>
            <a:r>
              <a:rPr lang="en-GB" sz="2400">
                <a:solidFill>
                  <a:srgbClr val="000066"/>
                </a:solidFill>
                <a:sym typeface="Wingdings 3" pitchFamily="18" charset="2"/>
              </a:rPr>
              <a:t></a:t>
            </a:r>
            <a:r>
              <a:rPr lang="en-GB" sz="2400">
                <a:solidFill>
                  <a:srgbClr val="000066"/>
                </a:solidFill>
              </a:rPr>
              <a:t> + 2 Cl</a:t>
            </a:r>
            <a:r>
              <a:rPr lang="en-GB" sz="2400" baseline="50000">
                <a:solidFill>
                  <a:srgbClr val="000066"/>
                </a:solidFill>
              </a:rPr>
              <a:t>-</a:t>
            </a:r>
            <a:endParaRPr lang="en-GB" sz="2400" baseline="30000">
              <a:solidFill>
                <a:srgbClr val="000066"/>
              </a:solidFill>
            </a:endParaRPr>
          </a:p>
          <a:p>
            <a:pPr marL="819150" lvl="1" indent="-285750" defTabSz="762000" eaLnBrk="0" hangingPunct="0"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endParaRPr lang="en-GB" sz="2400" b="1" i="1" baseline="-250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07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AD7DFB8-FC68-4AB9-8876-1BC054BB7F02}" type="slidenum">
              <a:rPr lang="de-DE" smtClean="0"/>
              <a:pPr/>
              <a:t>23</a:t>
            </a:fld>
            <a:endParaRPr lang="de-DE" smtClean="0"/>
          </a:p>
        </p:txBody>
      </p:sp>
      <p:graphicFrame>
        <p:nvGraphicFramePr>
          <p:cNvPr id="36867" name="Object 3"/>
          <p:cNvGraphicFramePr>
            <a:graphicFrameLocks/>
          </p:cNvGraphicFramePr>
          <p:nvPr/>
        </p:nvGraphicFramePr>
        <p:xfrm>
          <a:off x="227013" y="2184400"/>
          <a:ext cx="8753475" cy="3563938"/>
        </p:xfrm>
        <a:graphic>
          <a:graphicData uri="http://schemas.openxmlformats.org/presentationml/2006/ole">
            <p:oleObj spid="_x0000_s3074" name="Worksheet" r:id="rId3" imgW="5151083" imgH="1996588" progId="Excel.Sheet.8">
              <p:embed followColorScheme="full"/>
            </p:oleObj>
          </a:graphicData>
        </a:graphic>
      </p:graphicFrame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558800" y="431800"/>
            <a:ext cx="8534400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/>
              <a:t>Disinfection force of Chlorine Dioxide</a:t>
            </a:r>
            <a:r>
              <a:rPr lang="en-GB" sz="3200" b="1" dirty="0">
                <a:solidFill>
                  <a:srgbClr val="000066"/>
                </a:solidFill>
              </a:rPr>
              <a:t/>
            </a:r>
            <a:br>
              <a:rPr lang="en-GB" sz="3200" b="1" dirty="0">
                <a:solidFill>
                  <a:srgbClr val="000066"/>
                </a:solidFill>
              </a:rPr>
            </a:br>
            <a:endParaRPr lang="en-GB" sz="3200" b="1" dirty="0">
              <a:solidFill>
                <a:srgbClr val="000066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09600" y="1371600"/>
            <a:ext cx="8077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762000" lvl="1" indent="-304800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en-GB" sz="2400">
                <a:solidFill>
                  <a:srgbClr val="000066"/>
                </a:solidFill>
              </a:rPr>
              <a:t>Excellent disinfection even at low concentration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4D4F93A-7134-4D18-A028-243A9E9EBDB1}" type="slidenum">
              <a:rPr lang="de-DE" smtClean="0"/>
              <a:pPr/>
              <a:t>24</a:t>
            </a:fld>
            <a:endParaRPr lang="de-DE" smtClean="0"/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80400" cy="990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GB" sz="2800" dirty="0" smtClean="0"/>
              <a:t>Bacterial Reduction with Chlorine Dioxide</a:t>
            </a:r>
          </a:p>
        </p:txBody>
      </p:sp>
      <p:graphicFrame>
        <p:nvGraphicFramePr>
          <p:cNvPr id="406531" name="Object 3"/>
          <p:cNvGraphicFramePr>
            <a:graphicFrameLocks/>
          </p:cNvGraphicFramePr>
          <p:nvPr/>
        </p:nvGraphicFramePr>
        <p:xfrm>
          <a:off x="457200" y="1219200"/>
          <a:ext cx="8585200" cy="5105400"/>
        </p:xfrm>
        <a:graphic>
          <a:graphicData uri="http://schemas.openxmlformats.org/presentationml/2006/ole">
            <p:oleObj spid="_x0000_s4098" name="Dokument" r:id="rId4" imgW="7872840" imgH="4739760" progId="Word.Document.8">
              <p:embed/>
            </p:oleObj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512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EB233F2-3635-4175-8768-8F4D357BDA31}" type="slidenum">
              <a:rPr lang="de-DE" smtClean="0"/>
              <a:pPr/>
              <a:t>25</a:t>
            </a:fld>
            <a:endParaRPr lang="de-DE" smtClean="0"/>
          </a:p>
        </p:txBody>
      </p:sp>
      <p:sp>
        <p:nvSpPr>
          <p:cNvPr id="512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558800" y="368300"/>
            <a:ext cx="8280400" cy="7747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GB" sz="2800" dirty="0" smtClean="0"/>
              <a:t>Fungicidal Activity with Chlorine Dioxide</a:t>
            </a:r>
          </a:p>
        </p:txBody>
      </p:sp>
      <p:graphicFrame>
        <p:nvGraphicFramePr>
          <p:cNvPr id="408579" name="Object 2051"/>
          <p:cNvGraphicFramePr>
            <a:graphicFrameLocks/>
          </p:cNvGraphicFramePr>
          <p:nvPr/>
        </p:nvGraphicFramePr>
        <p:xfrm>
          <a:off x="15875" y="1279525"/>
          <a:ext cx="8793163" cy="5273675"/>
        </p:xfrm>
        <a:graphic>
          <a:graphicData uri="http://schemas.openxmlformats.org/presentationml/2006/ole">
            <p:oleObj spid="_x0000_s5122" name="Dokument" r:id="rId4" imgW="8465760" imgH="5079600" progId="Word.Document.8">
              <p:embed/>
            </p:oleObj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74E33C5-E15E-4A8F-A549-754C903BF886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88950"/>
            <a:ext cx="7704138" cy="501650"/>
          </a:xfrm>
        </p:spPr>
        <p:txBody>
          <a:bodyPr/>
          <a:lstStyle/>
          <a:p>
            <a:pPr eaLnBrk="1" hangingPunct="1"/>
            <a:r>
              <a:rPr lang="en-GB" sz="2800" dirty="0" err="1" smtClean="0"/>
              <a:t>Biofilm</a:t>
            </a:r>
            <a:r>
              <a:rPr lang="en-GB" sz="2800" dirty="0" smtClean="0"/>
              <a:t>  -  a universal Problem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534400" cy="5181600"/>
          </a:xfrm>
        </p:spPr>
        <p:txBody>
          <a:bodyPr/>
          <a:lstStyle/>
          <a:p>
            <a:pPr eaLnBrk="1" hangingPunct="1">
              <a:spcAft>
                <a:spcPct val="40000"/>
              </a:spcAft>
            </a:pPr>
            <a:endParaRPr lang="en-GB" dirty="0" smtClean="0"/>
          </a:p>
          <a:p>
            <a:pPr eaLnBrk="1" hangingPunct="1">
              <a:spcAft>
                <a:spcPct val="40000"/>
              </a:spcAft>
            </a:pPr>
            <a:r>
              <a:rPr lang="en-GB" dirty="0" smtClean="0"/>
              <a:t>slimy coatings of microorganism and extracellular compounds in pipelines and tanks</a:t>
            </a:r>
          </a:p>
          <a:p>
            <a:pPr eaLnBrk="1" hangingPunct="1">
              <a:spcAft>
                <a:spcPct val="40000"/>
              </a:spcAft>
            </a:pPr>
            <a:r>
              <a:rPr lang="en-GB" dirty="0" smtClean="0"/>
              <a:t>pathogenic germs as E. coli or </a:t>
            </a:r>
            <a:r>
              <a:rPr lang="en-GB" dirty="0" err="1" smtClean="0"/>
              <a:t>Legionella</a:t>
            </a:r>
            <a:r>
              <a:rPr lang="en-GB" dirty="0" smtClean="0"/>
              <a:t> are living in </a:t>
            </a:r>
            <a:r>
              <a:rPr lang="en-GB" dirty="0" err="1" smtClean="0"/>
              <a:t>biofilms</a:t>
            </a:r>
            <a:endParaRPr lang="en-GB" dirty="0" smtClean="0"/>
          </a:p>
          <a:p>
            <a:pPr eaLnBrk="1" hangingPunct="1">
              <a:spcAft>
                <a:spcPct val="40000"/>
              </a:spcAft>
            </a:pPr>
            <a:r>
              <a:rPr lang="en-GB" dirty="0" err="1" smtClean="0"/>
              <a:t>biofilms</a:t>
            </a:r>
            <a:r>
              <a:rPr lang="en-GB" dirty="0" smtClean="0"/>
              <a:t> are extremely resistant against disinfectants</a:t>
            </a:r>
          </a:p>
          <a:p>
            <a:pPr eaLnBrk="1" hangingPunct="1">
              <a:spcAft>
                <a:spcPct val="40000"/>
              </a:spcAft>
            </a:pPr>
            <a:r>
              <a:rPr lang="en-GB" dirty="0" smtClean="0"/>
              <a:t>chlorine dioxide is beside ozone </a:t>
            </a:r>
            <a:br>
              <a:rPr lang="en-GB" dirty="0" smtClean="0"/>
            </a:br>
            <a:r>
              <a:rPr lang="en-GB" dirty="0" smtClean="0"/>
              <a:t>the only suitable disinfectant, </a:t>
            </a:r>
            <a:br>
              <a:rPr lang="en-GB" dirty="0" smtClean="0"/>
            </a:br>
            <a:r>
              <a:rPr lang="en-GB" dirty="0" smtClean="0"/>
              <a:t>able to kill and to remove </a:t>
            </a:r>
            <a:r>
              <a:rPr lang="en-GB" dirty="0" err="1" smtClean="0"/>
              <a:t>biofilms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in water pipes and tanks</a:t>
            </a:r>
          </a:p>
          <a:p>
            <a:pPr eaLnBrk="1" hangingPunct="1">
              <a:spcAft>
                <a:spcPct val="40000"/>
              </a:spcAft>
              <a:buFont typeface="Wingdings" pitchFamily="2" charset="2"/>
              <a:buNone/>
            </a:pPr>
            <a:endParaRPr lang="en-GB" dirty="0" smtClean="0"/>
          </a:p>
        </p:txBody>
      </p:sp>
      <p:pic>
        <p:nvPicPr>
          <p:cNvPr id="31750" name="Picture 5" descr="bakter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114800"/>
            <a:ext cx="2870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Produktmanagement, Dr. Rothe, 22.02.05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6F330-700F-498F-90E3-1FD2452B1902}" type="slidenum">
              <a:rPr lang="de-DE"/>
              <a:pPr/>
              <a:t>27</a:t>
            </a:fld>
            <a:endParaRPr lang="de-DE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25463"/>
            <a:ext cx="7704138" cy="922337"/>
          </a:xfrm>
        </p:spPr>
        <p:txBody>
          <a:bodyPr/>
          <a:lstStyle/>
          <a:p>
            <a:r>
              <a:rPr lang="en-GB" sz="2800" dirty="0"/>
              <a:t>Resistance of </a:t>
            </a:r>
            <a:r>
              <a:rPr lang="en-GB" sz="2800" dirty="0" err="1"/>
              <a:t>Biofilms</a:t>
            </a:r>
            <a:r>
              <a:rPr lang="en-GB" sz="2800" dirty="0"/>
              <a:t>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5587"/>
            <a:ext cx="8534400" cy="41894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err="1"/>
              <a:t>coliform</a:t>
            </a:r>
            <a:r>
              <a:rPr lang="en-GB" dirty="0"/>
              <a:t> germs survive in </a:t>
            </a:r>
            <a:r>
              <a:rPr lang="en-GB" dirty="0" err="1"/>
              <a:t>biofilms</a:t>
            </a:r>
            <a:r>
              <a:rPr lang="en-GB" dirty="0"/>
              <a:t> even with 12 </a:t>
            </a:r>
            <a:r>
              <a:rPr lang="en-GB" dirty="0" err="1"/>
              <a:t>ppm</a:t>
            </a:r>
            <a:r>
              <a:rPr lang="en-GB" dirty="0"/>
              <a:t> </a:t>
            </a:r>
            <a:r>
              <a:rPr lang="en-GB" dirty="0" smtClean="0"/>
              <a:t>of </a:t>
            </a:r>
            <a:r>
              <a:rPr lang="en-GB" dirty="0"/>
              <a:t>free chlorine </a:t>
            </a:r>
          </a:p>
          <a:p>
            <a:pPr>
              <a:lnSpc>
                <a:spcPct val="90000"/>
              </a:lnSpc>
            </a:pPr>
            <a:r>
              <a:rPr lang="en-GB" dirty="0"/>
              <a:t>4 </a:t>
            </a:r>
            <a:r>
              <a:rPr lang="en-GB" dirty="0" err="1"/>
              <a:t>ppm</a:t>
            </a:r>
            <a:r>
              <a:rPr lang="en-GB" dirty="0"/>
              <a:t> of free chlorine eliminates only 80% of the </a:t>
            </a:r>
            <a:r>
              <a:rPr lang="en-GB" dirty="0" err="1"/>
              <a:t>biofilm</a:t>
            </a:r>
            <a:r>
              <a:rPr lang="en-GB" dirty="0"/>
              <a:t> after 8 hours residence time </a:t>
            </a:r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GB" dirty="0" err="1" smtClean="0"/>
              <a:t>biofilms</a:t>
            </a:r>
            <a:r>
              <a:rPr lang="en-GB" dirty="0" smtClean="0"/>
              <a:t> </a:t>
            </a:r>
            <a:r>
              <a:rPr lang="en-GB" dirty="0"/>
              <a:t>have even been found on the interior surface of disinfectants </a:t>
            </a:r>
            <a:r>
              <a:rPr lang="en-GB" dirty="0" smtClean="0"/>
              <a:t>piping such as cooling towers and spray misters</a:t>
            </a:r>
            <a:endParaRPr lang="en-GB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539750" y="6650038"/>
            <a:ext cx="2051050" cy="207962"/>
          </a:xfrm>
          <a:noFill/>
        </p:spPr>
        <p:txBody>
          <a:bodyPr/>
          <a:lstStyle/>
          <a:p>
            <a:pPr algn="l"/>
            <a:fld id="{415E4E44-2AAC-4154-91C9-9478B00AD5D8}" type="slidenum">
              <a:rPr lang="de-DE" smtClean="0">
                <a:solidFill>
                  <a:schemeClr val="tx1"/>
                </a:solidFill>
              </a:rPr>
              <a:pPr algn="l"/>
              <a:t>28</a:t>
            </a:fld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88950"/>
            <a:ext cx="7704138" cy="5016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/>
              <a:t>Chlorine Dioxide for Legionella Control</a:t>
            </a:r>
            <a:endParaRPr lang="en-GB" sz="2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5900"/>
            <a:ext cx="8534400" cy="48387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mtClean="0"/>
              <a:t>treatment of the complete </a:t>
            </a:r>
            <a:br>
              <a:rPr lang="en-GB" smtClean="0"/>
            </a:br>
            <a:r>
              <a:rPr lang="en-GB" smtClean="0"/>
              <a:t>cold water</a:t>
            </a:r>
          </a:p>
          <a:p>
            <a:pPr lvl="1" eaLnBrk="1" hangingPunct="1">
              <a:spcBef>
                <a:spcPct val="0"/>
              </a:spcBef>
              <a:spcAft>
                <a:spcPct val="40000"/>
              </a:spcAft>
              <a:buFontTx/>
              <a:buChar char="-"/>
            </a:pPr>
            <a:r>
              <a:rPr lang="en-GB" smtClean="0"/>
              <a:t>preventive action </a:t>
            </a:r>
            <a:br>
              <a:rPr lang="en-GB" smtClean="0"/>
            </a:br>
            <a:r>
              <a:rPr lang="en-GB" smtClean="0"/>
              <a:t>for sanitized piping</a:t>
            </a:r>
          </a:p>
          <a:p>
            <a:pPr lvl="1" eaLnBrk="1" hangingPunct="1">
              <a:spcBef>
                <a:spcPct val="0"/>
              </a:spcBef>
              <a:spcAft>
                <a:spcPct val="40000"/>
              </a:spcAft>
              <a:buFontTx/>
              <a:buChar char="-"/>
            </a:pPr>
            <a:r>
              <a:rPr lang="en-GB" smtClean="0"/>
              <a:t>degradation of the biofilm in </a:t>
            </a:r>
            <a:br>
              <a:rPr lang="en-GB" smtClean="0"/>
            </a:br>
            <a:r>
              <a:rPr lang="en-GB" smtClean="0"/>
              <a:t>the piping, thus protection </a:t>
            </a:r>
            <a:br>
              <a:rPr lang="en-GB" smtClean="0"/>
            </a:br>
            <a:r>
              <a:rPr lang="en-GB" smtClean="0"/>
              <a:t>against re-infection</a:t>
            </a:r>
          </a:p>
          <a:p>
            <a:pPr lvl="1" eaLnBrk="1" hangingPunct="1">
              <a:spcBef>
                <a:spcPct val="0"/>
              </a:spcBef>
              <a:spcAft>
                <a:spcPct val="40000"/>
              </a:spcAft>
              <a:buFontTx/>
              <a:buChar char="-"/>
            </a:pPr>
            <a:r>
              <a:rPr lang="en-GB" smtClean="0"/>
              <a:t>protection against other critical </a:t>
            </a:r>
            <a:br>
              <a:rPr lang="en-GB" smtClean="0"/>
            </a:br>
            <a:r>
              <a:rPr lang="en-GB" smtClean="0"/>
              <a:t>germs such as Pseudomonas</a:t>
            </a:r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295400"/>
            <a:ext cx="4114800" cy="41005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ProMinent Academy for Water Technology</a:t>
            </a:r>
          </a:p>
        </p:txBody>
      </p:sp>
      <p:sp>
        <p:nvSpPr>
          <p:cNvPr id="614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B5B4367-DC97-40C2-B250-BA975563CB38}" type="slidenum">
              <a:rPr lang="de-DE" smtClean="0"/>
              <a:pPr/>
              <a:t>29</a:t>
            </a:fld>
            <a:endParaRPr lang="de-DE" smtClean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609600" y="-762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defTabSz="762000" eaLnBrk="0" hangingPunct="0"/>
            <a:r>
              <a:rPr lang="en-GB" sz="3200" b="1">
                <a:solidFill>
                  <a:srgbClr val="000066"/>
                </a:solidFill>
              </a:rPr>
              <a:t>Comparison </a:t>
            </a:r>
            <a:r>
              <a:rPr lang="de-DE" sz="3200" b="1">
                <a:solidFill>
                  <a:srgbClr val="000066"/>
                </a:solidFill>
              </a:rPr>
              <a:t>of </a:t>
            </a:r>
            <a:r>
              <a:rPr lang="en-GB" sz="3200" b="1">
                <a:solidFill>
                  <a:srgbClr val="000066"/>
                </a:solidFill>
              </a:rPr>
              <a:t>Disinfect</a:t>
            </a:r>
            <a:r>
              <a:rPr lang="de-DE" sz="3200" b="1">
                <a:solidFill>
                  <a:srgbClr val="000066"/>
                </a:solidFill>
              </a:rPr>
              <a:t>ants</a:t>
            </a:r>
            <a:endParaRPr lang="en-GB" sz="2400" b="1" i="1">
              <a:solidFill>
                <a:srgbClr val="000066"/>
              </a:solidFill>
            </a:endParaRPr>
          </a:p>
        </p:txBody>
      </p:sp>
      <p:graphicFrame>
        <p:nvGraphicFramePr>
          <p:cNvPr id="208899" name="Object 3"/>
          <p:cNvGraphicFramePr>
            <a:graphicFrameLocks/>
          </p:cNvGraphicFramePr>
          <p:nvPr/>
        </p:nvGraphicFramePr>
        <p:xfrm>
          <a:off x="152400" y="1282700"/>
          <a:ext cx="9347200" cy="4940300"/>
        </p:xfrm>
        <a:graphic>
          <a:graphicData uri="http://schemas.openxmlformats.org/presentationml/2006/ole">
            <p:oleObj spid="_x0000_s6146" name="Dokument" r:id="rId3" imgW="6876360" imgH="3640680" progId="Word.Document.8">
              <p:embed/>
            </p:oleObj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Seminar Goal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Educate audience on Chlorine Dioxide disinfection</a:t>
            </a:r>
          </a:p>
          <a:p>
            <a:endParaRPr lang="en-US" dirty="0" smtClean="0"/>
          </a:p>
          <a:p>
            <a:r>
              <a:rPr lang="en-US" dirty="0" smtClean="0"/>
              <a:t>Why it is preferred over other disinfectants</a:t>
            </a:r>
          </a:p>
          <a:p>
            <a:endParaRPr lang="en-US" dirty="0" smtClean="0"/>
          </a:p>
          <a:p>
            <a:r>
              <a:rPr lang="en-US" dirty="0" smtClean="0"/>
              <a:t>Why it is a safe method of disinfection</a:t>
            </a:r>
          </a:p>
          <a:p>
            <a:endParaRPr lang="en-US" dirty="0" smtClean="0"/>
          </a:p>
          <a:p>
            <a:r>
              <a:rPr lang="en-US" dirty="0" smtClean="0"/>
              <a:t>Generating Chlorine Dioxide</a:t>
            </a:r>
          </a:p>
          <a:p>
            <a:endParaRPr lang="en-US" dirty="0" smtClean="0"/>
          </a:p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FE1F5D-3441-4E4C-816F-FDCDC7DB095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ProMinent Academy for Water Technology</a:t>
            </a:r>
          </a:p>
        </p:txBody>
      </p:sp>
      <p:sp>
        <p:nvSpPr>
          <p:cNvPr id="717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4872261-0AD5-4E74-977F-E1220C57A087}" type="slidenum">
              <a:rPr lang="de-DE" smtClean="0"/>
              <a:pPr/>
              <a:t>30</a:t>
            </a:fld>
            <a:endParaRPr lang="de-DE" smtClean="0"/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533400" y="228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lnSpc>
                <a:spcPct val="50000"/>
              </a:lnSpc>
            </a:pPr>
            <a:r>
              <a:rPr lang="de-DE" sz="3200" b="1">
                <a:solidFill>
                  <a:srgbClr val="000066"/>
                </a:solidFill>
              </a:rPr>
              <a:t>THM Formation</a:t>
            </a:r>
            <a:r>
              <a:rPr lang="de-DE">
                <a:solidFill>
                  <a:schemeClr val="bg2"/>
                </a:solidFill>
              </a:rPr>
              <a:t/>
            </a:r>
            <a:br>
              <a:rPr lang="de-DE">
                <a:solidFill>
                  <a:schemeClr val="bg2"/>
                </a:solidFill>
              </a:rPr>
            </a:br>
            <a:endParaRPr lang="de-DE" sz="2400">
              <a:solidFill>
                <a:schemeClr val="bg2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38200" y="1295400"/>
            <a:ext cx="7848600" cy="5121275"/>
            <a:chOff x="528" y="720"/>
            <a:chExt cx="4944" cy="3226"/>
          </a:xfrm>
        </p:grpSpPr>
        <p:graphicFrame>
          <p:nvGraphicFramePr>
            <p:cNvPr id="7170" name="Object 3"/>
            <p:cNvGraphicFramePr>
              <a:graphicFrameLocks/>
            </p:cNvGraphicFramePr>
            <p:nvPr/>
          </p:nvGraphicFramePr>
          <p:xfrm>
            <a:off x="528" y="720"/>
            <a:ext cx="4928" cy="3112"/>
          </p:xfrm>
          <a:graphic>
            <a:graphicData uri="http://schemas.openxmlformats.org/presentationml/2006/ole">
              <p:oleObj spid="_x0000_s7170" name="Dokument" r:id="rId3" imgW="6455520" imgH="4078080" progId="Word.Document.8">
                <p:embed/>
              </p:oleObj>
            </a:graphicData>
          </a:graphic>
        </p:graphicFrame>
        <p:sp>
          <p:nvSpPr>
            <p:cNvPr id="7175" name="Text Box 4"/>
            <p:cNvSpPr txBox="1">
              <a:spLocks noChangeArrowheads="1"/>
            </p:cNvSpPr>
            <p:nvPr/>
          </p:nvSpPr>
          <p:spPr bwMode="auto">
            <a:xfrm>
              <a:off x="528" y="3504"/>
              <a:ext cx="4944" cy="44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>
                  <a:solidFill>
                    <a:srgbClr val="000066"/>
                  </a:solidFill>
                </a:rPr>
                <a:t>River water after slow sand filtration </a:t>
              </a:r>
              <a:br>
                <a:rPr lang="en-GB" sz="2000">
                  <a:solidFill>
                    <a:srgbClr val="000066"/>
                  </a:solidFill>
                </a:rPr>
              </a:br>
              <a:r>
                <a:rPr lang="en-GB" sz="2000">
                  <a:solidFill>
                    <a:srgbClr val="000066"/>
                  </a:solidFill>
                </a:rPr>
                <a:t>Bremen Waterworks , Germany  (Prof. Sontheimer 1980)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Rectangle 39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pPr algn="ctr" eaLnBrk="1" hangingPunct="1"/>
            <a:r>
              <a:rPr lang="en-GB" sz="3200" dirty="0" smtClean="0"/>
              <a:t>Bello </a:t>
            </a:r>
            <a:r>
              <a:rPr lang="en-GB" sz="3200" dirty="0" err="1" smtClean="0"/>
              <a:t>Zon</a:t>
            </a:r>
            <a:r>
              <a:rPr lang="en-GB" sz="3200" dirty="0" smtClean="0"/>
              <a:t> Technology</a:t>
            </a: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453313" y="6629400"/>
            <a:ext cx="1690687" cy="207963"/>
          </a:xfrm>
          <a:noFill/>
        </p:spPr>
        <p:txBody>
          <a:bodyPr/>
          <a:lstStyle/>
          <a:p>
            <a:fld id="{BE15C03A-949A-4C01-B3DD-5B1A19A7C9B8}" type="slidenum">
              <a:rPr lang="de-DE" smtClean="0"/>
              <a:pPr/>
              <a:t>31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Bello </a:t>
            </a:r>
            <a:r>
              <a:rPr lang="en-GB" sz="2800" dirty="0" err="1" smtClean="0"/>
              <a:t>Zon</a:t>
            </a:r>
            <a:r>
              <a:rPr lang="en-GB" sz="2800" dirty="0" smtClean="0"/>
              <a:t>® ClO</a:t>
            </a:r>
            <a:r>
              <a:rPr lang="en-GB" dirty="0" smtClean="0"/>
              <a:t>2</a:t>
            </a:r>
            <a:r>
              <a:rPr lang="en-GB" sz="2800" dirty="0" smtClean="0"/>
              <a:t> - Generation Method</a:t>
            </a:r>
          </a:p>
        </p:txBody>
      </p:sp>
      <p:sp>
        <p:nvSpPr>
          <p:cNvPr id="32771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Chemicals: sodium chlorite (NaClO2)</a:t>
            </a:r>
          </a:p>
          <a:p>
            <a:pPr marL="2057400" lvl="4" indent="-228600" eaLnBrk="1" hangingPunct="1">
              <a:buFont typeface="Wingdings" pitchFamily="2" charset="2"/>
              <a:buNone/>
            </a:pPr>
            <a:r>
              <a:rPr lang="en-US" smtClean="0"/>
              <a:t>hydrochloric acid (HCl)</a:t>
            </a:r>
          </a:p>
          <a:p>
            <a:pPr eaLnBrk="1" hangingPunct="1"/>
            <a:r>
              <a:rPr lang="en-US" smtClean="0"/>
              <a:t>4 HCl + 5 NaClO</a:t>
            </a:r>
            <a:r>
              <a:rPr lang="en-US" sz="2000" smtClean="0"/>
              <a:t>2</a:t>
            </a:r>
            <a:r>
              <a:rPr lang="en-US" smtClean="0"/>
              <a:t> </a:t>
            </a:r>
            <a:r>
              <a:rPr lang="en-GB" smtClean="0">
                <a:sym typeface="Wingdings 3" pitchFamily="18" charset="2"/>
              </a:rPr>
              <a:t></a:t>
            </a:r>
            <a:r>
              <a:rPr lang="en-US" smtClean="0"/>
              <a:t> 4 ClO</a:t>
            </a:r>
            <a:r>
              <a:rPr lang="en-US" sz="2000" smtClean="0"/>
              <a:t>2</a:t>
            </a:r>
            <a:r>
              <a:rPr lang="en-US" smtClean="0"/>
              <a:t> + 5 NaCl + 2 H</a:t>
            </a:r>
            <a:r>
              <a:rPr lang="en-US" sz="2000" smtClean="0"/>
              <a:t>2</a:t>
            </a:r>
            <a:r>
              <a:rPr lang="en-US" smtClean="0"/>
              <a:t>O</a:t>
            </a:r>
          </a:p>
          <a:p>
            <a:pPr lvl="1" eaLnBrk="1" hangingPunct="1"/>
            <a:r>
              <a:rPr lang="en-US" smtClean="0"/>
              <a:t>85 - 90% yield (purity depends on pre-cursors)</a:t>
            </a:r>
          </a:p>
          <a:p>
            <a:pPr lvl="1" eaLnBrk="1" hangingPunct="1"/>
            <a:r>
              <a:rPr lang="en-US" smtClean="0"/>
              <a:t>chlorine-free solution of chlorine dioxide</a:t>
            </a:r>
          </a:p>
          <a:p>
            <a:pPr lvl="1" eaLnBrk="1" hangingPunct="1"/>
            <a:r>
              <a:rPr lang="en-US" smtClean="0"/>
              <a:t>by-products: chlorite and chlorate</a:t>
            </a:r>
          </a:p>
          <a:p>
            <a:pPr lvl="1" eaLnBrk="1" hangingPunct="1"/>
            <a:r>
              <a:rPr lang="en-US" smtClean="0"/>
              <a:t>no handling of chlorine or chlorine gas</a:t>
            </a:r>
          </a:p>
          <a:p>
            <a:pPr lvl="1" eaLnBrk="1" hangingPunct="1"/>
            <a:r>
              <a:rPr lang="en-US" smtClean="0"/>
              <a:t>No other by-products such as peroxides or acetic acid</a:t>
            </a:r>
          </a:p>
          <a:p>
            <a:pPr lvl="1"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1D26864-3747-469A-9E88-DC51A1027AD0}" type="slidenum">
              <a:rPr lang="de-DE" smtClean="0"/>
              <a:pPr/>
              <a:t>32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/>
              <a:t>ProMinent Academy for Water Technology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B5BFF1E-2300-4696-BD8B-EA7124CCBFE2}" type="slidenum">
              <a:rPr lang="de-DE"/>
              <a:pPr/>
              <a:t>33</a:t>
            </a:fld>
            <a:endParaRPr lang="de-DE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7704138" cy="501650"/>
          </a:xfrm>
        </p:spPr>
        <p:txBody>
          <a:bodyPr/>
          <a:lstStyle/>
          <a:p>
            <a:pPr eaLnBrk="1" hangingPunct="1"/>
            <a:r>
              <a:rPr lang="en-GB" dirty="0" err="1" smtClean="0"/>
              <a:t>Legio</a:t>
            </a:r>
            <a:r>
              <a:rPr lang="en-GB" dirty="0" smtClean="0"/>
              <a:t> </a:t>
            </a:r>
            <a:r>
              <a:rPr lang="en-GB" dirty="0" err="1" smtClean="0"/>
              <a:t>Zon</a:t>
            </a:r>
            <a:endParaRPr lang="en-GB" dirty="0" smtClean="0"/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1600200"/>
            <a:ext cx="8534400" cy="45720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fold-away wall holder</a:t>
            </a:r>
          </a:p>
          <a:p>
            <a:pPr lvl="1" eaLnBrk="1" hangingPunct="1">
              <a:spcAft>
                <a:spcPct val="40000"/>
              </a:spcAft>
              <a:buFontTx/>
              <a:buChar char="-"/>
            </a:pPr>
            <a:r>
              <a:rPr lang="en-GB" sz="2200" dirty="0" smtClean="0"/>
              <a:t>plant can be serviced </a:t>
            </a:r>
            <a:br>
              <a:rPr lang="en-GB" sz="2200" dirty="0" smtClean="0"/>
            </a:br>
            <a:r>
              <a:rPr lang="en-GB" sz="2200" dirty="0" smtClean="0"/>
              <a:t>without disassembling</a:t>
            </a:r>
          </a:p>
          <a:p>
            <a:pPr eaLnBrk="1" hangingPunct="1">
              <a:spcBef>
                <a:spcPct val="100000"/>
              </a:spcBef>
            </a:pPr>
            <a:r>
              <a:rPr lang="en-GB" sz="2400" dirty="0" smtClean="0"/>
              <a:t> Protection hood</a:t>
            </a:r>
          </a:p>
          <a:p>
            <a:pPr lvl="1" eaLnBrk="1" hangingPunct="1">
              <a:spcAft>
                <a:spcPct val="40000"/>
              </a:spcAft>
              <a:buFontTx/>
              <a:buChar char="-"/>
            </a:pPr>
            <a:endParaRPr lang="en-GB" sz="2200" dirty="0" smtClean="0"/>
          </a:p>
          <a:p>
            <a:pPr lvl="1" eaLnBrk="1" hangingPunct="1"/>
            <a:endParaRPr lang="en-GB" dirty="0" smtClean="0"/>
          </a:p>
        </p:txBody>
      </p:sp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2" cstate="print"/>
          <a:srcRect t="10104" b="7578"/>
          <a:stretch>
            <a:fillRect/>
          </a:stretch>
        </p:blipFill>
        <p:spPr bwMode="auto">
          <a:xfrm>
            <a:off x="5181600" y="2133600"/>
            <a:ext cx="3752850" cy="3962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Dr. Rothe, 06.05.05</a:t>
            </a:r>
          </a:p>
        </p:txBody>
      </p:sp>
      <p:sp>
        <p:nvSpPr>
          <p:cNvPr id="26672" name="Rectangle 48"/>
          <p:cNvSpPr>
            <a:spLocks noGrp="1" noChangeArrowheads="1"/>
          </p:cNvSpPr>
          <p:nvPr>
            <p:ph type="title"/>
          </p:nvPr>
        </p:nvSpPr>
        <p:spPr>
          <a:xfrm>
            <a:off x="558800" y="487362"/>
            <a:ext cx="8534400" cy="579438"/>
          </a:xfrm>
        </p:spPr>
        <p:txBody>
          <a:bodyPr/>
          <a:lstStyle/>
          <a:p>
            <a:r>
              <a:rPr lang="en-GB" sz="2800" dirty="0" err="1" smtClean="0"/>
              <a:t>Legio</a:t>
            </a:r>
            <a:r>
              <a:rPr lang="en-GB" sz="2800" dirty="0" smtClean="0"/>
              <a:t> </a:t>
            </a:r>
            <a:r>
              <a:rPr lang="en-GB" sz="2800" dirty="0" err="1" smtClean="0"/>
              <a:t>Zon</a:t>
            </a:r>
            <a:r>
              <a:rPr lang="en-GB" sz="2800" dirty="0" smtClean="0"/>
              <a:t> Basic </a:t>
            </a:r>
            <a:r>
              <a:rPr lang="en-GB" sz="2800" dirty="0"/>
              <a:t>Info</a:t>
            </a:r>
          </a:p>
        </p:txBody>
      </p:sp>
      <p:sp>
        <p:nvSpPr>
          <p:cNvPr id="26673" name="Rectangle 49"/>
          <p:cNvSpPr>
            <a:spLocks noGrp="1" noChangeArrowheads="1"/>
          </p:cNvSpPr>
          <p:nvPr>
            <p:ph type="body" idx="1"/>
          </p:nvPr>
        </p:nvSpPr>
        <p:spPr>
          <a:xfrm>
            <a:off x="520700" y="1447800"/>
            <a:ext cx="8534400" cy="5334000"/>
          </a:xfrm>
        </p:spPr>
        <p:txBody>
          <a:bodyPr/>
          <a:lstStyle/>
          <a:p>
            <a:pPr>
              <a:spcAft>
                <a:spcPct val="40000"/>
              </a:spcAft>
            </a:pPr>
            <a:r>
              <a:rPr lang="en-GB" dirty="0"/>
              <a:t>capacity: 0–5, 0-10 g/</a:t>
            </a:r>
            <a:r>
              <a:rPr lang="en-GB" dirty="0" err="1"/>
              <a:t>h</a:t>
            </a:r>
            <a:endParaRPr lang="en-GB" dirty="0"/>
          </a:p>
          <a:p>
            <a:r>
              <a:rPr lang="en-GB" dirty="0"/>
              <a:t>operation with Bello </a:t>
            </a:r>
            <a:r>
              <a:rPr lang="en-GB" dirty="0" err="1"/>
              <a:t>Zon</a:t>
            </a:r>
            <a:r>
              <a:rPr lang="en-GB" dirty="0"/>
              <a:t> standard chemicals</a:t>
            </a:r>
          </a:p>
          <a:p>
            <a:pPr lvl="1"/>
            <a:r>
              <a:rPr lang="en-GB" dirty="0"/>
              <a:t>1 vol. chlorite 7.5 % + 3 vol. </a:t>
            </a:r>
            <a:r>
              <a:rPr lang="en-GB" dirty="0" err="1"/>
              <a:t>HCl</a:t>
            </a:r>
            <a:r>
              <a:rPr lang="en-GB" dirty="0"/>
              <a:t> 9% + 20 vol. water</a:t>
            </a:r>
          </a:p>
          <a:p>
            <a:pPr lvl="1">
              <a:spcAft>
                <a:spcPct val="40000"/>
              </a:spcAft>
            </a:pPr>
            <a:r>
              <a:rPr lang="en-GB" dirty="0"/>
              <a:t>concentration ClO</a:t>
            </a:r>
            <a:r>
              <a:rPr lang="en-GB" baseline="-15000" dirty="0"/>
              <a:t>2</a:t>
            </a:r>
            <a:r>
              <a:rPr lang="en-GB" dirty="0"/>
              <a:t>: 2 g/</a:t>
            </a:r>
            <a:r>
              <a:rPr lang="en-GB" dirty="0" err="1"/>
              <a:t>l</a:t>
            </a:r>
            <a:endParaRPr lang="en-GB" dirty="0"/>
          </a:p>
          <a:p>
            <a:pPr lvl="1"/>
            <a:r>
              <a:rPr lang="en-GB" dirty="0"/>
              <a:t>never dangerous concentration in the plant</a:t>
            </a:r>
          </a:p>
          <a:p>
            <a:pPr lvl="1"/>
            <a:r>
              <a:rPr lang="en-GB" dirty="0"/>
              <a:t>optimum stability (-15% after 3 days)</a:t>
            </a:r>
          </a:p>
          <a:p>
            <a:pPr lvl="1">
              <a:spcAft>
                <a:spcPct val="40000"/>
              </a:spcAft>
            </a:pPr>
            <a:r>
              <a:rPr lang="en-GB" dirty="0"/>
              <a:t>reaction time &lt; 20 minutes</a:t>
            </a:r>
          </a:p>
          <a:p>
            <a:pPr>
              <a:spcAft>
                <a:spcPct val="40000"/>
              </a:spcAft>
            </a:pPr>
            <a:r>
              <a:rPr lang="en-GB" dirty="0"/>
              <a:t>easy operation, low maintenance effort</a:t>
            </a:r>
          </a:p>
          <a:p>
            <a:r>
              <a:rPr lang="en-GB" dirty="0"/>
              <a:t>low price + high level technology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Dr. Rothe, 06.05.05</a:t>
            </a:r>
          </a:p>
        </p:txBody>
      </p:sp>
      <p:pic>
        <p:nvPicPr>
          <p:cNvPr id="60418" name="Picture 1026" descr="LegioZon_frontal_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800" y="838200"/>
            <a:ext cx="4108450" cy="5464175"/>
          </a:xfrm>
          <a:prstGeom prst="rect">
            <a:avLst/>
          </a:prstGeom>
          <a:noFill/>
        </p:spPr>
      </p:pic>
      <p:sp>
        <p:nvSpPr>
          <p:cNvPr id="6041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58800" y="203200"/>
            <a:ext cx="8534400" cy="579438"/>
          </a:xfrm>
        </p:spPr>
        <p:txBody>
          <a:bodyPr/>
          <a:lstStyle/>
          <a:p>
            <a:r>
              <a:rPr lang="en-GB" sz="2800" dirty="0" err="1" smtClean="0"/>
              <a:t>Legio</a:t>
            </a:r>
            <a:r>
              <a:rPr lang="en-GB" sz="2800" dirty="0" smtClean="0"/>
              <a:t> </a:t>
            </a:r>
            <a:r>
              <a:rPr lang="en-GB" sz="2800" dirty="0" err="1" smtClean="0"/>
              <a:t>Zon</a:t>
            </a:r>
            <a:r>
              <a:rPr lang="en-GB" sz="2800" dirty="0" smtClean="0"/>
              <a:t> </a:t>
            </a:r>
            <a:r>
              <a:rPr lang="en-GB" sz="2800" dirty="0"/>
              <a:t>Design: Front</a:t>
            </a: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228600" y="2376488"/>
            <a:ext cx="2133600" cy="366712"/>
            <a:chOff x="96" y="1497"/>
            <a:chExt cx="1344" cy="231"/>
          </a:xfrm>
        </p:grpSpPr>
        <p:sp>
          <p:nvSpPr>
            <p:cNvPr id="60421" name="Text Box 1029"/>
            <p:cNvSpPr txBox="1">
              <a:spLocks noChangeArrowheads="1"/>
            </p:cNvSpPr>
            <p:nvPr/>
          </p:nvSpPr>
          <p:spPr bwMode="auto">
            <a:xfrm>
              <a:off x="96" y="1497"/>
              <a:ext cx="1200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66"/>
                  </a:solidFill>
                </a:rPr>
                <a:t>line cord</a:t>
              </a:r>
              <a:endParaRPr lang="en-GB" sz="1800">
                <a:solidFill>
                  <a:srgbClr val="000066"/>
                </a:solidFill>
              </a:endParaRPr>
            </a:p>
          </p:txBody>
        </p:sp>
        <p:sp>
          <p:nvSpPr>
            <p:cNvPr id="60422" name="Line 1030"/>
            <p:cNvSpPr>
              <a:spLocks noChangeShapeType="1"/>
            </p:cNvSpPr>
            <p:nvPr/>
          </p:nvSpPr>
          <p:spPr bwMode="auto">
            <a:xfrm flipV="1">
              <a:off x="1056" y="1632"/>
              <a:ext cx="38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31"/>
          <p:cNvGrpSpPr>
            <a:grpSpLocks/>
          </p:cNvGrpSpPr>
          <p:nvPr/>
        </p:nvGrpSpPr>
        <p:grpSpPr bwMode="auto">
          <a:xfrm>
            <a:off x="6092825" y="4191000"/>
            <a:ext cx="2517775" cy="377825"/>
            <a:chOff x="3838" y="2640"/>
            <a:chExt cx="1586" cy="238"/>
          </a:xfrm>
        </p:grpSpPr>
        <p:sp>
          <p:nvSpPr>
            <p:cNvPr id="60424" name="Text Box 1032"/>
            <p:cNvSpPr txBox="1">
              <a:spLocks noChangeArrowheads="1"/>
            </p:cNvSpPr>
            <p:nvPr/>
          </p:nvSpPr>
          <p:spPr bwMode="auto">
            <a:xfrm>
              <a:off x="4320" y="2640"/>
              <a:ext cx="1104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000066"/>
                  </a:solidFill>
                </a:rPr>
                <a:t>flow monitor</a:t>
              </a:r>
            </a:p>
          </p:txBody>
        </p:sp>
        <p:sp>
          <p:nvSpPr>
            <p:cNvPr id="60425" name="Line 1033"/>
            <p:cNvSpPr>
              <a:spLocks noChangeShapeType="1"/>
            </p:cNvSpPr>
            <p:nvPr/>
          </p:nvSpPr>
          <p:spPr bwMode="auto">
            <a:xfrm rot="10884072" flipV="1">
              <a:off x="3838" y="2735"/>
              <a:ext cx="578" cy="14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34"/>
          <p:cNvGrpSpPr>
            <a:grpSpLocks/>
          </p:cNvGrpSpPr>
          <p:nvPr/>
        </p:nvGrpSpPr>
        <p:grpSpPr bwMode="auto">
          <a:xfrm>
            <a:off x="6096000" y="4953000"/>
            <a:ext cx="2667000" cy="641350"/>
            <a:chOff x="3840" y="2976"/>
            <a:chExt cx="1584" cy="486"/>
          </a:xfrm>
        </p:grpSpPr>
        <p:sp>
          <p:nvSpPr>
            <p:cNvPr id="60427" name="Text Box 1035"/>
            <p:cNvSpPr txBox="1">
              <a:spLocks noChangeArrowheads="1"/>
            </p:cNvSpPr>
            <p:nvPr/>
          </p:nvSpPr>
          <p:spPr bwMode="auto">
            <a:xfrm>
              <a:off x="4320" y="2976"/>
              <a:ext cx="1104" cy="4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000066"/>
                  </a:solidFill>
                </a:rPr>
                <a:t>dosing pump chlorite</a:t>
              </a:r>
            </a:p>
          </p:txBody>
        </p:sp>
        <p:sp>
          <p:nvSpPr>
            <p:cNvPr id="60428" name="Line 1036"/>
            <p:cNvSpPr>
              <a:spLocks noChangeShapeType="1"/>
            </p:cNvSpPr>
            <p:nvPr/>
          </p:nvSpPr>
          <p:spPr bwMode="auto">
            <a:xfrm flipH="1">
              <a:off x="3840" y="3216"/>
              <a:ext cx="672" cy="14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037"/>
          <p:cNvGrpSpPr>
            <a:grpSpLocks/>
          </p:cNvGrpSpPr>
          <p:nvPr/>
        </p:nvGrpSpPr>
        <p:grpSpPr bwMode="auto">
          <a:xfrm>
            <a:off x="228600" y="1295400"/>
            <a:ext cx="2133600" cy="641350"/>
            <a:chOff x="144" y="816"/>
            <a:chExt cx="1344" cy="404"/>
          </a:xfrm>
        </p:grpSpPr>
        <p:sp>
          <p:nvSpPr>
            <p:cNvPr id="60430" name="Text Box 1038"/>
            <p:cNvSpPr txBox="1">
              <a:spLocks noChangeArrowheads="1"/>
            </p:cNvSpPr>
            <p:nvPr/>
          </p:nvSpPr>
          <p:spPr bwMode="auto">
            <a:xfrm>
              <a:off x="144" y="816"/>
              <a:ext cx="1152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000066"/>
                  </a:solidFill>
                </a:rPr>
                <a:t>outlet</a:t>
              </a:r>
              <a:br>
                <a:rPr lang="en-GB" sz="1800">
                  <a:solidFill>
                    <a:srgbClr val="000066"/>
                  </a:solidFill>
                </a:rPr>
              </a:br>
              <a:r>
                <a:rPr lang="en-GB" sz="1800">
                  <a:solidFill>
                    <a:srgbClr val="000066"/>
                  </a:solidFill>
                </a:rPr>
                <a:t>chlorine dioxide</a:t>
              </a:r>
            </a:p>
          </p:txBody>
        </p:sp>
        <p:sp>
          <p:nvSpPr>
            <p:cNvPr id="60431" name="Line 1039"/>
            <p:cNvSpPr>
              <a:spLocks noChangeShapeType="1"/>
            </p:cNvSpPr>
            <p:nvPr/>
          </p:nvSpPr>
          <p:spPr bwMode="auto">
            <a:xfrm rot="10831744" flipH="1">
              <a:off x="1056" y="1008"/>
              <a:ext cx="432" cy="1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040"/>
          <p:cNvGrpSpPr>
            <a:grpSpLocks/>
          </p:cNvGrpSpPr>
          <p:nvPr/>
        </p:nvGrpSpPr>
        <p:grpSpPr bwMode="auto">
          <a:xfrm>
            <a:off x="76200" y="3473450"/>
            <a:ext cx="3810000" cy="717550"/>
            <a:chOff x="48" y="2188"/>
            <a:chExt cx="2400" cy="452"/>
          </a:xfrm>
        </p:grpSpPr>
        <p:sp>
          <p:nvSpPr>
            <p:cNvPr id="60433" name="Line 1041"/>
            <p:cNvSpPr>
              <a:spLocks noChangeShapeType="1"/>
            </p:cNvSpPr>
            <p:nvPr/>
          </p:nvSpPr>
          <p:spPr bwMode="auto">
            <a:xfrm>
              <a:off x="1200" y="2400"/>
              <a:ext cx="1248" cy="24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34" name="Text Box 1042"/>
            <p:cNvSpPr txBox="1">
              <a:spLocks noChangeArrowheads="1"/>
            </p:cNvSpPr>
            <p:nvPr/>
          </p:nvSpPr>
          <p:spPr bwMode="auto">
            <a:xfrm>
              <a:off x="48" y="2188"/>
              <a:ext cx="1248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000066"/>
                  </a:solidFill>
                </a:rPr>
                <a:t>dosing pump chlorine dioxide</a:t>
              </a:r>
            </a:p>
          </p:txBody>
        </p:sp>
      </p:grpSp>
      <p:grpSp>
        <p:nvGrpSpPr>
          <p:cNvPr id="7" name="Group 1043"/>
          <p:cNvGrpSpPr>
            <a:grpSpLocks/>
          </p:cNvGrpSpPr>
          <p:nvPr/>
        </p:nvGrpSpPr>
        <p:grpSpPr bwMode="auto">
          <a:xfrm>
            <a:off x="6096000" y="2741613"/>
            <a:ext cx="2514600" cy="1220787"/>
            <a:chOff x="3840" y="1727"/>
            <a:chExt cx="1584" cy="769"/>
          </a:xfrm>
        </p:grpSpPr>
        <p:sp>
          <p:nvSpPr>
            <p:cNvPr id="60436" name="Text Box 1044"/>
            <p:cNvSpPr txBox="1">
              <a:spLocks noChangeArrowheads="1"/>
            </p:cNvSpPr>
            <p:nvPr/>
          </p:nvSpPr>
          <p:spPr bwMode="auto">
            <a:xfrm>
              <a:off x="4320" y="1727"/>
              <a:ext cx="1104" cy="58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 dirty="0" smtClean="0">
                  <a:solidFill>
                    <a:srgbClr val="000066"/>
                  </a:solidFill>
                </a:rPr>
                <a:t>Check valve for </a:t>
              </a:r>
              <a:r>
                <a:rPr lang="en-GB" sz="1800" dirty="0">
                  <a:solidFill>
                    <a:srgbClr val="000066"/>
                  </a:solidFill>
                </a:rPr>
                <a:t>back pressure</a:t>
              </a:r>
            </a:p>
          </p:txBody>
        </p:sp>
        <p:sp>
          <p:nvSpPr>
            <p:cNvPr id="60437" name="Line 1045"/>
            <p:cNvSpPr>
              <a:spLocks noChangeShapeType="1"/>
            </p:cNvSpPr>
            <p:nvPr/>
          </p:nvSpPr>
          <p:spPr bwMode="auto">
            <a:xfrm flipH="1">
              <a:off x="3840" y="2064"/>
              <a:ext cx="528" cy="432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046"/>
          <p:cNvGrpSpPr>
            <a:grpSpLocks/>
          </p:cNvGrpSpPr>
          <p:nvPr/>
        </p:nvGrpSpPr>
        <p:grpSpPr bwMode="auto">
          <a:xfrm>
            <a:off x="228600" y="4724400"/>
            <a:ext cx="2514600" cy="641350"/>
            <a:chOff x="144" y="2976"/>
            <a:chExt cx="1584" cy="404"/>
          </a:xfrm>
        </p:grpSpPr>
        <p:sp>
          <p:nvSpPr>
            <p:cNvPr id="60439" name="Text Box 1047"/>
            <p:cNvSpPr txBox="1">
              <a:spLocks noChangeArrowheads="1"/>
            </p:cNvSpPr>
            <p:nvPr/>
          </p:nvSpPr>
          <p:spPr bwMode="auto">
            <a:xfrm>
              <a:off x="144" y="2976"/>
              <a:ext cx="1104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000066"/>
                  </a:solidFill>
                </a:rPr>
                <a:t>dosing pump acid</a:t>
              </a:r>
            </a:p>
          </p:txBody>
        </p:sp>
        <p:sp>
          <p:nvSpPr>
            <p:cNvPr id="60440" name="Line 1048"/>
            <p:cNvSpPr>
              <a:spLocks noChangeShapeType="1"/>
            </p:cNvSpPr>
            <p:nvPr/>
          </p:nvSpPr>
          <p:spPr bwMode="auto">
            <a:xfrm>
              <a:off x="1056" y="3216"/>
              <a:ext cx="672" cy="14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49"/>
          <p:cNvGrpSpPr>
            <a:grpSpLocks/>
          </p:cNvGrpSpPr>
          <p:nvPr/>
        </p:nvGrpSpPr>
        <p:grpSpPr bwMode="auto">
          <a:xfrm>
            <a:off x="228600" y="5561013"/>
            <a:ext cx="3352800" cy="641350"/>
            <a:chOff x="144" y="3503"/>
            <a:chExt cx="2112" cy="404"/>
          </a:xfrm>
        </p:grpSpPr>
        <p:sp>
          <p:nvSpPr>
            <p:cNvPr id="60442" name="Text Box 1050"/>
            <p:cNvSpPr txBox="1">
              <a:spLocks noChangeArrowheads="1"/>
            </p:cNvSpPr>
            <p:nvPr/>
          </p:nvSpPr>
          <p:spPr bwMode="auto">
            <a:xfrm>
              <a:off x="144" y="3503"/>
              <a:ext cx="1104" cy="4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000066"/>
                  </a:solidFill>
                </a:rPr>
                <a:t>input dilution water</a:t>
              </a:r>
            </a:p>
          </p:txBody>
        </p:sp>
        <p:sp>
          <p:nvSpPr>
            <p:cNvPr id="60443" name="Line 1051"/>
            <p:cNvSpPr>
              <a:spLocks noChangeShapeType="1"/>
            </p:cNvSpPr>
            <p:nvPr/>
          </p:nvSpPr>
          <p:spPr bwMode="auto">
            <a:xfrm rot="16200000">
              <a:off x="2130" y="3719"/>
              <a:ext cx="240" cy="1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44" name="Line 1052"/>
            <p:cNvSpPr>
              <a:spLocks noChangeShapeType="1"/>
            </p:cNvSpPr>
            <p:nvPr/>
          </p:nvSpPr>
          <p:spPr bwMode="auto">
            <a:xfrm flipH="1">
              <a:off x="1200" y="3840"/>
              <a:ext cx="105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53"/>
          <p:cNvGrpSpPr>
            <a:grpSpLocks/>
          </p:cNvGrpSpPr>
          <p:nvPr/>
        </p:nvGrpSpPr>
        <p:grpSpPr bwMode="auto">
          <a:xfrm>
            <a:off x="5695950" y="5715000"/>
            <a:ext cx="2990850" cy="533400"/>
            <a:chOff x="3588" y="3600"/>
            <a:chExt cx="1884" cy="336"/>
          </a:xfrm>
        </p:grpSpPr>
        <p:sp>
          <p:nvSpPr>
            <p:cNvPr id="60446" name="Text Box 1054"/>
            <p:cNvSpPr txBox="1">
              <a:spLocks noChangeArrowheads="1"/>
            </p:cNvSpPr>
            <p:nvPr/>
          </p:nvSpPr>
          <p:spPr bwMode="auto">
            <a:xfrm>
              <a:off x="4368" y="3705"/>
              <a:ext cx="1104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800">
                  <a:solidFill>
                    <a:srgbClr val="000066"/>
                  </a:solidFill>
                </a:rPr>
                <a:t>draining valve</a:t>
              </a:r>
            </a:p>
          </p:txBody>
        </p:sp>
        <p:sp>
          <p:nvSpPr>
            <p:cNvPr id="60447" name="Line 1055"/>
            <p:cNvSpPr>
              <a:spLocks noChangeShapeType="1"/>
            </p:cNvSpPr>
            <p:nvPr/>
          </p:nvSpPr>
          <p:spPr bwMode="auto">
            <a:xfrm rot="16200000">
              <a:off x="3474" y="3719"/>
              <a:ext cx="240" cy="1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448" name="Line 1056"/>
            <p:cNvSpPr>
              <a:spLocks noChangeShapeType="1"/>
            </p:cNvSpPr>
            <p:nvPr/>
          </p:nvSpPr>
          <p:spPr bwMode="auto">
            <a:xfrm flipH="1">
              <a:off x="3588" y="3840"/>
              <a:ext cx="87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57"/>
          <p:cNvGrpSpPr>
            <a:grpSpLocks/>
          </p:cNvGrpSpPr>
          <p:nvPr/>
        </p:nvGrpSpPr>
        <p:grpSpPr bwMode="auto">
          <a:xfrm>
            <a:off x="4800600" y="1385888"/>
            <a:ext cx="3810000" cy="366712"/>
            <a:chOff x="3024" y="873"/>
            <a:chExt cx="2400" cy="231"/>
          </a:xfrm>
        </p:grpSpPr>
        <p:sp>
          <p:nvSpPr>
            <p:cNvPr id="60450" name="Text Box 1058"/>
            <p:cNvSpPr txBox="1">
              <a:spLocks noChangeArrowheads="1"/>
            </p:cNvSpPr>
            <p:nvPr/>
          </p:nvSpPr>
          <p:spPr bwMode="auto">
            <a:xfrm>
              <a:off x="4320" y="873"/>
              <a:ext cx="1104" cy="23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66"/>
                  </a:solidFill>
                </a:rPr>
                <a:t>controller</a:t>
              </a:r>
              <a:endParaRPr lang="en-GB" sz="1800">
                <a:solidFill>
                  <a:srgbClr val="000066"/>
                </a:solidFill>
              </a:endParaRPr>
            </a:p>
          </p:txBody>
        </p:sp>
        <p:sp>
          <p:nvSpPr>
            <p:cNvPr id="60451" name="Line 1059"/>
            <p:cNvSpPr>
              <a:spLocks noChangeShapeType="1"/>
            </p:cNvSpPr>
            <p:nvPr/>
          </p:nvSpPr>
          <p:spPr bwMode="auto">
            <a:xfrm flipH="1">
              <a:off x="3024" y="1008"/>
              <a:ext cx="1440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Bello </a:t>
            </a:r>
            <a:r>
              <a:rPr lang="en-GB" sz="2800" dirty="0" err="1" smtClean="0"/>
              <a:t>Zon</a:t>
            </a:r>
            <a:r>
              <a:rPr lang="en-GB" sz="2800" dirty="0" smtClean="0"/>
              <a:t> </a:t>
            </a:r>
            <a:r>
              <a:rPr lang="en-GB" sz="2800" dirty="0" err="1" smtClean="0"/>
              <a:t>CDVc</a:t>
            </a:r>
            <a:r>
              <a:rPr lang="en-GB" sz="2800" dirty="0" smtClean="0"/>
              <a:t> (dilute chemicals)</a:t>
            </a:r>
          </a:p>
        </p:txBody>
      </p:sp>
      <p:graphicFrame>
        <p:nvGraphicFramePr>
          <p:cNvPr id="247854" name="Group 46"/>
          <p:cNvGraphicFramePr>
            <a:graphicFrameLocks noGrp="1"/>
          </p:cNvGraphicFramePr>
          <p:nvPr/>
        </p:nvGraphicFramePr>
        <p:xfrm>
          <a:off x="714375" y="1397000"/>
          <a:ext cx="7500938" cy="4891088"/>
        </p:xfrm>
        <a:graphic>
          <a:graphicData uri="http://schemas.openxmlformats.org/drawingml/2006/table">
            <a:tbl>
              <a:tblPr/>
              <a:tblGrid>
                <a:gridCol w="1874838"/>
                <a:gridCol w="1876425"/>
                <a:gridCol w="1874837"/>
                <a:gridCol w="1874838"/>
              </a:tblGrid>
              <a:tr h="1423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ClO</a:t>
                      </a:r>
                      <a:r>
                        <a:rPr kumimoji="0" lang="en-GB" sz="2200" b="1" i="0" u="none" strike="noStrike" cap="none" normalizeH="0" baseline="-1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output</a:t>
                      </a:r>
                      <a:b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[g/h]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operating pressure</a:t>
                      </a:r>
                      <a:b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[psi]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operating temperature</a:t>
                      </a:r>
                      <a:b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[°C]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CDVc</a:t>
                      </a: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CDVc 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2-45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CDVc 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6-120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CDVc 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12-240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CDVc 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30-600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CDVc 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100-2,000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DVc 02_06  15_120g_h 2007_12_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447800"/>
            <a:ext cx="3990975" cy="49530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z="2800" dirty="0" smtClean="0"/>
              <a:t>Bello Zon CDVc for Diluted Chemicals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179388" y="2287588"/>
            <a:ext cx="4032250" cy="925512"/>
            <a:chOff x="113" y="1441"/>
            <a:chExt cx="2540" cy="583"/>
          </a:xfrm>
        </p:grpSpPr>
        <p:sp>
          <p:nvSpPr>
            <p:cNvPr id="35870" name="Line 5"/>
            <p:cNvSpPr>
              <a:spLocks noChangeShapeType="1"/>
            </p:cNvSpPr>
            <p:nvPr/>
          </p:nvSpPr>
          <p:spPr bwMode="auto">
            <a:xfrm flipV="1">
              <a:off x="1429" y="1661"/>
              <a:ext cx="1224" cy="45"/>
            </a:xfrm>
            <a:prstGeom prst="line">
              <a:avLst/>
            </a:pr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Text Box 6"/>
            <p:cNvSpPr txBox="1">
              <a:spLocks noChangeArrowheads="1"/>
            </p:cNvSpPr>
            <p:nvPr/>
          </p:nvSpPr>
          <p:spPr bwMode="auto">
            <a:xfrm>
              <a:off x="113" y="1441"/>
              <a:ext cx="1338" cy="5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/>
                <a:t>PVDF reactor and reactor-outlet</a:t>
              </a:r>
            </a:p>
          </p:txBody>
        </p:sp>
      </p:grpSp>
      <p:grpSp>
        <p:nvGrpSpPr>
          <p:cNvPr id="35845" name="Group 7"/>
          <p:cNvGrpSpPr>
            <a:grpSpLocks/>
          </p:cNvGrpSpPr>
          <p:nvPr/>
        </p:nvGrpSpPr>
        <p:grpSpPr bwMode="auto">
          <a:xfrm>
            <a:off x="179388" y="2781300"/>
            <a:ext cx="3816350" cy="1584325"/>
            <a:chOff x="113" y="1752"/>
            <a:chExt cx="2404" cy="998"/>
          </a:xfrm>
        </p:grpSpPr>
        <p:sp>
          <p:nvSpPr>
            <p:cNvPr id="35868" name="Line 8"/>
            <p:cNvSpPr>
              <a:spLocks noChangeShapeType="1"/>
            </p:cNvSpPr>
            <p:nvPr/>
          </p:nvSpPr>
          <p:spPr bwMode="auto">
            <a:xfrm flipV="1">
              <a:off x="1429" y="1752"/>
              <a:ext cx="1088" cy="726"/>
            </a:xfrm>
            <a:prstGeom prst="line">
              <a:avLst/>
            </a:pr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Text Box 9"/>
            <p:cNvSpPr txBox="1">
              <a:spLocks noChangeArrowheads="1"/>
            </p:cNvSpPr>
            <p:nvPr/>
          </p:nvSpPr>
          <p:spPr bwMode="auto">
            <a:xfrm>
              <a:off x="113" y="2205"/>
              <a:ext cx="1338" cy="54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/>
                <a:t>reactor cover for protection</a:t>
              </a:r>
              <a:endParaRPr lang="de-DE" sz="1600"/>
            </a:p>
          </p:txBody>
        </p:sp>
      </p:grpSp>
      <p:grpSp>
        <p:nvGrpSpPr>
          <p:cNvPr id="35846" name="Group 10"/>
          <p:cNvGrpSpPr>
            <a:grpSpLocks/>
          </p:cNvGrpSpPr>
          <p:nvPr/>
        </p:nvGrpSpPr>
        <p:grpSpPr bwMode="auto">
          <a:xfrm>
            <a:off x="4649788" y="4929188"/>
            <a:ext cx="4311650" cy="1001712"/>
            <a:chOff x="2929" y="3113"/>
            <a:chExt cx="2716" cy="631"/>
          </a:xfrm>
        </p:grpSpPr>
        <p:sp>
          <p:nvSpPr>
            <p:cNvPr id="35866" name="Freeform 11"/>
            <p:cNvSpPr>
              <a:spLocks/>
            </p:cNvSpPr>
            <p:nvPr/>
          </p:nvSpPr>
          <p:spPr bwMode="auto">
            <a:xfrm>
              <a:off x="2929" y="3396"/>
              <a:ext cx="1373" cy="348"/>
            </a:xfrm>
            <a:custGeom>
              <a:avLst/>
              <a:gdLst>
                <a:gd name="T0" fmla="*/ 1373 w 1373"/>
                <a:gd name="T1" fmla="*/ 0 h 348"/>
                <a:gd name="T2" fmla="*/ 0 w 1373"/>
                <a:gd name="T3" fmla="*/ 348 h 348"/>
                <a:gd name="T4" fmla="*/ 0 60000 65536"/>
                <a:gd name="T5" fmla="*/ 0 60000 65536"/>
                <a:gd name="T6" fmla="*/ 0 w 1373"/>
                <a:gd name="T7" fmla="*/ 0 h 348"/>
                <a:gd name="T8" fmla="*/ 1373 w 1373"/>
                <a:gd name="T9" fmla="*/ 348 h 3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73" h="348">
                  <a:moveTo>
                    <a:pt x="1373" y="0"/>
                  </a:moveTo>
                  <a:lnTo>
                    <a:pt x="0" y="348"/>
                  </a:lnTo>
                </a:path>
              </a:pathLst>
            </a:cu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Text Box 12"/>
            <p:cNvSpPr txBox="1">
              <a:spLocks noChangeArrowheads="1"/>
            </p:cNvSpPr>
            <p:nvPr/>
          </p:nvSpPr>
          <p:spPr bwMode="auto">
            <a:xfrm>
              <a:off x="4307" y="3113"/>
              <a:ext cx="1338" cy="5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/>
                <a:t>purge assembly</a:t>
              </a:r>
              <a:br>
                <a:rPr lang="de-DE"/>
              </a:br>
              <a:r>
                <a:rPr lang="de-DE"/>
                <a:t>for reactor (</a:t>
              </a:r>
              <a:r>
                <a:rPr lang="de-DE" sz="1600"/>
                <a:t>optional)</a:t>
              </a:r>
            </a:p>
          </p:txBody>
        </p:sp>
      </p:grpSp>
      <p:grpSp>
        <p:nvGrpSpPr>
          <p:cNvPr id="35847" name="Group 13"/>
          <p:cNvGrpSpPr>
            <a:grpSpLocks/>
          </p:cNvGrpSpPr>
          <p:nvPr/>
        </p:nvGrpSpPr>
        <p:grpSpPr bwMode="auto">
          <a:xfrm>
            <a:off x="5357813" y="1428750"/>
            <a:ext cx="3603625" cy="576263"/>
            <a:chOff x="3375" y="856"/>
            <a:chExt cx="2270" cy="492"/>
          </a:xfrm>
        </p:grpSpPr>
        <p:sp>
          <p:nvSpPr>
            <p:cNvPr id="35864" name="Freeform 14"/>
            <p:cNvSpPr>
              <a:spLocks/>
            </p:cNvSpPr>
            <p:nvPr/>
          </p:nvSpPr>
          <p:spPr bwMode="auto">
            <a:xfrm rot="-358717">
              <a:off x="3375" y="1045"/>
              <a:ext cx="959" cy="303"/>
            </a:xfrm>
            <a:custGeom>
              <a:avLst/>
              <a:gdLst>
                <a:gd name="T0" fmla="*/ 1731 w 922"/>
                <a:gd name="T1" fmla="*/ 0 h 186"/>
                <a:gd name="T2" fmla="*/ 0 w 922"/>
                <a:gd name="T3" fmla="*/ 458007 h 186"/>
                <a:gd name="T4" fmla="*/ 0 60000 65536"/>
                <a:gd name="T5" fmla="*/ 0 60000 65536"/>
                <a:gd name="T6" fmla="*/ 0 w 922"/>
                <a:gd name="T7" fmla="*/ 0 h 186"/>
                <a:gd name="T8" fmla="*/ 922 w 92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22" h="186">
                  <a:moveTo>
                    <a:pt x="922" y="0"/>
                  </a:moveTo>
                  <a:lnTo>
                    <a:pt x="0" y="186"/>
                  </a:lnTo>
                </a:path>
              </a:pathLst>
            </a:cu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Text Box 15"/>
            <p:cNvSpPr txBox="1">
              <a:spLocks noChangeArrowheads="1"/>
            </p:cNvSpPr>
            <p:nvPr/>
          </p:nvSpPr>
          <p:spPr bwMode="auto">
            <a:xfrm>
              <a:off x="4307" y="856"/>
              <a:ext cx="1338" cy="2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/>
                <a:t>static mixer</a:t>
              </a:r>
            </a:p>
          </p:txBody>
        </p:sp>
      </p:grpSp>
      <p:grpSp>
        <p:nvGrpSpPr>
          <p:cNvPr id="35848" name="Group 16"/>
          <p:cNvGrpSpPr>
            <a:grpSpLocks/>
          </p:cNvGrpSpPr>
          <p:nvPr/>
        </p:nvGrpSpPr>
        <p:grpSpPr bwMode="auto">
          <a:xfrm>
            <a:off x="179388" y="1341438"/>
            <a:ext cx="3313112" cy="650875"/>
            <a:chOff x="113" y="845"/>
            <a:chExt cx="2087" cy="410"/>
          </a:xfrm>
        </p:grpSpPr>
        <p:sp>
          <p:nvSpPr>
            <p:cNvPr id="35862" name="Line 17"/>
            <p:cNvSpPr>
              <a:spLocks noChangeShapeType="1"/>
            </p:cNvSpPr>
            <p:nvPr/>
          </p:nvSpPr>
          <p:spPr bwMode="auto">
            <a:xfrm>
              <a:off x="1248" y="1034"/>
              <a:ext cx="952" cy="83"/>
            </a:xfrm>
            <a:prstGeom prst="line">
              <a:avLst/>
            </a:pr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Text Box 18"/>
            <p:cNvSpPr txBox="1">
              <a:spLocks noChangeArrowheads="1"/>
            </p:cNvSpPr>
            <p:nvPr/>
          </p:nvSpPr>
          <p:spPr bwMode="auto">
            <a:xfrm>
              <a:off x="113" y="845"/>
              <a:ext cx="1338" cy="4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/>
                <a:t>Backpanel for wall mounting</a:t>
              </a:r>
            </a:p>
          </p:txBody>
        </p:sp>
      </p:grpSp>
      <p:grpSp>
        <p:nvGrpSpPr>
          <p:cNvPr id="35849" name="Group 19"/>
          <p:cNvGrpSpPr>
            <a:grpSpLocks/>
          </p:cNvGrpSpPr>
          <p:nvPr/>
        </p:nvGrpSpPr>
        <p:grpSpPr bwMode="auto">
          <a:xfrm>
            <a:off x="4786313" y="3929063"/>
            <a:ext cx="4173537" cy="652462"/>
            <a:chOff x="3016" y="2520"/>
            <a:chExt cx="2629" cy="411"/>
          </a:xfrm>
        </p:grpSpPr>
        <p:sp>
          <p:nvSpPr>
            <p:cNvPr id="35860" name="Text Box 20"/>
            <p:cNvSpPr txBox="1">
              <a:spLocks noChangeArrowheads="1"/>
            </p:cNvSpPr>
            <p:nvPr/>
          </p:nvSpPr>
          <p:spPr bwMode="auto">
            <a:xfrm>
              <a:off x="4307" y="2520"/>
              <a:ext cx="1338" cy="404"/>
            </a:xfrm>
            <a:prstGeom prst="rect">
              <a:avLst/>
            </a:prstGeom>
            <a:noFill/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/>
                <a:t>metering pumps in CAN-bus version</a:t>
              </a:r>
              <a:endParaRPr lang="de-DE"/>
            </a:p>
          </p:txBody>
        </p:sp>
        <p:sp>
          <p:nvSpPr>
            <p:cNvPr id="35861" name="Freeform 21"/>
            <p:cNvSpPr>
              <a:spLocks/>
            </p:cNvSpPr>
            <p:nvPr/>
          </p:nvSpPr>
          <p:spPr bwMode="auto">
            <a:xfrm>
              <a:off x="3016" y="2745"/>
              <a:ext cx="1304" cy="186"/>
            </a:xfrm>
            <a:custGeom>
              <a:avLst/>
              <a:gdLst>
                <a:gd name="T0" fmla="*/ 1607 w 1286"/>
                <a:gd name="T1" fmla="*/ 0 h 297"/>
                <a:gd name="T2" fmla="*/ 0 w 1286"/>
                <a:gd name="T3" fmla="*/ 1 h 297"/>
                <a:gd name="T4" fmla="*/ 0 60000 65536"/>
                <a:gd name="T5" fmla="*/ 0 60000 65536"/>
                <a:gd name="T6" fmla="*/ 0 w 1286"/>
                <a:gd name="T7" fmla="*/ 0 h 297"/>
                <a:gd name="T8" fmla="*/ 1286 w 1286"/>
                <a:gd name="T9" fmla="*/ 297 h 29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6" h="297">
                  <a:moveTo>
                    <a:pt x="1286" y="0"/>
                  </a:moveTo>
                  <a:lnTo>
                    <a:pt x="0" y="297"/>
                  </a:lnTo>
                </a:path>
              </a:pathLst>
            </a:cu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0" name="Group 22"/>
          <p:cNvGrpSpPr>
            <a:grpSpLocks/>
          </p:cNvGrpSpPr>
          <p:nvPr/>
        </p:nvGrpSpPr>
        <p:grpSpPr bwMode="auto">
          <a:xfrm>
            <a:off x="5786438" y="1857375"/>
            <a:ext cx="3175000" cy="925513"/>
            <a:chOff x="3645" y="1170"/>
            <a:chExt cx="2000" cy="583"/>
          </a:xfrm>
        </p:grpSpPr>
        <p:sp>
          <p:nvSpPr>
            <p:cNvPr id="35858" name="Text Box 23"/>
            <p:cNvSpPr txBox="1">
              <a:spLocks noChangeArrowheads="1"/>
            </p:cNvSpPr>
            <p:nvPr/>
          </p:nvSpPr>
          <p:spPr bwMode="auto">
            <a:xfrm>
              <a:off x="4307" y="1170"/>
              <a:ext cx="1338" cy="583"/>
            </a:xfrm>
            <a:prstGeom prst="rect">
              <a:avLst/>
            </a:prstGeom>
            <a:noFill/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/>
                <a:t>controller with data logger and screen recorder</a:t>
              </a:r>
            </a:p>
          </p:txBody>
        </p:sp>
        <p:sp>
          <p:nvSpPr>
            <p:cNvPr id="35859" name="Freeform 24"/>
            <p:cNvSpPr>
              <a:spLocks/>
            </p:cNvSpPr>
            <p:nvPr/>
          </p:nvSpPr>
          <p:spPr bwMode="auto">
            <a:xfrm flipV="1">
              <a:off x="3645" y="1485"/>
              <a:ext cx="675" cy="180"/>
            </a:xfrm>
            <a:custGeom>
              <a:avLst/>
              <a:gdLst>
                <a:gd name="T0" fmla="*/ 427 w 696"/>
                <a:gd name="T1" fmla="*/ 2147483647 h 56"/>
                <a:gd name="T2" fmla="*/ 0 w 696"/>
                <a:gd name="T3" fmla="*/ 0 h 56"/>
                <a:gd name="T4" fmla="*/ 0 60000 65536"/>
                <a:gd name="T5" fmla="*/ 0 60000 65536"/>
                <a:gd name="T6" fmla="*/ 0 w 696"/>
                <a:gd name="T7" fmla="*/ 0 h 56"/>
                <a:gd name="T8" fmla="*/ 696 w 696"/>
                <a:gd name="T9" fmla="*/ 56 h 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96" h="56">
                  <a:moveTo>
                    <a:pt x="696" y="56"/>
                  </a:move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1" name="Group 25"/>
          <p:cNvGrpSpPr>
            <a:grpSpLocks/>
          </p:cNvGrpSpPr>
          <p:nvPr/>
        </p:nvGrpSpPr>
        <p:grpSpPr bwMode="auto">
          <a:xfrm>
            <a:off x="179388" y="3860800"/>
            <a:ext cx="3384550" cy="2033588"/>
            <a:chOff x="113" y="2432"/>
            <a:chExt cx="2132" cy="1281"/>
          </a:xfrm>
        </p:grpSpPr>
        <p:sp>
          <p:nvSpPr>
            <p:cNvPr id="35855" name="Freeform 26"/>
            <p:cNvSpPr>
              <a:spLocks/>
            </p:cNvSpPr>
            <p:nvPr/>
          </p:nvSpPr>
          <p:spPr bwMode="auto">
            <a:xfrm>
              <a:off x="1440" y="2432"/>
              <a:ext cx="805" cy="862"/>
            </a:xfrm>
            <a:custGeom>
              <a:avLst/>
              <a:gdLst>
                <a:gd name="T0" fmla="*/ 0 w 805"/>
                <a:gd name="T1" fmla="*/ 862 h 862"/>
                <a:gd name="T2" fmla="*/ 805 w 805"/>
                <a:gd name="T3" fmla="*/ 0 h 862"/>
                <a:gd name="T4" fmla="*/ 0 60000 65536"/>
                <a:gd name="T5" fmla="*/ 0 60000 65536"/>
                <a:gd name="T6" fmla="*/ 0 w 805"/>
                <a:gd name="T7" fmla="*/ 0 h 862"/>
                <a:gd name="T8" fmla="*/ 805 w 805"/>
                <a:gd name="T9" fmla="*/ 862 h 86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5" h="862">
                  <a:moveTo>
                    <a:pt x="0" y="862"/>
                  </a:moveTo>
                  <a:lnTo>
                    <a:pt x="805" y="0"/>
                  </a:lnTo>
                </a:path>
              </a:pathLst>
            </a:cu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6" name="Freeform 27"/>
            <p:cNvSpPr>
              <a:spLocks/>
            </p:cNvSpPr>
            <p:nvPr/>
          </p:nvSpPr>
          <p:spPr bwMode="auto">
            <a:xfrm>
              <a:off x="1446" y="3114"/>
              <a:ext cx="663" cy="180"/>
            </a:xfrm>
            <a:custGeom>
              <a:avLst/>
              <a:gdLst>
                <a:gd name="T0" fmla="*/ 0 w 663"/>
                <a:gd name="T1" fmla="*/ 180 h 180"/>
                <a:gd name="T2" fmla="*/ 663 w 663"/>
                <a:gd name="T3" fmla="*/ 0 h 180"/>
                <a:gd name="T4" fmla="*/ 0 60000 65536"/>
                <a:gd name="T5" fmla="*/ 0 60000 65536"/>
                <a:gd name="T6" fmla="*/ 0 w 663"/>
                <a:gd name="T7" fmla="*/ 0 h 180"/>
                <a:gd name="T8" fmla="*/ 663 w 663"/>
                <a:gd name="T9" fmla="*/ 180 h 1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3" h="180">
                  <a:moveTo>
                    <a:pt x="0" y="180"/>
                  </a:moveTo>
                  <a:lnTo>
                    <a:pt x="663" y="0"/>
                  </a:lnTo>
                </a:path>
              </a:pathLst>
            </a:cu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7" name="Text Box 28"/>
            <p:cNvSpPr txBox="1">
              <a:spLocks noChangeArrowheads="1"/>
            </p:cNvSpPr>
            <p:nvPr/>
          </p:nvSpPr>
          <p:spPr bwMode="auto">
            <a:xfrm>
              <a:off x="113" y="2976"/>
              <a:ext cx="1338" cy="737"/>
            </a:xfrm>
            <a:prstGeom prst="rect">
              <a:avLst/>
            </a:prstGeom>
            <a:noFill/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/>
                <a:t>calibration and suction aid with vacuum pump </a:t>
              </a:r>
              <a:r>
                <a:rPr lang="de-DE" sz="1600"/>
                <a:t>(optional)</a:t>
              </a:r>
            </a:p>
          </p:txBody>
        </p:sp>
      </p:grpSp>
      <p:grpSp>
        <p:nvGrpSpPr>
          <p:cNvPr id="35852" name="Group 19"/>
          <p:cNvGrpSpPr>
            <a:grpSpLocks/>
          </p:cNvGrpSpPr>
          <p:nvPr/>
        </p:nvGrpSpPr>
        <p:grpSpPr bwMode="auto">
          <a:xfrm>
            <a:off x="4572000" y="3062288"/>
            <a:ext cx="4387850" cy="1223962"/>
            <a:chOff x="2881" y="2520"/>
            <a:chExt cx="2764" cy="771"/>
          </a:xfrm>
        </p:grpSpPr>
        <p:sp>
          <p:nvSpPr>
            <p:cNvPr id="35853" name="Text Box 20"/>
            <p:cNvSpPr txBox="1">
              <a:spLocks noChangeArrowheads="1"/>
            </p:cNvSpPr>
            <p:nvPr/>
          </p:nvSpPr>
          <p:spPr bwMode="auto">
            <a:xfrm>
              <a:off x="4307" y="2520"/>
              <a:ext cx="1338" cy="404"/>
            </a:xfrm>
            <a:prstGeom prst="rect">
              <a:avLst/>
            </a:prstGeom>
            <a:noFill/>
            <a:ln w="9525">
              <a:solidFill>
                <a:srgbClr val="0D2A66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/>
                <a:t>single stroke </a:t>
              </a:r>
              <a:br>
                <a:rPr lang="en-GB"/>
              </a:br>
              <a:r>
                <a:rPr lang="en-GB"/>
                <a:t>flow sensor</a:t>
              </a:r>
              <a:endParaRPr lang="de-DE"/>
            </a:p>
          </p:txBody>
        </p:sp>
        <p:sp>
          <p:nvSpPr>
            <p:cNvPr id="35854" name="Freeform 21"/>
            <p:cNvSpPr>
              <a:spLocks/>
            </p:cNvSpPr>
            <p:nvPr/>
          </p:nvSpPr>
          <p:spPr bwMode="auto">
            <a:xfrm>
              <a:off x="2881" y="2745"/>
              <a:ext cx="1439" cy="546"/>
            </a:xfrm>
            <a:custGeom>
              <a:avLst/>
              <a:gdLst>
                <a:gd name="T0" fmla="*/ 7769 w 1286"/>
                <a:gd name="T1" fmla="*/ 0 h 297"/>
                <a:gd name="T2" fmla="*/ 0 w 1286"/>
                <a:gd name="T3" fmla="*/ 5057291 h 297"/>
                <a:gd name="T4" fmla="*/ 0 60000 65536"/>
                <a:gd name="T5" fmla="*/ 0 60000 65536"/>
                <a:gd name="T6" fmla="*/ 0 w 1286"/>
                <a:gd name="T7" fmla="*/ 0 h 297"/>
                <a:gd name="T8" fmla="*/ 1286 w 1286"/>
                <a:gd name="T9" fmla="*/ 297 h 29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6" h="297">
                  <a:moveTo>
                    <a:pt x="1286" y="0"/>
                  </a:moveTo>
                  <a:lnTo>
                    <a:pt x="0" y="297"/>
                  </a:lnTo>
                </a:path>
              </a:pathLst>
            </a:custGeom>
            <a:noFill/>
            <a:ln w="28575">
              <a:solidFill>
                <a:srgbClr val="EC7C16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819D869-A4D4-4764-B10B-6CE2ED54165D}" type="slidenum">
              <a:rPr lang="de-DE" smtClean="0"/>
              <a:pPr/>
              <a:t>38</a:t>
            </a:fld>
            <a:endParaRPr lang="de-DE" smtClean="0"/>
          </a:p>
        </p:txBody>
      </p:sp>
      <p:pic>
        <p:nvPicPr>
          <p:cNvPr id="348162" name="Picture 2" descr="INST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42300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63" name="Rectangle 3"/>
          <p:cNvSpPr>
            <a:spLocks noGrp="1" noChangeArrowheads="1"/>
          </p:cNvSpPr>
          <p:nvPr>
            <p:ph type="title"/>
          </p:nvPr>
        </p:nvSpPr>
        <p:spPr>
          <a:xfrm>
            <a:off x="512763" y="503238"/>
            <a:ext cx="7704137" cy="501650"/>
          </a:xfrm>
        </p:spPr>
        <p:txBody>
          <a:bodyPr/>
          <a:lstStyle/>
          <a:p>
            <a:pPr eaLnBrk="1" hangingPunct="1">
              <a:defRPr/>
            </a:pPr>
            <a:r>
              <a:rPr lang="en-GB" smtClean="0">
                <a:solidFill>
                  <a:srgbClr val="000066"/>
                </a:solidFill>
              </a:rPr>
              <a:t>ClO</a:t>
            </a:r>
            <a:r>
              <a:rPr lang="en-GB" baseline="-10000" smtClean="0">
                <a:solidFill>
                  <a:srgbClr val="000066"/>
                </a:solidFill>
              </a:rPr>
              <a:t>2</a:t>
            </a:r>
            <a:r>
              <a:rPr lang="en-GB" smtClean="0">
                <a:solidFill>
                  <a:srgbClr val="000066"/>
                </a:solidFill>
              </a:rPr>
              <a:t>–Concentration in Bello Zon</a:t>
            </a:r>
            <a:r>
              <a:rPr lang="en-GB" baseline="3000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  <a:r>
              <a:rPr lang="en-GB" smtClean="0">
                <a:solidFill>
                  <a:srgbClr val="000066"/>
                </a:solidFill>
              </a:rPr>
              <a:t>-Systems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80163" y="723900"/>
            <a:ext cx="2573337" cy="1484313"/>
            <a:chOff x="4019" y="456"/>
            <a:chExt cx="1621" cy="935"/>
          </a:xfrm>
        </p:grpSpPr>
        <p:sp>
          <p:nvSpPr>
            <p:cNvPr id="33807" name="Oval 5"/>
            <p:cNvSpPr>
              <a:spLocks noChangeArrowheads="1"/>
            </p:cNvSpPr>
            <p:nvPr/>
          </p:nvSpPr>
          <p:spPr bwMode="auto">
            <a:xfrm>
              <a:off x="4416" y="456"/>
              <a:ext cx="1200" cy="768"/>
            </a:xfrm>
            <a:prstGeom prst="ellipse">
              <a:avLst/>
            </a:prstGeom>
            <a:solidFill>
              <a:srgbClr val="99FF33"/>
            </a:solidFill>
            <a:ln w="1905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Text Box 6"/>
            <p:cNvSpPr txBox="1">
              <a:spLocks noChangeArrowheads="1"/>
            </p:cNvSpPr>
            <p:nvPr/>
          </p:nvSpPr>
          <p:spPr bwMode="auto">
            <a:xfrm>
              <a:off x="4440" y="506"/>
              <a:ext cx="1200" cy="69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FF0000"/>
                  </a:solidFill>
                </a:rPr>
                <a:t>water:</a:t>
              </a:r>
            </a:p>
            <a:p>
              <a:pPr algn="ctr"/>
              <a:r>
                <a:rPr lang="en-GB" sz="2200">
                  <a:solidFill>
                    <a:srgbClr val="FF0000"/>
                  </a:solidFill>
                </a:rPr>
                <a:t>0.05-2 ppm</a:t>
              </a:r>
            </a:p>
            <a:p>
              <a:pPr algn="ctr"/>
              <a:r>
                <a:rPr lang="en-GB" sz="2200">
                  <a:solidFill>
                    <a:srgbClr val="FF0000"/>
                  </a:solidFill>
                </a:rPr>
                <a:t>ClO</a:t>
              </a:r>
              <a:r>
                <a:rPr lang="en-GB" sz="2200" baseline="-10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3809" name="Line 7"/>
            <p:cNvSpPr>
              <a:spLocks noChangeShapeType="1"/>
            </p:cNvSpPr>
            <p:nvPr/>
          </p:nvSpPr>
          <p:spPr bwMode="auto">
            <a:xfrm rot="616437" flipH="1">
              <a:off x="4019" y="1007"/>
              <a:ext cx="48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16488" y="2676525"/>
            <a:ext cx="1930400" cy="2513013"/>
            <a:chOff x="3072" y="1617"/>
            <a:chExt cx="1216" cy="1583"/>
          </a:xfrm>
        </p:grpSpPr>
        <p:sp>
          <p:nvSpPr>
            <p:cNvPr id="33804" name="Oval 9"/>
            <p:cNvSpPr>
              <a:spLocks noChangeArrowheads="1"/>
            </p:cNvSpPr>
            <p:nvPr/>
          </p:nvSpPr>
          <p:spPr bwMode="auto">
            <a:xfrm>
              <a:off x="3072" y="2432"/>
              <a:ext cx="1200" cy="768"/>
            </a:xfrm>
            <a:prstGeom prst="ellipse">
              <a:avLst/>
            </a:prstGeom>
            <a:solidFill>
              <a:srgbClr val="99FF33"/>
            </a:solidFill>
            <a:ln w="1905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Text Box 10"/>
            <p:cNvSpPr txBox="1">
              <a:spLocks noChangeArrowheads="1"/>
            </p:cNvSpPr>
            <p:nvPr/>
          </p:nvSpPr>
          <p:spPr bwMode="auto">
            <a:xfrm>
              <a:off x="3088" y="2490"/>
              <a:ext cx="1200" cy="6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FF0000"/>
                  </a:solidFill>
                </a:rPr>
                <a:t>bypass:</a:t>
              </a:r>
            </a:p>
            <a:p>
              <a:pPr algn="ctr"/>
              <a:r>
                <a:rPr lang="en-GB" sz="2000">
                  <a:solidFill>
                    <a:srgbClr val="FF0000"/>
                  </a:solidFill>
                </a:rPr>
                <a:t>200-1000</a:t>
              </a:r>
              <a:r>
                <a:rPr lang="en-GB" sz="2200">
                  <a:solidFill>
                    <a:srgbClr val="FF0000"/>
                  </a:solidFill>
                </a:rPr>
                <a:t> ppm</a:t>
              </a:r>
            </a:p>
            <a:p>
              <a:pPr algn="ctr"/>
              <a:r>
                <a:rPr lang="en-GB" sz="2200">
                  <a:solidFill>
                    <a:srgbClr val="FF0000"/>
                  </a:solidFill>
                </a:rPr>
                <a:t>ClO</a:t>
              </a:r>
              <a:r>
                <a:rPr lang="en-GB" sz="2200" baseline="-10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3806" name="Line 11"/>
            <p:cNvSpPr>
              <a:spLocks noChangeShapeType="1"/>
            </p:cNvSpPr>
            <p:nvPr/>
          </p:nvSpPr>
          <p:spPr bwMode="auto">
            <a:xfrm rot="616437" flipH="1" flipV="1">
              <a:off x="3106" y="1617"/>
              <a:ext cx="623" cy="7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0800" y="2763838"/>
            <a:ext cx="3367088" cy="3268662"/>
            <a:chOff x="32" y="1741"/>
            <a:chExt cx="2121" cy="2059"/>
          </a:xfrm>
        </p:grpSpPr>
        <p:sp>
          <p:nvSpPr>
            <p:cNvPr id="33801" name="Oval 13"/>
            <p:cNvSpPr>
              <a:spLocks noChangeArrowheads="1"/>
            </p:cNvSpPr>
            <p:nvPr/>
          </p:nvSpPr>
          <p:spPr bwMode="auto">
            <a:xfrm>
              <a:off x="32" y="3032"/>
              <a:ext cx="1200" cy="768"/>
            </a:xfrm>
            <a:prstGeom prst="ellipse">
              <a:avLst/>
            </a:prstGeom>
            <a:solidFill>
              <a:srgbClr val="99FF33"/>
            </a:solidFill>
            <a:ln w="1905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2" name="Text Box 14"/>
            <p:cNvSpPr txBox="1">
              <a:spLocks noChangeArrowheads="1"/>
            </p:cNvSpPr>
            <p:nvPr/>
          </p:nvSpPr>
          <p:spPr bwMode="auto">
            <a:xfrm>
              <a:off x="32" y="3098"/>
              <a:ext cx="1200" cy="69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FF0000"/>
                  </a:solidFill>
                </a:rPr>
                <a:t>reactor:</a:t>
              </a:r>
            </a:p>
            <a:p>
              <a:pPr algn="ctr"/>
              <a:r>
                <a:rPr lang="en-GB" sz="2200">
                  <a:solidFill>
                    <a:srgbClr val="FF0000"/>
                  </a:solidFill>
                </a:rPr>
                <a:t>20,000 ppm</a:t>
              </a:r>
            </a:p>
            <a:p>
              <a:pPr algn="ctr"/>
              <a:r>
                <a:rPr lang="en-GB" sz="2200">
                  <a:solidFill>
                    <a:srgbClr val="FF0000"/>
                  </a:solidFill>
                </a:rPr>
                <a:t>ClO</a:t>
              </a:r>
              <a:r>
                <a:rPr lang="en-GB" sz="2200" baseline="-10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3803" name="Line 15"/>
            <p:cNvSpPr>
              <a:spLocks noChangeShapeType="1"/>
            </p:cNvSpPr>
            <p:nvPr/>
          </p:nvSpPr>
          <p:spPr bwMode="auto">
            <a:xfrm rot="616437" flipV="1">
              <a:off x="724" y="1741"/>
              <a:ext cx="1429" cy="14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66838"/>
            <a:ext cx="3074988" cy="51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04138" cy="501650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Bello </a:t>
            </a:r>
            <a:r>
              <a:rPr lang="en-GB" sz="2800" dirty="0" err="1" smtClean="0">
                <a:solidFill>
                  <a:schemeClr val="tx1"/>
                </a:solidFill>
              </a:rPr>
              <a:t>Zon</a:t>
            </a:r>
            <a:r>
              <a:rPr lang="en-GB" sz="2800" baseline="30000" dirty="0" smtClean="0">
                <a:solidFill>
                  <a:schemeClr val="tx1"/>
                </a:solidFill>
              </a:rPr>
              <a:t>®</a:t>
            </a:r>
            <a:r>
              <a:rPr lang="en-GB" sz="2800" dirty="0" smtClean="0">
                <a:solidFill>
                  <a:schemeClr val="tx1"/>
                </a:solidFill>
              </a:rPr>
              <a:t> - Reactor</a:t>
            </a:r>
            <a:r>
              <a:rPr lang="de-DE" sz="2800" dirty="0" smtClean="0">
                <a:solidFill>
                  <a:schemeClr val="tx1"/>
                </a:solidFill>
              </a:rPr>
              <a:t> CDV and CDK</a:t>
            </a:r>
            <a:endParaRPr lang="en-GB" sz="2800" dirty="0" smtClean="0">
              <a:solidFill>
                <a:schemeClr val="tx1"/>
              </a:solidFill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03650" y="1520825"/>
            <a:ext cx="4654550" cy="4897438"/>
          </a:xfrm>
          <a:noFill/>
        </p:spPr>
        <p:txBody>
          <a:bodyPr/>
          <a:lstStyle/>
          <a:p>
            <a:pPr>
              <a:spcBef>
                <a:spcPct val="40000"/>
              </a:spcBef>
              <a:spcAft>
                <a:spcPct val="20000"/>
              </a:spcAft>
            </a:pPr>
            <a:r>
              <a:rPr lang="en-GB" sz="2500" smtClean="0"/>
              <a:t>perfect mixing of the chemicals causes high yield of ClO2</a:t>
            </a:r>
          </a:p>
          <a:p>
            <a:pPr>
              <a:spcBef>
                <a:spcPct val="40000"/>
              </a:spcBef>
              <a:spcAft>
                <a:spcPct val="20000"/>
              </a:spcAft>
            </a:pPr>
            <a:r>
              <a:rPr lang="en-GB" sz="2500" smtClean="0"/>
              <a:t>optimal design guaranties sufficient reaction time of minimum 4 minutes</a:t>
            </a:r>
          </a:p>
          <a:p>
            <a:pPr>
              <a:spcBef>
                <a:spcPct val="40000"/>
              </a:spcBef>
              <a:spcAft>
                <a:spcPct val="20000"/>
              </a:spcAft>
            </a:pPr>
            <a:r>
              <a:rPr lang="en-GB" sz="2500" smtClean="0"/>
              <a:t>concentration 20 g/l (2%)</a:t>
            </a:r>
          </a:p>
          <a:p>
            <a:pPr>
              <a:spcBef>
                <a:spcPct val="40000"/>
              </a:spcBef>
              <a:spcAft>
                <a:spcPct val="20000"/>
              </a:spcAft>
            </a:pPr>
            <a:r>
              <a:rPr lang="en-GB" sz="2500" smtClean="0"/>
              <a:t>no gas phase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Disinfection Methods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UV-light</a:t>
            </a:r>
          </a:p>
          <a:p>
            <a:pPr eaLnBrk="1" hangingPunct="1"/>
            <a:r>
              <a:rPr lang="en-US" sz="2800" smtClean="0"/>
              <a:t>Ozone</a:t>
            </a:r>
          </a:p>
          <a:p>
            <a:pPr eaLnBrk="1" hangingPunct="1"/>
            <a:r>
              <a:rPr lang="en-US" sz="2800" smtClean="0"/>
              <a:t>Peracetic Acid (PAA)</a:t>
            </a:r>
          </a:p>
          <a:p>
            <a:pPr eaLnBrk="1" hangingPunct="1"/>
            <a:r>
              <a:rPr lang="en-US" sz="2800" smtClean="0"/>
              <a:t>Chlorine gas / Sodium hypochlorite</a:t>
            </a:r>
          </a:p>
          <a:p>
            <a:pPr eaLnBrk="1" hangingPunct="1"/>
            <a:r>
              <a:rPr lang="en-US" sz="2800" smtClean="0"/>
              <a:t>Chlorine Dioxide</a:t>
            </a:r>
          </a:p>
        </p:txBody>
      </p:sp>
      <p:sp>
        <p:nvSpPr>
          <p:cNvPr id="122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mtClean="0"/>
          </a:p>
          <a:p>
            <a:r>
              <a:rPr lang="en-US" smtClean="0"/>
              <a:t>Chlorine Dioxide</a:t>
            </a:r>
          </a:p>
        </p:txBody>
      </p:sp>
      <p:sp>
        <p:nvSpPr>
          <p:cNvPr id="12293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538913" y="6629400"/>
            <a:ext cx="1690687" cy="207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endParaRPr lang="en-US" sz="90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  <a:p>
            <a:pPr algn="r"/>
            <a:r>
              <a:rPr lang="en-US" sz="90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Physical Properties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248400"/>
            <a:ext cx="1905000" cy="457200"/>
          </a:xfrm>
          <a:noFill/>
        </p:spPr>
        <p:txBody>
          <a:bodyPr/>
          <a:lstStyle/>
          <a:p>
            <a:endParaRPr lang="en-US" smtClean="0"/>
          </a:p>
          <a:p>
            <a:fld id="{BF40084A-A3CD-4A9B-8940-89770B78295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2295" name="Rectangle 4"/>
          <p:cNvSpPr>
            <a:spLocks noChangeArrowheads="1"/>
          </p:cNvSpPr>
          <p:nvPr/>
        </p:nvSpPr>
        <p:spPr bwMode="auto">
          <a:xfrm rot="-5400000">
            <a:off x="7949407" y="737394"/>
            <a:ext cx="1801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Pr</a:t>
            </a:r>
            <a:r>
              <a:rPr lang="en-US" b="1">
                <a:solidFill>
                  <a:srgbClr val="FF6633"/>
                </a:solidFill>
              </a:rPr>
              <a:t>o</a:t>
            </a:r>
            <a:r>
              <a:rPr lang="en-US" b="1">
                <a:solidFill>
                  <a:schemeClr val="accent2"/>
                </a:solidFill>
              </a:rPr>
              <a:t>Minent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Operation of CDV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Pre-cursor chemicals:</a:t>
            </a:r>
          </a:p>
          <a:p>
            <a:pPr lvl="1" eaLnBrk="1" hangingPunct="1"/>
            <a:r>
              <a:rPr lang="en-GB" smtClean="0"/>
              <a:t>sodium chlorite:	7.5% (w/v) 95-99% pure</a:t>
            </a:r>
          </a:p>
          <a:p>
            <a:pPr lvl="1" eaLnBrk="1" hangingPunct="1"/>
            <a:r>
              <a:rPr lang="en-GB" smtClean="0"/>
              <a:t>hydrochloric acid: 9.0% (w/v) 95-99% pure</a:t>
            </a:r>
          </a:p>
          <a:p>
            <a:pPr lvl="1" eaLnBrk="1" hangingPunct="1"/>
            <a:r>
              <a:rPr lang="en-GB" smtClean="0"/>
              <a:t>design data: </a:t>
            </a:r>
            <a:br>
              <a:rPr lang="en-GB" smtClean="0"/>
            </a:br>
            <a:r>
              <a:rPr lang="en-GB" smtClean="0"/>
              <a:t>1 liter NaClO2 + 1 liter HCl = 40 g ClO2 </a:t>
            </a:r>
          </a:p>
          <a:p>
            <a:pPr eaLnBrk="1" hangingPunct="1"/>
            <a:r>
              <a:rPr lang="en-GB" smtClean="0"/>
              <a:t>Conditions:</a:t>
            </a:r>
          </a:p>
          <a:p>
            <a:pPr lvl="1" eaLnBrk="1" hangingPunct="1"/>
            <a:r>
              <a:rPr lang="en-GB" smtClean="0"/>
              <a:t>temperature treated water: 	131 °F</a:t>
            </a:r>
          </a:p>
          <a:p>
            <a:pPr lvl="1" eaLnBrk="1" hangingPunct="1"/>
            <a:r>
              <a:rPr lang="en-GB" smtClean="0"/>
              <a:t>temperature chemicals:	50 - 104 °F</a:t>
            </a:r>
          </a:p>
          <a:p>
            <a:pPr lvl="1" eaLnBrk="1" hangingPunct="1"/>
            <a:r>
              <a:rPr lang="en-GB" smtClean="0"/>
              <a:t>backpressure: 			102 - 145 psi</a:t>
            </a:r>
          </a:p>
          <a:p>
            <a:pPr lvl="1" eaLnBrk="1" hangingPunct="1"/>
            <a:endParaRPr lang="en-GB" smtClean="0"/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527911D-A1AA-4310-99A9-B7CFF7CB1424}" type="slidenum">
              <a:rPr lang="de-DE" smtClean="0"/>
              <a:pPr/>
              <a:t>40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Operation of CDK 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Applied chemicals:</a:t>
            </a:r>
          </a:p>
          <a:p>
            <a:pPr lvl="1" eaLnBrk="1" hangingPunct="1"/>
            <a:r>
              <a:rPr lang="en-GB" smtClean="0"/>
              <a:t>sodium chlorite: 25% (w/v) 95-99% pure</a:t>
            </a:r>
          </a:p>
          <a:p>
            <a:pPr lvl="1" eaLnBrk="1" hangingPunct="1"/>
            <a:r>
              <a:rPr lang="en-GB" smtClean="0"/>
              <a:t>hydrochloric acid: 30% (w/v) 95-99% pure</a:t>
            </a:r>
          </a:p>
          <a:p>
            <a:pPr lvl="1" eaLnBrk="1" hangingPunct="1"/>
            <a:r>
              <a:rPr lang="en-GB" smtClean="0"/>
              <a:t>design data: </a:t>
            </a:r>
            <a:br>
              <a:rPr lang="en-GB" smtClean="0"/>
            </a:br>
            <a:r>
              <a:rPr lang="en-GB" smtClean="0"/>
              <a:t>1 liter NaClO2 + 1 liter HCl = 150 g ClO2 </a:t>
            </a:r>
          </a:p>
          <a:p>
            <a:pPr eaLnBrk="1" hangingPunct="1"/>
            <a:r>
              <a:rPr lang="en-GB" smtClean="0"/>
              <a:t>Conditions:</a:t>
            </a:r>
          </a:p>
          <a:p>
            <a:pPr lvl="1" eaLnBrk="1" hangingPunct="1"/>
            <a:r>
              <a:rPr lang="en-GB" smtClean="0"/>
              <a:t>temperature treated water: 	131 °F</a:t>
            </a:r>
          </a:p>
          <a:p>
            <a:pPr lvl="1" eaLnBrk="1" hangingPunct="1"/>
            <a:r>
              <a:rPr lang="en-GB" smtClean="0"/>
              <a:t>temperature chemicals:	50 - 104 °F</a:t>
            </a:r>
          </a:p>
          <a:p>
            <a:pPr lvl="1" eaLnBrk="1" hangingPunct="1"/>
            <a:r>
              <a:rPr lang="en-GB" smtClean="0"/>
              <a:t>backpressure: 			102 - 145 psi</a:t>
            </a:r>
          </a:p>
          <a:p>
            <a:pPr lvl="1" eaLnBrk="1" hangingPunct="1"/>
            <a:endParaRPr lang="en-GB" smtClean="0"/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24CBDB1-80A2-45DD-BFE7-62CB5D77EB9B}" type="slidenum">
              <a:rPr lang="de-DE" smtClean="0"/>
              <a:pPr/>
              <a:t>41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title"/>
          </p:nvPr>
        </p:nvSpPr>
        <p:spPr>
          <a:xfrm>
            <a:off x="558800" y="487362"/>
            <a:ext cx="9271000" cy="579438"/>
          </a:xfrm>
        </p:spPr>
        <p:txBody>
          <a:bodyPr/>
          <a:lstStyle/>
          <a:p>
            <a:pPr eaLnBrk="1" hangingPunct="1"/>
            <a:r>
              <a:rPr lang="en-GB" dirty="0" smtClean="0"/>
              <a:t>Bello </a:t>
            </a:r>
            <a:r>
              <a:rPr lang="en-GB" dirty="0" err="1" smtClean="0"/>
              <a:t>Zon</a:t>
            </a:r>
            <a:r>
              <a:rPr lang="en-GB" baseline="30000" dirty="0" smtClean="0"/>
              <a:t>®</a:t>
            </a:r>
            <a:r>
              <a:rPr lang="en-GB" dirty="0" smtClean="0"/>
              <a:t> Type </a:t>
            </a:r>
            <a:r>
              <a:rPr lang="en-GB" dirty="0" err="1" smtClean="0"/>
              <a:t>CDKc</a:t>
            </a:r>
            <a:r>
              <a:rPr lang="en-GB" dirty="0" smtClean="0"/>
              <a:t>, (concentrated chemicals)</a:t>
            </a: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217901B-E0E0-4EAB-81F4-699BE75FCA0D}" type="slidenum">
              <a:rPr lang="de-DE" smtClean="0"/>
              <a:pPr/>
              <a:t>42</a:t>
            </a:fld>
            <a:endParaRPr lang="de-DE" smtClean="0"/>
          </a:p>
        </p:txBody>
      </p:sp>
      <p:graphicFrame>
        <p:nvGraphicFramePr>
          <p:cNvPr id="8194" name="Object 3"/>
          <p:cNvGraphicFramePr>
            <a:graphicFrameLocks/>
          </p:cNvGraphicFramePr>
          <p:nvPr/>
        </p:nvGraphicFramePr>
        <p:xfrm>
          <a:off x="4230688" y="1549400"/>
          <a:ext cx="4959350" cy="3829050"/>
        </p:xfrm>
        <a:graphic>
          <a:graphicData uri="http://schemas.openxmlformats.org/presentationml/2006/ole">
            <p:oleObj spid="_x0000_s8194" name="Document" r:id="rId3" imgW="6272694" imgH="4826772" progId="Word.Document.8">
              <p:embed/>
            </p:oleObj>
          </a:graphicData>
        </a:graphic>
      </p:graphicFrame>
      <p:pic>
        <p:nvPicPr>
          <p:cNvPr id="8197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50" y="1447800"/>
            <a:ext cx="3448050" cy="508793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Chemical Safety</a:t>
            </a: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coded chemical tanks are suggested</a:t>
            </a:r>
          </a:p>
          <a:p>
            <a:pPr eaLnBrk="1" hangingPunct="1"/>
            <a:r>
              <a:rPr lang="en-US" smtClean="0"/>
              <a:t>Level switches in chemical tanks </a:t>
            </a:r>
          </a:p>
          <a:p>
            <a:pPr eaLnBrk="1" hangingPunct="1"/>
            <a:r>
              <a:rPr lang="en-US" smtClean="0"/>
              <a:t>Relays on level switches attach to an audible alarm; generator shuts down if tank is empty </a:t>
            </a:r>
          </a:p>
          <a:p>
            <a:pPr eaLnBrk="1" hangingPunct="1"/>
            <a:r>
              <a:rPr lang="en-US" smtClean="0"/>
              <a:t>Flow sensors on pumps to ensure the correct proportion of chemical flow</a:t>
            </a:r>
          </a:p>
          <a:p>
            <a:pPr eaLnBrk="1" hangingPunct="1"/>
            <a:r>
              <a:rPr lang="en-US" smtClean="0"/>
              <a:t>Alarm on flow sensors; generator shuts down if x pulses are missed (programmable)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1AEB44E-E18B-487A-9FD9-2C573C749665}" type="slidenum">
              <a:rPr lang="de-DE" smtClean="0"/>
              <a:pPr/>
              <a:t>43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Reactor Safety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Isolated in an enclosed PVDF reactor housing</a:t>
            </a:r>
          </a:p>
          <a:p>
            <a:pPr eaLnBrk="1" hangingPunct="1"/>
            <a:r>
              <a:rPr lang="en-US" smtClean="0"/>
              <a:t>Only a 2% solution is generated (20,000 ppm)</a:t>
            </a:r>
          </a:p>
          <a:p>
            <a:pPr eaLnBrk="1" hangingPunct="1"/>
            <a:r>
              <a:rPr lang="en-US" smtClean="0"/>
              <a:t>Reactor housing is automatically purged via an injector and solenoid valve up to 6 times per hour</a:t>
            </a:r>
          </a:p>
          <a:p>
            <a:pPr eaLnBrk="1" hangingPunct="1"/>
            <a:r>
              <a:rPr lang="en-US" smtClean="0"/>
              <a:t>The reactor chamber is always full of solution – not gas!! 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407AC90-A857-4E69-AF59-16FBEED8D03D}" type="slidenum">
              <a:rPr lang="de-DE" smtClean="0"/>
              <a:pPr/>
              <a:t>44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Additional Safety Features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Flow sensor on bypass water line adjusts the amount of chlorine dioxide generated </a:t>
            </a:r>
          </a:p>
          <a:p>
            <a:pPr eaLnBrk="1" hangingPunct="1"/>
            <a:r>
              <a:rPr lang="en-US" smtClean="0"/>
              <a:t>Chlorine dioxide is injected into the bypass water flow</a:t>
            </a:r>
          </a:p>
          <a:p>
            <a:pPr eaLnBrk="1" hangingPunct="1"/>
            <a:r>
              <a:rPr lang="en-US" smtClean="0"/>
              <a:t>Output can be controlled by a ProMinent chlorine dioxide residual controller</a:t>
            </a:r>
          </a:p>
          <a:p>
            <a:pPr eaLnBrk="1" hangingPunct="1"/>
            <a:endParaRPr lang="en-US" smtClean="0"/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4AC656B-E625-4C01-93B1-60629B355C2E}" type="slidenum">
              <a:rPr lang="de-DE" smtClean="0"/>
              <a:pPr/>
              <a:t>45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04138" cy="501650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Maintenance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87475"/>
            <a:ext cx="7848600" cy="4762500"/>
          </a:xfrm>
          <a:noFill/>
        </p:spPr>
        <p:txBody>
          <a:bodyPr/>
          <a:lstStyle/>
          <a:p>
            <a:pPr>
              <a:spcBef>
                <a:spcPct val="40000"/>
              </a:spcBef>
              <a:spcAft>
                <a:spcPct val="20000"/>
              </a:spcAft>
            </a:pPr>
            <a:r>
              <a:rPr lang="en-GB" sz="2100" dirty="0" smtClean="0"/>
              <a:t>CDV: every 6 - 12 months acc. to operating conditions</a:t>
            </a:r>
          </a:p>
          <a:p>
            <a:pPr>
              <a:spcBef>
                <a:spcPct val="40000"/>
              </a:spcBef>
              <a:spcAft>
                <a:spcPct val="20000"/>
              </a:spcAft>
            </a:pPr>
            <a:r>
              <a:rPr lang="en-GB" sz="2100" dirty="0" smtClean="0"/>
              <a:t>CDK: every 6 month</a:t>
            </a:r>
          </a:p>
          <a:p>
            <a:pPr lvl="1">
              <a:spcBef>
                <a:spcPct val="0"/>
              </a:spcBef>
              <a:spcAft>
                <a:spcPct val="20000"/>
              </a:spcAft>
            </a:pPr>
            <a:r>
              <a:rPr lang="en-GB" sz="2000" dirty="0" smtClean="0"/>
              <a:t>effort:</a:t>
            </a:r>
          </a:p>
          <a:p>
            <a:pPr lvl="2">
              <a:spcBef>
                <a:spcPct val="0"/>
              </a:spcBef>
              <a:spcAft>
                <a:spcPct val="20000"/>
              </a:spcAft>
              <a:buFontTx/>
              <a:buChar char="-"/>
            </a:pPr>
            <a:r>
              <a:rPr lang="en-GB" sz="2000" dirty="0" smtClean="0"/>
              <a:t>spare parts kit CDV/CDK plant</a:t>
            </a:r>
          </a:p>
          <a:p>
            <a:pPr lvl="2">
              <a:spcBef>
                <a:spcPct val="0"/>
              </a:spcBef>
              <a:spcAft>
                <a:spcPct val="20000"/>
              </a:spcAft>
              <a:buFontTx/>
              <a:buChar char="-"/>
            </a:pPr>
            <a:r>
              <a:rPr lang="en-GB" sz="2000" dirty="0" smtClean="0"/>
              <a:t>3 – 4 working hours</a:t>
            </a:r>
          </a:p>
          <a:p>
            <a:pPr lvl="1">
              <a:spcBef>
                <a:spcPct val="0"/>
              </a:spcBef>
              <a:spcAft>
                <a:spcPct val="20000"/>
              </a:spcAft>
            </a:pPr>
            <a:r>
              <a:rPr lang="en-GB" sz="2000" dirty="0" smtClean="0"/>
              <a:t>flushing and disassembling reactor</a:t>
            </a:r>
          </a:p>
          <a:p>
            <a:pPr lvl="1">
              <a:spcBef>
                <a:spcPct val="0"/>
              </a:spcBef>
              <a:spcAft>
                <a:spcPct val="20000"/>
              </a:spcAft>
            </a:pPr>
            <a:r>
              <a:rPr lang="en-GB" sz="2000" dirty="0" smtClean="0"/>
              <a:t>exchange of gaskets</a:t>
            </a:r>
          </a:p>
          <a:p>
            <a:pPr lvl="1">
              <a:spcBef>
                <a:spcPct val="0"/>
              </a:spcBef>
              <a:spcAft>
                <a:spcPct val="20000"/>
              </a:spcAft>
            </a:pPr>
            <a:r>
              <a:rPr lang="en-GB" sz="2000" dirty="0" smtClean="0"/>
              <a:t>maintenance pumps and dosing line with exchange gaskets and diaphragms</a:t>
            </a:r>
          </a:p>
          <a:p>
            <a:pPr lvl="1">
              <a:spcBef>
                <a:spcPct val="0"/>
              </a:spcBef>
              <a:spcAft>
                <a:spcPct val="20000"/>
              </a:spcAft>
            </a:pPr>
            <a:r>
              <a:rPr lang="en-GB" sz="2000" dirty="0" smtClean="0"/>
              <a:t>functions‘ check</a:t>
            </a:r>
          </a:p>
          <a:p>
            <a:pPr lvl="1">
              <a:spcBef>
                <a:spcPct val="0"/>
              </a:spcBef>
              <a:spcAft>
                <a:spcPct val="20000"/>
              </a:spcAft>
            </a:pPr>
            <a:r>
              <a:rPr lang="en-GB" sz="2000" dirty="0" smtClean="0"/>
              <a:t>calibration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/>
              <a:t>Analysis of Chlorine Dioxide and Chlorite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484313"/>
            <a:ext cx="5022850" cy="4897437"/>
          </a:xfrm>
        </p:spPr>
        <p:txBody>
          <a:bodyPr/>
          <a:lstStyle/>
          <a:p>
            <a:pPr eaLnBrk="1" hangingPunct="1"/>
            <a:r>
              <a:rPr lang="en-GB" smtClean="0"/>
              <a:t>Online – measurement &amp; control: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Dulcometer® D1C</a:t>
            </a:r>
            <a:r>
              <a:rPr lang="de-DE" smtClean="0"/>
              <a:t>: ClO2, chlorite, pH, ORP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smtClean="0"/>
              <a:t/>
            </a:r>
            <a:br>
              <a:rPr lang="de-DE" smtClean="0"/>
            </a:br>
            <a:r>
              <a:rPr lang="en-GB" smtClean="0"/>
              <a:t>Dulcometer® D</a:t>
            </a:r>
            <a:r>
              <a:rPr lang="de-DE" smtClean="0"/>
              <a:t>2</a:t>
            </a:r>
            <a:r>
              <a:rPr lang="en-GB" smtClean="0"/>
              <a:t>C</a:t>
            </a:r>
            <a:r>
              <a:rPr lang="de-DE" smtClean="0"/>
              <a:t>: ClO2 + pH</a:t>
            </a:r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Photometer Dulcotest® DT 4</a:t>
            </a:r>
            <a:br>
              <a:rPr lang="en-GB" smtClean="0"/>
            </a:br>
            <a:r>
              <a:rPr lang="de-DE" smtClean="0"/>
              <a:t>ClO2 </a:t>
            </a:r>
            <a:r>
              <a:rPr lang="en-GB" smtClean="0"/>
              <a:t>+ chlorite</a:t>
            </a:r>
          </a:p>
          <a:p>
            <a:pPr eaLnBrk="1" hangingPunct="1"/>
            <a:endParaRPr lang="en-GB" smtClean="0"/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F2347FD-F1C2-413A-B54E-ED0055F8D8E2}" type="slidenum">
              <a:rPr lang="de-DE" smtClean="0"/>
              <a:pPr/>
              <a:t>47</a:t>
            </a:fld>
            <a:endParaRPr lang="de-DE" smtClean="0"/>
          </a:p>
        </p:txBody>
      </p:sp>
      <p:pic>
        <p:nvPicPr>
          <p:cNvPr id="39941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519238"/>
            <a:ext cx="2501900" cy="2519362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3" cstate="print"/>
          <a:srcRect l="2699" r="2699"/>
          <a:stretch>
            <a:fillRect/>
          </a:stretch>
        </p:blipFill>
        <p:spPr bwMode="auto">
          <a:xfrm>
            <a:off x="5334000" y="4343400"/>
            <a:ext cx="3306763" cy="188118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err="1" smtClean="0"/>
              <a:t>Amperometric</a:t>
            </a:r>
            <a:r>
              <a:rPr lang="en-GB" dirty="0" smtClean="0"/>
              <a:t> sensors for ClO</a:t>
            </a:r>
            <a:r>
              <a:rPr lang="en-GB" sz="1800" dirty="0" smtClean="0"/>
              <a:t>2</a:t>
            </a:r>
            <a:r>
              <a:rPr lang="en-GB" dirty="0" smtClean="0"/>
              <a:t> and Chlorite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000" smtClean="0"/>
              <a:t>CDE 2-mA  (ClO2 for clean water)</a:t>
            </a:r>
            <a:br>
              <a:rPr lang="en-GB" sz="2000" smtClean="0"/>
            </a:br>
            <a:r>
              <a:rPr lang="en-GB" sz="2000" smtClean="0"/>
              <a:t>Measuring ranges (10, 2, 0.5 ppm) </a:t>
            </a:r>
            <a:br>
              <a:rPr lang="en-GB" sz="2000" smtClean="0"/>
            </a:br>
            <a:endParaRPr lang="en-GB" sz="2000" smtClean="0"/>
          </a:p>
          <a:p>
            <a:pPr eaLnBrk="1" hangingPunct="1"/>
            <a:r>
              <a:rPr lang="en-GB" sz="2000" smtClean="0"/>
              <a:t>CDP 1-mA-2 ppm (ClO2 for surfactant water)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000" smtClean="0"/>
              <a:t>	Measuring range (2 ppm)</a:t>
            </a:r>
          </a:p>
          <a:p>
            <a:pPr eaLnBrk="1" hangingPunct="1">
              <a:buFont typeface="Wingdings" pitchFamily="2" charset="2"/>
              <a:buNone/>
            </a:pPr>
            <a:endParaRPr lang="en-GB" sz="2000" smtClean="0"/>
          </a:p>
          <a:p>
            <a:pPr eaLnBrk="1" hangingPunct="1"/>
            <a:r>
              <a:rPr lang="en-GB" sz="2000" smtClean="0"/>
              <a:t>CDR 1-mA (ClO2 for dirty water)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000" smtClean="0"/>
              <a:t>	Measuring ranges (0.5 and 2 ppm)</a:t>
            </a:r>
          </a:p>
          <a:p>
            <a:pPr eaLnBrk="1" hangingPunct="1">
              <a:buFont typeface="Wingdings" pitchFamily="2" charset="2"/>
              <a:buNone/>
            </a:pPr>
            <a:endParaRPr lang="en-GB" sz="2000" smtClean="0"/>
          </a:p>
          <a:p>
            <a:pPr eaLnBrk="1" hangingPunct="1"/>
            <a:r>
              <a:rPr lang="en-GB" sz="2000" smtClean="0"/>
              <a:t>CLT 1-mA (chlorite)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GB" sz="2000" smtClean="0"/>
              <a:t>Measuring ranges (0.5 and 2 ppm)</a:t>
            </a:r>
          </a:p>
          <a:p>
            <a:pPr lvl="1" eaLnBrk="1" hangingPunct="1"/>
            <a:endParaRPr lang="en-GB" sz="2000" smtClean="0"/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7E8BD02-BA56-4A04-B281-23B020488651}" type="slidenum">
              <a:rPr lang="de-DE" smtClean="0"/>
              <a:pPr/>
              <a:t>48</a:t>
            </a:fld>
            <a:endParaRPr lang="de-DE" smtClean="0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124200"/>
            <a:ext cx="3124200" cy="200025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Applications with Chlorine Dioxide</a:t>
            </a: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1143000" y="4781550"/>
            <a:ext cx="6781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r>
              <a:rPr lang="en-GB" sz="2100" b="1"/>
              <a:t>ProMaqua </a:t>
            </a:r>
            <a:r>
              <a:rPr lang="en-GB" sz="1100" b="1"/>
              <a:t>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UV-Light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Lower consumption of water</a:t>
            </a:r>
          </a:p>
          <a:p>
            <a:pPr eaLnBrk="1" hangingPunct="1"/>
            <a:r>
              <a:rPr lang="en-US" sz="2800" smtClean="0"/>
              <a:t>No chemical addition or storage</a:t>
            </a:r>
          </a:p>
          <a:p>
            <a:pPr eaLnBrk="1" hangingPunct="1"/>
            <a:r>
              <a:rPr lang="en-US" sz="2800" smtClean="0"/>
              <a:t>Safe</a:t>
            </a:r>
          </a:p>
          <a:p>
            <a:pPr eaLnBrk="1" hangingPunct="1"/>
            <a:r>
              <a:rPr lang="en-US" sz="2800" smtClean="0"/>
              <a:t>Reliable</a:t>
            </a:r>
          </a:p>
          <a:p>
            <a:pPr eaLnBrk="1" hangingPunct="1"/>
            <a:r>
              <a:rPr lang="en-US" sz="2800" smtClean="0"/>
              <a:t>Attacks DNA of bacteria's</a:t>
            </a:r>
          </a:p>
          <a:p>
            <a:pPr eaLnBrk="1" hangingPunct="1"/>
            <a:r>
              <a:rPr lang="en-US" sz="2800" smtClean="0"/>
              <a:t>Destroys genetic info</a:t>
            </a:r>
          </a:p>
          <a:p>
            <a:pPr eaLnBrk="1" hangingPunct="1"/>
            <a:r>
              <a:rPr lang="en-US" sz="2800" smtClean="0"/>
              <a:t>No pH concerns</a:t>
            </a:r>
          </a:p>
          <a:p>
            <a:pPr eaLnBrk="1" hangingPunct="1"/>
            <a:r>
              <a:rPr lang="en-US" sz="2800" smtClean="0"/>
              <a:t>No THM’s or other DBP’s</a:t>
            </a:r>
          </a:p>
          <a:p>
            <a:pPr eaLnBrk="1" hangingPunct="1"/>
            <a:r>
              <a:rPr lang="en-US" sz="2800" smtClean="0"/>
              <a:t>No odor or taste concerns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6D9D7B5-CE00-4977-909C-3D9F4DC50E2A}" type="slidenum">
              <a:rPr lang="de-DE" smtClean="0"/>
              <a:pPr/>
              <a:t>5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/>
              <a:t>ProMinent Academy for Water Technology</a:t>
            </a:r>
          </a:p>
        </p:txBody>
      </p:sp>
      <p:sp>
        <p:nvSpPr>
          <p:cNvPr id="4915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A31B21-8B52-40C7-ADFA-D0AA27A7A4CA}" type="slidenum">
              <a:rPr lang="de-DE"/>
              <a:pPr/>
              <a:t>50</a:t>
            </a:fld>
            <a:endParaRPr lang="de-DE"/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512763" y="2009775"/>
            <a:ext cx="8477250" cy="3294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de-DE" sz="2400" b="1" dirty="0">
                <a:solidFill>
                  <a:srgbClr val="000066"/>
                </a:solidFill>
              </a:rPr>
              <a:t>Maximum dose:	0.4 ppm </a:t>
            </a:r>
          </a:p>
          <a:p>
            <a:pPr defTabSz="762000" eaLnBrk="0" hangingPunct="0"/>
            <a:endParaRPr lang="de-DE" sz="2400" b="1" dirty="0">
              <a:solidFill>
                <a:srgbClr val="000066"/>
              </a:solidFill>
            </a:endParaRPr>
          </a:p>
          <a:p>
            <a:pPr defTabSz="762000" eaLnBrk="0" hangingPunct="0"/>
            <a:r>
              <a:rPr lang="de-DE" sz="2000" b="1" dirty="0">
                <a:solidFill>
                  <a:srgbClr val="000066"/>
                </a:solidFill>
              </a:rPr>
              <a:t>0.1 – 0.2 ppm are sufficient </a:t>
            </a:r>
            <a:r>
              <a:rPr lang="de-DE" sz="2000" b="1" dirty="0" smtClean="0">
                <a:solidFill>
                  <a:srgbClr val="000066"/>
                </a:solidFill>
              </a:rPr>
              <a:t>for </a:t>
            </a:r>
            <a:r>
              <a:rPr lang="de-DE" sz="2000" b="1" dirty="0">
                <a:solidFill>
                  <a:srgbClr val="000066"/>
                </a:solidFill>
              </a:rPr>
              <a:t>water without steady demand and sufficient reaction time</a:t>
            </a:r>
          </a:p>
          <a:p>
            <a:pPr defTabSz="762000" eaLnBrk="0" hangingPunct="0"/>
            <a:endParaRPr lang="de-DE" sz="2000" b="1" dirty="0">
              <a:solidFill>
                <a:srgbClr val="000066"/>
              </a:solidFill>
            </a:endParaRPr>
          </a:p>
          <a:p>
            <a:pPr defTabSz="762000" eaLnBrk="0" hangingPunct="0"/>
            <a:r>
              <a:rPr lang="de-DE" sz="2000" b="1" dirty="0">
                <a:solidFill>
                  <a:srgbClr val="000066"/>
                </a:solidFill>
              </a:rPr>
              <a:t>Old pipe networks with biofilms demand often a higher startup shock dosage</a:t>
            </a:r>
          </a:p>
          <a:p>
            <a:pPr defTabSz="762000" eaLnBrk="0" hangingPunct="0"/>
            <a:endParaRPr lang="de-DE" sz="2000" b="1" dirty="0">
              <a:solidFill>
                <a:srgbClr val="000066"/>
              </a:solidFill>
            </a:endParaRPr>
          </a:p>
          <a:p>
            <a:pPr defTabSz="762000" eaLnBrk="0" hangingPunct="0"/>
            <a:r>
              <a:rPr lang="de-DE" sz="2000" b="1" dirty="0" smtClean="0">
                <a:solidFill>
                  <a:srgbClr val="000066"/>
                </a:solidFill>
              </a:rPr>
              <a:t>Analyze </a:t>
            </a:r>
            <a:r>
              <a:rPr lang="de-DE" sz="2000" b="1" dirty="0">
                <a:solidFill>
                  <a:srgbClr val="000066"/>
                </a:solidFill>
              </a:rPr>
              <a:t>the amount of chlorine residual until a process </a:t>
            </a:r>
            <a:r>
              <a:rPr lang="de-DE" sz="2000" b="1" dirty="0" smtClean="0">
                <a:solidFill>
                  <a:srgbClr val="000066"/>
                </a:solidFill>
              </a:rPr>
              <a:t>stabilization </a:t>
            </a:r>
            <a:r>
              <a:rPr lang="de-DE" sz="2000" b="1" dirty="0">
                <a:solidFill>
                  <a:srgbClr val="000066"/>
                </a:solidFill>
              </a:rPr>
              <a:t>has taken place. In most cases the initial dose can be reduced.</a:t>
            </a:r>
          </a:p>
        </p:txBody>
      </p:sp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512763" y="415925"/>
            <a:ext cx="2727798" cy="5238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spcBef>
                <a:spcPct val="20000"/>
              </a:spcBef>
            </a:pPr>
            <a:r>
              <a:rPr lang="de-DE" sz="2800" b="1" dirty="0" smtClean="0">
                <a:solidFill>
                  <a:srgbClr val="000066"/>
                </a:solidFill>
              </a:rPr>
              <a:t>Drinking </a:t>
            </a:r>
            <a:r>
              <a:rPr lang="de-DE" sz="2800" b="1" dirty="0">
                <a:solidFill>
                  <a:srgbClr val="000066"/>
                </a:solidFill>
              </a:rPr>
              <a:t>Water</a:t>
            </a:r>
          </a:p>
        </p:txBody>
      </p:sp>
      <p:pic>
        <p:nvPicPr>
          <p:cNvPr id="49158" name="Picture 4" descr="trinkw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0863" y="1354138"/>
            <a:ext cx="135096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C5C0C11-3145-41DF-BF36-17D201307727}" type="slidenum">
              <a:rPr lang="de-DE"/>
              <a:pPr/>
              <a:t>51</a:t>
            </a:fld>
            <a:endParaRPr lang="de-DE"/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512763" y="361950"/>
            <a:ext cx="6554679" cy="5238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spcBef>
                <a:spcPct val="20000"/>
              </a:spcBef>
            </a:pPr>
            <a:r>
              <a:rPr lang="de-DE" sz="2800" b="1" dirty="0">
                <a:solidFill>
                  <a:srgbClr val="000066"/>
                </a:solidFill>
              </a:rPr>
              <a:t>Drinking water disinfection with ClO2</a:t>
            </a: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512763" y="1998663"/>
            <a:ext cx="6442469" cy="452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2400" b="1" dirty="0">
                <a:solidFill>
                  <a:srgbClr val="000066"/>
                </a:solidFill>
              </a:rPr>
              <a:t>	</a:t>
            </a:r>
            <a:r>
              <a:rPr lang="de-DE" sz="2400" b="1" dirty="0" smtClean="0">
                <a:solidFill>
                  <a:srgbClr val="000066"/>
                </a:solidFill>
              </a:rPr>
              <a:t>First, need </a:t>
            </a:r>
            <a:r>
              <a:rPr lang="de-DE" sz="2400" b="1" dirty="0">
                <a:solidFill>
                  <a:srgbClr val="000066"/>
                </a:solidFill>
              </a:rPr>
              <a:t>a detailed water </a:t>
            </a:r>
            <a:r>
              <a:rPr lang="de-DE" sz="2400" b="1" dirty="0" smtClean="0">
                <a:solidFill>
                  <a:srgbClr val="000066"/>
                </a:solidFill>
              </a:rPr>
              <a:t>analysis</a:t>
            </a: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endParaRPr lang="de-DE" sz="2400" b="1" dirty="0">
              <a:solidFill>
                <a:srgbClr val="000066"/>
              </a:solidFill>
            </a:endParaRP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2400" b="1" dirty="0">
                <a:solidFill>
                  <a:srgbClr val="000066"/>
                </a:solidFill>
              </a:rPr>
              <a:t> 	Dosing of ClO</a:t>
            </a:r>
            <a:r>
              <a:rPr lang="de-DE" b="1" dirty="0">
                <a:solidFill>
                  <a:srgbClr val="000066"/>
                </a:solidFill>
              </a:rPr>
              <a:t>2</a:t>
            </a:r>
            <a:r>
              <a:rPr lang="de-DE" sz="2400" b="1" dirty="0">
                <a:solidFill>
                  <a:srgbClr val="000066"/>
                </a:solidFill>
              </a:rPr>
              <a:t> only </a:t>
            </a:r>
            <a:r>
              <a:rPr lang="de-DE" sz="2400" b="1" dirty="0" smtClean="0">
                <a:solidFill>
                  <a:srgbClr val="000066"/>
                </a:solidFill>
              </a:rPr>
              <a:t>flow proportional</a:t>
            </a: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endParaRPr lang="de-DE" sz="2400" b="1" dirty="0">
              <a:solidFill>
                <a:srgbClr val="000066"/>
              </a:solidFill>
            </a:endParaRP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2400" b="1" dirty="0">
                <a:solidFill>
                  <a:srgbClr val="000066"/>
                </a:solidFill>
              </a:rPr>
              <a:t> 	Min. </a:t>
            </a:r>
            <a:r>
              <a:rPr lang="de-DE" sz="2400" b="1" dirty="0" smtClean="0">
                <a:solidFill>
                  <a:srgbClr val="000066"/>
                </a:solidFill>
              </a:rPr>
              <a:t>reaction time </a:t>
            </a:r>
            <a:r>
              <a:rPr lang="de-DE" sz="2400" b="1" dirty="0">
                <a:solidFill>
                  <a:srgbClr val="000066"/>
                </a:solidFill>
              </a:rPr>
              <a:t>of 15 </a:t>
            </a:r>
            <a:r>
              <a:rPr lang="de-DE" sz="2400" b="1" dirty="0" smtClean="0">
                <a:solidFill>
                  <a:srgbClr val="000066"/>
                </a:solidFill>
              </a:rPr>
              <a:t>minutes</a:t>
            </a: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endParaRPr lang="de-DE" sz="2400" b="1" dirty="0">
              <a:solidFill>
                <a:srgbClr val="000066"/>
              </a:solidFill>
            </a:endParaRP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2400" b="1" dirty="0">
                <a:solidFill>
                  <a:srgbClr val="000066"/>
                </a:solidFill>
              </a:rPr>
              <a:t> 	Optimum waterflow (no dead </a:t>
            </a:r>
            <a:r>
              <a:rPr lang="de-DE" sz="2400" b="1" dirty="0" smtClean="0">
                <a:solidFill>
                  <a:srgbClr val="000066"/>
                </a:solidFill>
              </a:rPr>
              <a:t>legs)</a:t>
            </a: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endParaRPr lang="de-DE" sz="2400" b="1" dirty="0">
              <a:solidFill>
                <a:srgbClr val="000066"/>
              </a:solidFill>
            </a:endParaRP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2400" b="1" dirty="0">
                <a:solidFill>
                  <a:srgbClr val="000066"/>
                </a:solidFill>
              </a:rPr>
              <a:t> 	Max. dose 0.4 </a:t>
            </a:r>
            <a:r>
              <a:rPr lang="de-DE" sz="2400" b="1" dirty="0" smtClean="0">
                <a:solidFill>
                  <a:srgbClr val="000066"/>
                </a:solidFill>
              </a:rPr>
              <a:t>ppm ClO</a:t>
            </a:r>
            <a:r>
              <a:rPr lang="de-DE" sz="2400" b="1" baseline="-25000" dirty="0" smtClean="0">
                <a:solidFill>
                  <a:srgbClr val="000066"/>
                </a:solidFill>
              </a:rPr>
              <a:t>2</a:t>
            </a: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endParaRPr lang="de-DE" sz="2400" b="1" dirty="0">
              <a:solidFill>
                <a:srgbClr val="000066"/>
              </a:solidFill>
            </a:endParaRPr>
          </a:p>
          <a:p>
            <a:pPr defTabSz="762000" eaLnBrk="0" hangingPunct="0"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2400" b="1" dirty="0">
                <a:solidFill>
                  <a:srgbClr val="000066"/>
                </a:solidFill>
              </a:rPr>
              <a:t>	</a:t>
            </a:r>
            <a:r>
              <a:rPr lang="de-DE" sz="2400" b="1" dirty="0" smtClean="0">
                <a:solidFill>
                  <a:srgbClr val="000066"/>
                </a:solidFill>
              </a:rPr>
              <a:t>EPA limit </a:t>
            </a:r>
            <a:r>
              <a:rPr lang="de-DE" sz="2400" b="1" dirty="0">
                <a:solidFill>
                  <a:srgbClr val="000066"/>
                </a:solidFill>
              </a:rPr>
              <a:t>values for ClO</a:t>
            </a:r>
            <a:r>
              <a:rPr lang="de-DE" sz="2400" b="1" baseline="-25000" dirty="0">
                <a:solidFill>
                  <a:srgbClr val="000066"/>
                </a:solidFill>
              </a:rPr>
              <a:t>2 </a:t>
            </a:r>
            <a:r>
              <a:rPr lang="de-DE" sz="2400" b="1" dirty="0">
                <a:solidFill>
                  <a:srgbClr val="000066"/>
                </a:solidFill>
              </a:rPr>
              <a:t>and ClO</a:t>
            </a:r>
            <a:r>
              <a:rPr lang="de-DE" sz="2400" b="1" baseline="-25000" dirty="0">
                <a:solidFill>
                  <a:srgbClr val="000066"/>
                </a:solidFill>
              </a:rPr>
              <a:t>2</a:t>
            </a:r>
            <a:r>
              <a:rPr lang="de-DE" sz="2400" b="1" baseline="30000" dirty="0">
                <a:solidFill>
                  <a:srgbClr val="000066"/>
                </a:solidFill>
              </a:rPr>
              <a:t>-</a:t>
            </a:r>
            <a:r>
              <a:rPr lang="de-DE" sz="2400" b="1" dirty="0">
                <a:solidFill>
                  <a:srgbClr val="000066"/>
                </a:solidFill>
              </a:rPr>
              <a:t> </a:t>
            </a:r>
            <a:br>
              <a:rPr lang="de-DE" sz="2400" b="1" dirty="0">
                <a:solidFill>
                  <a:srgbClr val="000066"/>
                </a:solidFill>
              </a:rPr>
            </a:br>
            <a:r>
              <a:rPr lang="de-DE" sz="2400" b="1" dirty="0">
                <a:solidFill>
                  <a:srgbClr val="000066"/>
                </a:solidFill>
              </a:rPr>
              <a:t>	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2800" smtClean="0"/>
              <a:t>Beverage Industry</a:t>
            </a:r>
          </a:p>
        </p:txBody>
      </p:sp>
      <p:sp>
        <p:nvSpPr>
          <p:cNvPr id="3789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grpSp>
        <p:nvGrpSpPr>
          <p:cNvPr id="2" name="Gruppieren 26"/>
          <p:cNvGrpSpPr>
            <a:grpSpLocks/>
          </p:cNvGrpSpPr>
          <p:nvPr/>
        </p:nvGrpSpPr>
        <p:grpSpPr bwMode="auto">
          <a:xfrm>
            <a:off x="747713" y="1700213"/>
            <a:ext cx="2032000" cy="1954212"/>
            <a:chOff x="316250" y="1619806"/>
            <a:chExt cx="2031325" cy="1953657"/>
          </a:xfrm>
        </p:grpSpPr>
        <p:pic>
          <p:nvPicPr>
            <p:cNvPr id="37908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l="14423" t="16815" r="10986" b="28345"/>
            <a:stretch>
              <a:fillRect/>
            </a:stretch>
          </p:blipFill>
          <p:spPr bwMode="auto">
            <a:xfrm>
              <a:off x="539750" y="1989138"/>
              <a:ext cx="1584325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9" name="Textfeld 19"/>
            <p:cNvSpPr txBox="1">
              <a:spLocks noChangeArrowheads="1"/>
            </p:cNvSpPr>
            <p:nvPr/>
          </p:nvSpPr>
          <p:spPr bwMode="auto">
            <a:xfrm>
              <a:off x="316250" y="1619806"/>
              <a:ext cx="20313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Soft drink industry</a:t>
              </a:r>
            </a:p>
          </p:txBody>
        </p:sp>
      </p:grpSp>
      <p:grpSp>
        <p:nvGrpSpPr>
          <p:cNvPr id="3" name="Gruppieren 34"/>
          <p:cNvGrpSpPr>
            <a:grpSpLocks/>
          </p:cNvGrpSpPr>
          <p:nvPr/>
        </p:nvGrpSpPr>
        <p:grpSpPr bwMode="auto">
          <a:xfrm>
            <a:off x="2892425" y="2189163"/>
            <a:ext cx="3070225" cy="1954212"/>
            <a:chOff x="-203123" y="1619806"/>
            <a:chExt cx="3070072" cy="1953657"/>
          </a:xfrm>
        </p:grpSpPr>
        <p:pic>
          <p:nvPicPr>
            <p:cNvPr id="37906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 l="2422" t="2104" r="984" b="98"/>
            <a:stretch>
              <a:fillRect/>
            </a:stretch>
          </p:blipFill>
          <p:spPr bwMode="auto">
            <a:xfrm>
              <a:off x="539750" y="1989138"/>
              <a:ext cx="1584325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7" name="Textfeld 25"/>
            <p:cNvSpPr txBox="1">
              <a:spLocks noChangeArrowheads="1"/>
            </p:cNvSpPr>
            <p:nvPr/>
          </p:nvSpPr>
          <p:spPr bwMode="auto">
            <a:xfrm>
              <a:off x="-203123" y="1619806"/>
              <a:ext cx="30700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Mineral/ table water industry</a:t>
              </a:r>
            </a:p>
          </p:txBody>
        </p:sp>
      </p:grpSp>
      <p:grpSp>
        <p:nvGrpSpPr>
          <p:cNvPr id="4" name="Gruppieren 29"/>
          <p:cNvGrpSpPr>
            <a:grpSpLocks/>
          </p:cNvGrpSpPr>
          <p:nvPr/>
        </p:nvGrpSpPr>
        <p:grpSpPr bwMode="auto">
          <a:xfrm>
            <a:off x="6429375" y="1700213"/>
            <a:ext cx="1901825" cy="1954212"/>
            <a:chOff x="380370" y="1619806"/>
            <a:chExt cx="1903086" cy="1953657"/>
          </a:xfrm>
        </p:grpSpPr>
        <p:pic>
          <p:nvPicPr>
            <p:cNvPr id="37904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 l="10248" t="3957" r="4694" b="8026"/>
            <a:stretch>
              <a:fillRect/>
            </a:stretch>
          </p:blipFill>
          <p:spPr bwMode="auto">
            <a:xfrm>
              <a:off x="539750" y="1989138"/>
              <a:ext cx="1584325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5" name="Textfeld 28"/>
            <p:cNvSpPr txBox="1">
              <a:spLocks noChangeArrowheads="1"/>
            </p:cNvSpPr>
            <p:nvPr/>
          </p:nvSpPr>
          <p:spPr bwMode="auto">
            <a:xfrm>
              <a:off x="380370" y="1619806"/>
              <a:ext cx="19030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Brewery industry</a:t>
              </a:r>
            </a:p>
          </p:txBody>
        </p:sp>
      </p:grpSp>
      <p:grpSp>
        <p:nvGrpSpPr>
          <p:cNvPr id="5" name="Gruppieren 31"/>
          <p:cNvGrpSpPr>
            <a:grpSpLocks/>
          </p:cNvGrpSpPr>
          <p:nvPr/>
        </p:nvGrpSpPr>
        <p:grpSpPr bwMode="auto">
          <a:xfrm>
            <a:off x="6367463" y="4149725"/>
            <a:ext cx="1593850" cy="1954213"/>
            <a:chOff x="534258" y="1619806"/>
            <a:chExt cx="1595310" cy="1953657"/>
          </a:xfrm>
        </p:grpSpPr>
        <p:pic>
          <p:nvPicPr>
            <p:cNvPr id="37902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 l="10352" t="9402" r="-165" b="16138"/>
            <a:stretch>
              <a:fillRect/>
            </a:stretch>
          </p:blipFill>
          <p:spPr bwMode="auto">
            <a:xfrm>
              <a:off x="539750" y="1989138"/>
              <a:ext cx="1584325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3" name="Textfeld 30"/>
            <p:cNvSpPr txBox="1">
              <a:spLocks noChangeArrowheads="1"/>
            </p:cNvSpPr>
            <p:nvPr/>
          </p:nvSpPr>
          <p:spPr bwMode="auto">
            <a:xfrm>
              <a:off x="534258" y="1619806"/>
              <a:ext cx="15953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Dairy industry</a:t>
              </a:r>
            </a:p>
          </p:txBody>
        </p:sp>
      </p:grpSp>
      <p:grpSp>
        <p:nvGrpSpPr>
          <p:cNvPr id="6" name="Gruppieren 33"/>
          <p:cNvGrpSpPr>
            <a:grpSpLocks/>
          </p:cNvGrpSpPr>
          <p:nvPr/>
        </p:nvGrpSpPr>
        <p:grpSpPr bwMode="auto">
          <a:xfrm>
            <a:off x="1182688" y="4149725"/>
            <a:ext cx="1593850" cy="1954213"/>
            <a:chOff x="534258" y="1619806"/>
            <a:chExt cx="1595310" cy="1953657"/>
          </a:xfrm>
        </p:grpSpPr>
        <p:pic>
          <p:nvPicPr>
            <p:cNvPr id="37900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3577" t="4089" r="12379" b="4227"/>
            <a:stretch>
              <a:fillRect/>
            </a:stretch>
          </p:blipFill>
          <p:spPr bwMode="auto">
            <a:xfrm>
              <a:off x="539750" y="1989138"/>
              <a:ext cx="1584325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1" name="Textfeld 32"/>
            <p:cNvSpPr txBox="1">
              <a:spLocks noChangeArrowheads="1"/>
            </p:cNvSpPr>
            <p:nvPr/>
          </p:nvSpPr>
          <p:spPr bwMode="auto">
            <a:xfrm>
              <a:off x="534258" y="1619806"/>
              <a:ext cx="15953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Juice industry</a:t>
              </a:r>
            </a:p>
          </p:txBody>
        </p:sp>
      </p:grpSp>
      <p:grpSp>
        <p:nvGrpSpPr>
          <p:cNvPr id="7" name="Gruppieren 38"/>
          <p:cNvGrpSpPr>
            <a:grpSpLocks/>
          </p:cNvGrpSpPr>
          <p:nvPr/>
        </p:nvGrpSpPr>
        <p:grpSpPr bwMode="auto">
          <a:xfrm>
            <a:off x="3635375" y="4429125"/>
            <a:ext cx="1584325" cy="1952625"/>
            <a:chOff x="1331912" y="4429132"/>
            <a:chExt cx="1584325" cy="1952618"/>
          </a:xfrm>
        </p:grpSpPr>
        <p:pic>
          <p:nvPicPr>
            <p:cNvPr id="37898" name="Picture 27" descr="http://www.fotosearch.de/bthumb/DGV/DGV083/200350019-001.jpg"/>
            <p:cNvPicPr>
              <a:picLocks noChangeAspect="1" noChangeArrowheads="1"/>
            </p:cNvPicPr>
            <p:nvPr/>
          </p:nvPicPr>
          <p:blipFill>
            <a:blip r:embed="rId8" cstate="print"/>
            <a:srcRect r="2158" b="992"/>
            <a:stretch>
              <a:fillRect/>
            </a:stretch>
          </p:blipFill>
          <p:spPr bwMode="auto">
            <a:xfrm>
              <a:off x="1331912" y="4797425"/>
              <a:ext cx="1584325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9" name="Textfeld 37"/>
            <p:cNvSpPr txBox="1">
              <a:spLocks noChangeArrowheads="1"/>
            </p:cNvSpPr>
            <p:nvPr/>
          </p:nvSpPr>
          <p:spPr bwMode="auto">
            <a:xfrm>
              <a:off x="1332833" y="4429132"/>
              <a:ext cx="15824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Wine industry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800" smtClean="0"/>
              <a:t>ClO</a:t>
            </a:r>
            <a:r>
              <a:rPr lang="en-GB" sz="1800" smtClean="0"/>
              <a:t>2</a:t>
            </a:r>
            <a:r>
              <a:rPr lang="en-GB" sz="2800" smtClean="0"/>
              <a:t> in Breweries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57175" y="1412875"/>
            <a:ext cx="8582025" cy="4718050"/>
            <a:chOff x="162" y="657"/>
            <a:chExt cx="5406" cy="2972"/>
          </a:xfrm>
        </p:grpSpPr>
        <p:sp>
          <p:nvSpPr>
            <p:cNvPr id="38916" name="Oval 3"/>
            <p:cNvSpPr>
              <a:spLocks noChangeArrowheads="1"/>
            </p:cNvSpPr>
            <p:nvPr/>
          </p:nvSpPr>
          <p:spPr bwMode="auto">
            <a:xfrm>
              <a:off x="2400" y="1392"/>
              <a:ext cx="1008" cy="624"/>
            </a:xfrm>
            <a:prstGeom prst="ellipse">
              <a:avLst/>
            </a:prstGeom>
            <a:solidFill>
              <a:srgbClr val="99FF33"/>
            </a:solidFill>
            <a:ln w="1905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17" name="Text Box 4"/>
            <p:cNvSpPr txBox="1">
              <a:spLocks noChangeArrowheads="1"/>
            </p:cNvSpPr>
            <p:nvPr/>
          </p:nvSpPr>
          <p:spPr bwMode="auto">
            <a:xfrm>
              <a:off x="2592" y="1536"/>
              <a:ext cx="672" cy="3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1">
                  <a:solidFill>
                    <a:srgbClr val="FF0000"/>
                  </a:solidFill>
                </a:rPr>
                <a:t>ClO</a:t>
              </a:r>
              <a:r>
                <a:rPr lang="en-GB" sz="2800" b="1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8918" name="Text Box 5"/>
            <p:cNvSpPr txBox="1">
              <a:spLocks noChangeArrowheads="1"/>
            </p:cNvSpPr>
            <p:nvPr/>
          </p:nvSpPr>
          <p:spPr bwMode="auto">
            <a:xfrm>
              <a:off x="4146" y="1488"/>
              <a:ext cx="1134" cy="4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000066"/>
                  </a:solidFill>
                </a:rPr>
                <a:t>CIP</a:t>
              </a:r>
            </a:p>
          </p:txBody>
        </p:sp>
        <p:sp>
          <p:nvSpPr>
            <p:cNvPr id="38919" name="Text Box 6"/>
            <p:cNvSpPr txBox="1">
              <a:spLocks noChangeArrowheads="1"/>
            </p:cNvSpPr>
            <p:nvPr/>
          </p:nvSpPr>
          <p:spPr bwMode="auto">
            <a:xfrm>
              <a:off x="162" y="2676"/>
              <a:ext cx="1134" cy="4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000066"/>
                  </a:solidFill>
                </a:rPr>
                <a:t>bottle washing</a:t>
              </a:r>
            </a:p>
          </p:txBody>
        </p:sp>
        <p:sp>
          <p:nvSpPr>
            <p:cNvPr id="38920" name="Text Box 7"/>
            <p:cNvSpPr txBox="1">
              <a:spLocks noChangeArrowheads="1"/>
            </p:cNvSpPr>
            <p:nvPr/>
          </p:nvSpPr>
          <p:spPr bwMode="auto">
            <a:xfrm>
              <a:off x="4434" y="2676"/>
              <a:ext cx="1134" cy="4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000066"/>
                  </a:solidFill>
                </a:rPr>
                <a:t>pasteurizer, </a:t>
              </a:r>
              <a:r>
                <a:rPr lang="en-GB" sz="2100">
                  <a:solidFill>
                    <a:srgbClr val="000066"/>
                  </a:solidFill>
                </a:rPr>
                <a:t>cooling water</a:t>
              </a:r>
            </a:p>
          </p:txBody>
        </p:sp>
        <p:sp>
          <p:nvSpPr>
            <p:cNvPr id="38921" name="Text Box 8"/>
            <p:cNvSpPr txBox="1">
              <a:spLocks noChangeArrowheads="1"/>
            </p:cNvSpPr>
            <p:nvPr/>
          </p:nvSpPr>
          <p:spPr bwMode="auto">
            <a:xfrm>
              <a:off x="3072" y="2676"/>
              <a:ext cx="1134" cy="4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000066"/>
                  </a:solidFill>
                </a:rPr>
                <a:t>filler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1554" y="2676"/>
              <a:ext cx="1134" cy="4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000066"/>
                  </a:solidFill>
                </a:rPr>
                <a:t>rinser</a:t>
              </a:r>
            </a:p>
          </p:txBody>
        </p:sp>
        <p:sp>
          <p:nvSpPr>
            <p:cNvPr id="38923" name="Text Box 10"/>
            <p:cNvSpPr txBox="1">
              <a:spLocks noChangeArrowheads="1"/>
            </p:cNvSpPr>
            <p:nvPr/>
          </p:nvSpPr>
          <p:spPr bwMode="auto">
            <a:xfrm>
              <a:off x="528" y="1476"/>
              <a:ext cx="1134" cy="4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de-DE" sz="2200">
                  <a:solidFill>
                    <a:srgbClr val="000066"/>
                  </a:solidFill>
                </a:rPr>
                <a:t>tap</a:t>
              </a:r>
              <a:r>
                <a:rPr lang="en-GB" sz="2200">
                  <a:solidFill>
                    <a:srgbClr val="000066"/>
                  </a:solidFill>
                </a:rPr>
                <a:t> water</a:t>
              </a:r>
            </a:p>
          </p:txBody>
        </p:sp>
        <p:sp>
          <p:nvSpPr>
            <p:cNvPr id="38924" name="Text Box 11"/>
            <p:cNvSpPr txBox="1">
              <a:spLocks noChangeArrowheads="1"/>
            </p:cNvSpPr>
            <p:nvPr/>
          </p:nvSpPr>
          <p:spPr bwMode="auto">
            <a:xfrm>
              <a:off x="2322" y="657"/>
              <a:ext cx="1134" cy="492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000066"/>
                  </a:solidFill>
                </a:rPr>
                <a:t>central water supply</a:t>
              </a:r>
            </a:p>
          </p:txBody>
        </p:sp>
        <p:sp>
          <p:nvSpPr>
            <p:cNvPr id="38925" name="Text Box 12"/>
            <p:cNvSpPr txBox="1">
              <a:spLocks noChangeArrowheads="1"/>
            </p:cNvSpPr>
            <p:nvPr/>
          </p:nvSpPr>
          <p:spPr bwMode="auto">
            <a:xfrm>
              <a:off x="912" y="3360"/>
              <a:ext cx="3936" cy="269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000066"/>
              </a:solidFill>
              <a:miter lim="800000"/>
              <a:headEnd type="none" w="sm" len="sm"/>
              <a:tailEnd type="none" w="sm" len="sm"/>
            </a:ln>
          </p:spPr>
          <p:txBody>
            <a:bodyPr anchor="ctr" anchorCtr="1"/>
            <a:lstStyle/>
            <a:p>
              <a:pPr algn="ctr">
                <a:spcBef>
                  <a:spcPct val="50000"/>
                </a:spcBef>
              </a:pPr>
              <a:r>
                <a:rPr lang="en-GB" sz="2200">
                  <a:solidFill>
                    <a:srgbClr val="000066"/>
                  </a:solidFill>
                </a:rPr>
                <a:t>belt lub</a:t>
              </a:r>
              <a:r>
                <a:rPr lang="de-DE" sz="2200">
                  <a:solidFill>
                    <a:srgbClr val="000066"/>
                  </a:solidFill>
                </a:rPr>
                <a:t>r</a:t>
              </a:r>
              <a:r>
                <a:rPr lang="en-GB" sz="2200">
                  <a:solidFill>
                    <a:srgbClr val="000066"/>
                  </a:solidFill>
                </a:rPr>
                <a:t>ification systems</a:t>
              </a:r>
            </a:p>
          </p:txBody>
        </p:sp>
        <p:sp>
          <p:nvSpPr>
            <p:cNvPr id="38926" name="Line 13"/>
            <p:cNvSpPr>
              <a:spLocks noChangeShapeType="1"/>
            </p:cNvSpPr>
            <p:nvPr/>
          </p:nvSpPr>
          <p:spPr bwMode="auto">
            <a:xfrm>
              <a:off x="720" y="2160"/>
              <a:ext cx="0" cy="48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14"/>
            <p:cNvSpPr>
              <a:spLocks noChangeShapeType="1"/>
            </p:cNvSpPr>
            <p:nvPr/>
          </p:nvSpPr>
          <p:spPr bwMode="auto">
            <a:xfrm>
              <a:off x="2112" y="2160"/>
              <a:ext cx="0" cy="48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Line 15"/>
            <p:cNvSpPr>
              <a:spLocks noChangeShapeType="1"/>
            </p:cNvSpPr>
            <p:nvPr/>
          </p:nvSpPr>
          <p:spPr bwMode="auto">
            <a:xfrm>
              <a:off x="3648" y="2160"/>
              <a:ext cx="0" cy="48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Line 16"/>
            <p:cNvSpPr>
              <a:spLocks noChangeShapeType="1"/>
            </p:cNvSpPr>
            <p:nvPr/>
          </p:nvSpPr>
          <p:spPr bwMode="auto">
            <a:xfrm>
              <a:off x="4992" y="2160"/>
              <a:ext cx="0" cy="48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Line 17"/>
            <p:cNvSpPr>
              <a:spLocks noChangeShapeType="1"/>
            </p:cNvSpPr>
            <p:nvPr/>
          </p:nvSpPr>
          <p:spPr bwMode="auto">
            <a:xfrm>
              <a:off x="2901" y="2016"/>
              <a:ext cx="0" cy="1296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1" name="Line 18"/>
            <p:cNvSpPr>
              <a:spLocks noChangeShapeType="1"/>
            </p:cNvSpPr>
            <p:nvPr/>
          </p:nvSpPr>
          <p:spPr bwMode="auto">
            <a:xfrm rot="5400000">
              <a:off x="2040" y="1368"/>
              <a:ext cx="0" cy="72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Line 19"/>
            <p:cNvSpPr>
              <a:spLocks noChangeShapeType="1"/>
            </p:cNvSpPr>
            <p:nvPr/>
          </p:nvSpPr>
          <p:spPr bwMode="auto">
            <a:xfrm rot="-5400000">
              <a:off x="3767" y="1369"/>
              <a:ext cx="1" cy="72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Line 20"/>
            <p:cNvSpPr>
              <a:spLocks noChangeShapeType="1"/>
            </p:cNvSpPr>
            <p:nvPr/>
          </p:nvSpPr>
          <p:spPr bwMode="auto">
            <a:xfrm>
              <a:off x="720" y="2160"/>
              <a:ext cx="427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4" name="Line 21"/>
            <p:cNvSpPr>
              <a:spLocks noChangeShapeType="1"/>
            </p:cNvSpPr>
            <p:nvPr/>
          </p:nvSpPr>
          <p:spPr bwMode="auto">
            <a:xfrm>
              <a:off x="2901" y="1152"/>
              <a:ext cx="0" cy="240"/>
            </a:xfrm>
            <a:prstGeom prst="line">
              <a:avLst/>
            </a:prstGeom>
            <a:noFill/>
            <a:ln w="7620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800" smtClean="0"/>
              <a:t>Clean in Place (CIP) with ClO</a:t>
            </a:r>
            <a:r>
              <a:rPr lang="en-GB" sz="1800" smtClean="0"/>
              <a:t>2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85800" y="1412875"/>
            <a:ext cx="78486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292100" indent="-292100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en-GB" sz="2000"/>
              <a:t>Disinfection and cost reduction by one step </a:t>
            </a:r>
          </a:p>
        </p:txBody>
      </p:sp>
      <p:pic>
        <p:nvPicPr>
          <p:cNvPr id="39940" name="Picture 4" descr="CIP"/>
          <p:cNvPicPr>
            <a:picLocks noChangeAspect="1" noChangeArrowheads="1"/>
          </p:cNvPicPr>
          <p:nvPr/>
        </p:nvPicPr>
        <p:blipFill>
          <a:blip r:embed="rId2" cstate="print">
            <a:lum bright="-4000" contrast="10000"/>
          </a:blip>
          <a:srcRect/>
          <a:stretch>
            <a:fillRect/>
          </a:stretch>
        </p:blipFill>
        <p:spPr bwMode="auto">
          <a:xfrm>
            <a:off x="611188" y="1917700"/>
            <a:ext cx="7561262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443663" y="1989138"/>
            <a:ext cx="2286000" cy="1066800"/>
            <a:chOff x="4128" y="1008"/>
            <a:chExt cx="1440" cy="672"/>
          </a:xfrm>
        </p:grpSpPr>
        <p:sp>
          <p:nvSpPr>
            <p:cNvPr id="39942" name="Oval 5"/>
            <p:cNvSpPr>
              <a:spLocks noChangeArrowheads="1"/>
            </p:cNvSpPr>
            <p:nvPr/>
          </p:nvSpPr>
          <p:spPr bwMode="auto">
            <a:xfrm>
              <a:off x="4608" y="1008"/>
              <a:ext cx="960" cy="672"/>
            </a:xfrm>
            <a:prstGeom prst="ellipse">
              <a:avLst/>
            </a:prstGeom>
            <a:solidFill>
              <a:srgbClr val="99FF33"/>
            </a:solidFill>
            <a:ln w="1270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3" name="Text Box 6"/>
            <p:cNvSpPr txBox="1">
              <a:spLocks noChangeArrowheads="1"/>
            </p:cNvSpPr>
            <p:nvPr/>
          </p:nvSpPr>
          <p:spPr bwMode="auto">
            <a:xfrm>
              <a:off x="4752" y="1056"/>
              <a:ext cx="720" cy="5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600">
                  <a:solidFill>
                    <a:srgbClr val="FF0000"/>
                  </a:solidFill>
                </a:rPr>
                <a:t>2 ppm</a:t>
              </a:r>
            </a:p>
            <a:p>
              <a:pPr algn="ctr"/>
              <a:r>
                <a:rPr lang="en-GB" sz="2600">
                  <a:solidFill>
                    <a:srgbClr val="FF0000"/>
                  </a:solidFill>
                </a:rPr>
                <a:t>ClO</a:t>
              </a:r>
              <a:r>
                <a:rPr lang="en-GB" sz="2600" baseline="-10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9944" name="Line 7"/>
            <p:cNvSpPr>
              <a:spLocks noChangeShapeType="1"/>
            </p:cNvSpPr>
            <p:nvPr/>
          </p:nvSpPr>
          <p:spPr bwMode="auto">
            <a:xfrm rot="10726280" flipV="1">
              <a:off x="4128" y="1344"/>
              <a:ext cx="48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800" smtClean="0"/>
              <a:t>Bottle Washing with ClO</a:t>
            </a:r>
            <a:r>
              <a:rPr lang="en-GB" sz="1800" smtClean="0"/>
              <a:t>2</a:t>
            </a:r>
          </a:p>
        </p:txBody>
      </p:sp>
      <p:pic>
        <p:nvPicPr>
          <p:cNvPr id="40963" name="Picture 3" descr="GB-Zentrale-ClO2-Dosierung-FLAWA-021129"/>
          <p:cNvPicPr>
            <a:picLocks noChangeAspect="1" noChangeArrowheads="1"/>
          </p:cNvPicPr>
          <p:nvPr/>
        </p:nvPicPr>
        <p:blipFill>
          <a:blip r:embed="rId2" cstate="print">
            <a:lum bright="-4000" contrast="10000"/>
          </a:blip>
          <a:srcRect/>
          <a:stretch>
            <a:fillRect/>
          </a:stretch>
        </p:blipFill>
        <p:spPr bwMode="auto">
          <a:xfrm>
            <a:off x="611188" y="1268413"/>
            <a:ext cx="793908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55700" y="2062163"/>
            <a:ext cx="3200400" cy="1295400"/>
            <a:chOff x="864" y="1008"/>
            <a:chExt cx="2016" cy="816"/>
          </a:xfrm>
        </p:grpSpPr>
        <p:sp>
          <p:nvSpPr>
            <p:cNvPr id="40965" name="Oval 4"/>
            <p:cNvSpPr>
              <a:spLocks noChangeArrowheads="1"/>
            </p:cNvSpPr>
            <p:nvPr/>
          </p:nvSpPr>
          <p:spPr bwMode="auto">
            <a:xfrm>
              <a:off x="864" y="1056"/>
              <a:ext cx="1200" cy="768"/>
            </a:xfrm>
            <a:prstGeom prst="ellipse">
              <a:avLst/>
            </a:prstGeom>
            <a:solidFill>
              <a:srgbClr val="99FF33"/>
            </a:solidFill>
            <a:ln w="1905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66" name="Line 5"/>
            <p:cNvSpPr>
              <a:spLocks noChangeShapeType="1"/>
            </p:cNvSpPr>
            <p:nvPr/>
          </p:nvSpPr>
          <p:spPr bwMode="auto">
            <a:xfrm rot="12000769" flipH="1">
              <a:off x="2136" y="1008"/>
              <a:ext cx="744" cy="5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7" name="Text Box 6"/>
            <p:cNvSpPr txBox="1">
              <a:spLocks noChangeArrowheads="1"/>
            </p:cNvSpPr>
            <p:nvPr/>
          </p:nvSpPr>
          <p:spPr bwMode="auto">
            <a:xfrm>
              <a:off x="864" y="1200"/>
              <a:ext cx="1200" cy="51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>
                  <a:solidFill>
                    <a:srgbClr val="FF0000"/>
                  </a:solidFill>
                </a:rPr>
                <a:t>0.</a:t>
              </a:r>
              <a:r>
                <a:rPr lang="de-DE" sz="2400">
                  <a:solidFill>
                    <a:srgbClr val="FF0000"/>
                  </a:solidFill>
                </a:rPr>
                <a:t>8</a:t>
              </a:r>
              <a:r>
                <a:rPr lang="en-GB" sz="2400">
                  <a:solidFill>
                    <a:srgbClr val="FF0000"/>
                  </a:solidFill>
                </a:rPr>
                <a:t>-</a:t>
              </a:r>
              <a:r>
                <a:rPr lang="de-DE" sz="2400">
                  <a:solidFill>
                    <a:srgbClr val="FF0000"/>
                  </a:solidFill>
                </a:rPr>
                <a:t>2</a:t>
              </a:r>
              <a:r>
                <a:rPr lang="en-GB" sz="2400">
                  <a:solidFill>
                    <a:srgbClr val="FF0000"/>
                  </a:solidFill>
                </a:rPr>
                <a:t> ppm</a:t>
              </a:r>
            </a:p>
            <a:p>
              <a:pPr algn="ctr"/>
              <a:r>
                <a:rPr lang="en-GB" sz="2400">
                  <a:solidFill>
                    <a:srgbClr val="FF0000"/>
                  </a:solidFill>
                </a:rPr>
                <a:t>ClO</a:t>
              </a:r>
              <a:r>
                <a:rPr lang="en-GB" sz="2400" baseline="-1000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800" smtClean="0"/>
              <a:t>Bottle Rinsing with ClO</a:t>
            </a:r>
            <a:r>
              <a:rPr lang="en-GB" sz="1800" smtClean="0"/>
              <a:t>2</a:t>
            </a:r>
          </a:p>
        </p:txBody>
      </p:sp>
      <p:pic>
        <p:nvPicPr>
          <p:cNvPr id="41987" name="Picture 3" descr="GB-Zentrale-ClO2-Dosierung-Rinser-021129"/>
          <p:cNvPicPr>
            <a:picLocks noChangeAspect="1" noChangeArrowheads="1"/>
          </p:cNvPicPr>
          <p:nvPr/>
        </p:nvPicPr>
        <p:blipFill>
          <a:blip r:embed="rId2" cstate="print">
            <a:lum bright="-4000" contrast="10000"/>
          </a:blip>
          <a:srcRect/>
          <a:stretch>
            <a:fillRect/>
          </a:stretch>
        </p:blipFill>
        <p:spPr bwMode="auto">
          <a:xfrm>
            <a:off x="611188" y="1341438"/>
            <a:ext cx="8105775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380163" y="1152525"/>
            <a:ext cx="2535237" cy="1484313"/>
            <a:chOff x="4019" y="480"/>
            <a:chExt cx="1597" cy="935"/>
          </a:xfrm>
        </p:grpSpPr>
        <p:sp>
          <p:nvSpPr>
            <p:cNvPr id="41989" name="Oval 4"/>
            <p:cNvSpPr>
              <a:spLocks noChangeArrowheads="1"/>
            </p:cNvSpPr>
            <p:nvPr/>
          </p:nvSpPr>
          <p:spPr bwMode="auto">
            <a:xfrm>
              <a:off x="4416" y="480"/>
              <a:ext cx="1200" cy="768"/>
            </a:xfrm>
            <a:prstGeom prst="ellipse">
              <a:avLst/>
            </a:prstGeom>
            <a:solidFill>
              <a:srgbClr val="99FF33"/>
            </a:solidFill>
            <a:ln w="1905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0" name="Text Box 5"/>
            <p:cNvSpPr txBox="1">
              <a:spLocks noChangeArrowheads="1"/>
            </p:cNvSpPr>
            <p:nvPr/>
          </p:nvSpPr>
          <p:spPr bwMode="auto">
            <a:xfrm>
              <a:off x="4416" y="634"/>
              <a:ext cx="1200" cy="51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>
                  <a:solidFill>
                    <a:srgbClr val="FF0000"/>
                  </a:solidFill>
                </a:rPr>
                <a:t>0.5-1.5 ppm</a:t>
              </a:r>
            </a:p>
            <a:p>
              <a:pPr algn="ctr"/>
              <a:r>
                <a:rPr lang="en-GB" sz="2400">
                  <a:solidFill>
                    <a:srgbClr val="FF0000"/>
                  </a:solidFill>
                </a:rPr>
                <a:t>ClO</a:t>
              </a:r>
              <a:r>
                <a:rPr lang="en-GB" sz="2400" baseline="-10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1991" name="Line 6"/>
            <p:cNvSpPr>
              <a:spLocks noChangeShapeType="1"/>
            </p:cNvSpPr>
            <p:nvPr/>
          </p:nvSpPr>
          <p:spPr bwMode="auto">
            <a:xfrm rot="616437" flipH="1">
              <a:off x="4019" y="1031"/>
              <a:ext cx="480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800" smtClean="0"/>
              <a:t>ClO</a:t>
            </a:r>
            <a:r>
              <a:rPr lang="en-GB" sz="1800" smtClean="0"/>
              <a:t>2</a:t>
            </a:r>
            <a:r>
              <a:rPr lang="en-GB" sz="2800" smtClean="0"/>
              <a:t> in Filling Machines</a:t>
            </a:r>
          </a:p>
        </p:txBody>
      </p:sp>
      <p:sp>
        <p:nvSpPr>
          <p:cNvPr id="43011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3" descr="Flaschenhä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4463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Verschliesser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 descr="Verschliesser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809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518275" y="762000"/>
            <a:ext cx="2397125" cy="2365375"/>
            <a:chOff x="4106" y="480"/>
            <a:chExt cx="1510" cy="1490"/>
          </a:xfrm>
        </p:grpSpPr>
        <p:sp>
          <p:nvSpPr>
            <p:cNvPr id="43016" name="Oval 6"/>
            <p:cNvSpPr>
              <a:spLocks noChangeArrowheads="1"/>
            </p:cNvSpPr>
            <p:nvPr/>
          </p:nvSpPr>
          <p:spPr bwMode="auto">
            <a:xfrm>
              <a:off x="4416" y="480"/>
              <a:ext cx="1200" cy="768"/>
            </a:xfrm>
            <a:prstGeom prst="ellipse">
              <a:avLst/>
            </a:prstGeom>
            <a:solidFill>
              <a:srgbClr val="99FF33"/>
            </a:solidFill>
            <a:ln w="19050">
              <a:solidFill>
                <a:srgbClr val="00006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7" name="Text Box 7"/>
            <p:cNvSpPr txBox="1">
              <a:spLocks noChangeArrowheads="1"/>
            </p:cNvSpPr>
            <p:nvPr/>
          </p:nvSpPr>
          <p:spPr bwMode="auto">
            <a:xfrm>
              <a:off x="4560" y="576"/>
              <a:ext cx="912" cy="5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600">
                  <a:solidFill>
                    <a:srgbClr val="FF0000"/>
                  </a:solidFill>
                </a:rPr>
                <a:t>0.4 ppm</a:t>
              </a:r>
            </a:p>
            <a:p>
              <a:pPr algn="ctr"/>
              <a:r>
                <a:rPr lang="en-GB" sz="2600">
                  <a:solidFill>
                    <a:srgbClr val="FF0000"/>
                  </a:solidFill>
                </a:rPr>
                <a:t>ClO</a:t>
              </a:r>
              <a:r>
                <a:rPr lang="en-GB" sz="2600" baseline="-10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3018" name="Line 8"/>
            <p:cNvSpPr>
              <a:spLocks noChangeShapeType="1"/>
            </p:cNvSpPr>
            <p:nvPr/>
          </p:nvSpPr>
          <p:spPr bwMode="auto">
            <a:xfrm rot="20749944" flipH="1">
              <a:off x="4106" y="1324"/>
              <a:ext cx="856" cy="6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Inhaltsplatzhalter 3"/>
          <p:cNvSpPr>
            <a:spLocks noGrp="1"/>
          </p:cNvSpPr>
          <p:nvPr>
            <p:ph idx="1"/>
          </p:nvPr>
        </p:nvSpPr>
        <p:spPr>
          <a:xfrm>
            <a:off x="539750" y="1484313"/>
            <a:ext cx="7777163" cy="4897437"/>
          </a:xfrm>
        </p:spPr>
        <p:txBody>
          <a:bodyPr/>
          <a:lstStyle/>
          <a:p>
            <a:pPr eaLnBrk="1" hangingPunct="1"/>
            <a:r>
              <a:rPr lang="en-US" smtClean="0"/>
              <a:t>Tunnel Pasteurizer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Pasteurization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4037" name="Picture 1031" descr="I0018B"/>
          <p:cNvPicPr>
            <a:picLocks noChangeAspect="1" noChangeArrowheads="1"/>
          </p:cNvPicPr>
          <p:nvPr/>
        </p:nvPicPr>
        <p:blipFill>
          <a:blip r:embed="rId3" cstate="print"/>
          <a:srcRect l="23119" t="2554" r="4065" b="14500"/>
          <a:stretch>
            <a:fillRect/>
          </a:stretch>
        </p:blipFill>
        <p:spPr bwMode="auto">
          <a:xfrm>
            <a:off x="539750" y="2781300"/>
            <a:ext cx="35988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3" descr="Pasteurisa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5313" y="2781300"/>
            <a:ext cx="3911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7704138" cy="501650"/>
          </a:xfrm>
        </p:spPr>
        <p:txBody>
          <a:bodyPr/>
          <a:lstStyle/>
          <a:p>
            <a:pPr algn="ctr" eaLnBrk="1" hangingPunct="1"/>
            <a:r>
              <a:rPr lang="en-GB" sz="2800" smtClean="0"/>
              <a:t>ClO</a:t>
            </a:r>
            <a:r>
              <a:rPr lang="en-GB" sz="1800" smtClean="0"/>
              <a:t>2</a:t>
            </a:r>
            <a:r>
              <a:rPr lang="en-GB" sz="2800" smtClean="0"/>
              <a:t> in the Chicken Industry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0700" y="1341438"/>
            <a:ext cx="7580313" cy="3240087"/>
          </a:xfrm>
        </p:spPr>
        <p:txBody>
          <a:bodyPr/>
          <a:lstStyle/>
          <a:p>
            <a:pPr eaLnBrk="1" hangingPunct="1"/>
            <a:r>
              <a:rPr lang="en-GB" dirty="0" smtClean="0"/>
              <a:t>0.8 </a:t>
            </a:r>
            <a:r>
              <a:rPr lang="en-GB" dirty="0" err="1" smtClean="0"/>
              <a:t>ppm</a:t>
            </a:r>
            <a:r>
              <a:rPr lang="en-GB" dirty="0" smtClean="0"/>
              <a:t> ClO</a:t>
            </a:r>
            <a:r>
              <a:rPr lang="en-GB" baseline="-25000" dirty="0" smtClean="0"/>
              <a:t>2</a:t>
            </a:r>
            <a:r>
              <a:rPr lang="en-GB" dirty="0" smtClean="0"/>
              <a:t> in several rinsing steps and in the </a:t>
            </a:r>
            <a:r>
              <a:rPr lang="en-GB" dirty="0" err="1" smtClean="0"/>
              <a:t>prechiller</a:t>
            </a:r>
            <a:endParaRPr lang="en-GB" dirty="0" smtClean="0"/>
          </a:p>
          <a:p>
            <a:pPr marL="749300" lvl="1" indent="-481013" eaLnBrk="1" hangingPunct="1">
              <a:buFontTx/>
              <a:buChar char="-"/>
            </a:pPr>
            <a:r>
              <a:rPr lang="en-GB" sz="2000" dirty="0" smtClean="0"/>
              <a:t>reduction of bad smell</a:t>
            </a:r>
          </a:p>
          <a:p>
            <a:pPr marL="749300" lvl="1" indent="-481013" eaLnBrk="1" hangingPunct="1">
              <a:buFontTx/>
              <a:buChar char="-"/>
            </a:pPr>
            <a:r>
              <a:rPr lang="en-GB" sz="2000" dirty="0" smtClean="0"/>
              <a:t>meat and skin natural </a:t>
            </a:r>
            <a:r>
              <a:rPr lang="en-GB" sz="2000" dirty="0" err="1" smtClean="0"/>
              <a:t>colored</a:t>
            </a:r>
            <a:endParaRPr lang="en-GB" sz="2000" dirty="0" smtClean="0"/>
          </a:p>
          <a:p>
            <a:pPr marL="749300" lvl="1" indent="-481013" eaLnBrk="1" hangingPunct="1">
              <a:buFontTx/>
              <a:buChar char="-"/>
            </a:pPr>
            <a:r>
              <a:rPr lang="en-GB" sz="2000" dirty="0" smtClean="0"/>
              <a:t>biol. effectiveness against</a:t>
            </a:r>
            <a:br>
              <a:rPr lang="en-GB" sz="2000" dirty="0" smtClean="0"/>
            </a:br>
            <a:r>
              <a:rPr lang="en-GB" sz="2000" dirty="0" smtClean="0"/>
              <a:t>salmonella is better</a:t>
            </a:r>
          </a:p>
        </p:txBody>
      </p:sp>
      <p:graphicFrame>
        <p:nvGraphicFramePr>
          <p:cNvPr id="1073" name="Group 49"/>
          <p:cNvGraphicFramePr>
            <a:graphicFrameLocks noGrp="1"/>
          </p:cNvGraphicFramePr>
          <p:nvPr>
            <p:ph sz="half" idx="2"/>
          </p:nvPr>
        </p:nvGraphicFramePr>
        <p:xfrm>
          <a:off x="395288" y="3643313"/>
          <a:ext cx="5256212" cy="3033079"/>
        </p:xfrm>
        <a:graphic>
          <a:graphicData uri="http://schemas.openxmlformats.org/drawingml/2006/table">
            <a:tbl>
              <a:tblPr/>
              <a:tblGrid>
                <a:gridCol w="976312"/>
                <a:gridCol w="1425575"/>
                <a:gridCol w="1427163"/>
                <a:gridCol w="1427162"/>
              </a:tblGrid>
              <a:tr h="723900"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Time</a:t>
                      </a:r>
                    </a:p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[min]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without</a:t>
                      </a:r>
                    </a:p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treatment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66700" marR="0" lvl="0" indent="-2667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[bacteria / ml]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 ppm Cl</a:t>
                      </a:r>
                      <a:r>
                        <a:rPr kumimoji="0" lang="pt-BR" sz="1600" b="1" i="0" u="none" strike="noStrike" cap="none" normalizeH="0" baseline="-1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266700" marR="0" lvl="0" indent="-2667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[bacteria / ml]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 ppm Cl0</a:t>
                      </a:r>
                      <a:r>
                        <a:rPr kumimoji="0" lang="en-GB" sz="1600" b="1" i="0" u="none" strike="noStrike" cap="none" normalizeH="0" baseline="-1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</a:p>
                    <a:p>
                      <a:pPr marL="266700" marR="0" lvl="0" indent="-2667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266700" marR="0" lvl="0" indent="-2667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[bacteria / ml]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220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------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-----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350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76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640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97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2,700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540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4,800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920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6,600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1,570</a:t>
                      </a: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  <a:tc>
                  <a:txBody>
                    <a:bodyPr/>
                    <a:lstStyle/>
                    <a:p>
                      <a:pPr marL="266700" marR="0" lvl="0" indent="-2667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5715000" y="2057400"/>
          <a:ext cx="3314700" cy="4540250"/>
        </p:xfrm>
        <a:graphic>
          <a:graphicData uri="http://schemas.openxmlformats.org/presentationml/2006/ole">
            <p:oleObj spid="_x0000_s149506" name="Photo Editor Photo" r:id="rId3" imgW="8819048" imgH="12819048" progId="">
              <p:embed/>
            </p:oleObj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UV-Light</a:t>
            </a:r>
            <a:endParaRPr lang="en-US" sz="32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Energy demand is high</a:t>
            </a:r>
          </a:p>
          <a:p>
            <a:pPr eaLnBrk="1" hangingPunct="1"/>
            <a:r>
              <a:rPr lang="en-US" sz="2800" smtClean="0"/>
              <a:t>Capital costs can be high</a:t>
            </a:r>
          </a:p>
          <a:p>
            <a:pPr eaLnBrk="1" hangingPunct="1"/>
            <a:r>
              <a:rPr lang="en-US" sz="2800" smtClean="0"/>
              <a:t>Maintenance intensive</a:t>
            </a:r>
          </a:p>
          <a:p>
            <a:pPr eaLnBrk="1" hangingPunct="1"/>
            <a:r>
              <a:rPr lang="en-US" sz="2800" smtClean="0"/>
              <a:t>Concerns with color, turbidity, dissolved minerals</a:t>
            </a:r>
          </a:p>
          <a:p>
            <a:pPr eaLnBrk="1" hangingPunct="1"/>
            <a:r>
              <a:rPr lang="en-US" sz="2800" smtClean="0"/>
              <a:t>Must maintain a constant flow</a:t>
            </a:r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Leaves no residual disinfection power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C698461-256D-40BA-B348-2A8CDD89A356}" type="slidenum">
              <a:rPr lang="de-DE" smtClean="0"/>
              <a:pPr/>
              <a:t>6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ProMinent Academy for Water Technology</a:t>
            </a:r>
          </a:p>
        </p:txBody>
      </p:sp>
      <p:sp>
        <p:nvSpPr>
          <p:cNvPr id="47107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5A05ABE-82E0-4332-B972-E61F29F1D246}" type="slidenum">
              <a:rPr lang="de-DE" smtClean="0"/>
              <a:pPr/>
              <a:t>60</a:t>
            </a:fld>
            <a:endParaRPr lang="de-DE" smtClean="0"/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609600" y="3810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defTabSz="762000" eaLnBrk="0" hangingPunct="0"/>
            <a:endParaRPr lang="en-GB" sz="2800" b="1" baseline="-10000">
              <a:solidFill>
                <a:srgbClr val="000066"/>
              </a:solidFill>
            </a:endParaRPr>
          </a:p>
        </p:txBody>
      </p:sp>
      <p:sp>
        <p:nvSpPr>
          <p:cNvPr id="47109" name="Rectangle 3"/>
          <p:cNvSpPr>
            <a:spLocks noChangeArrowheads="1"/>
          </p:cNvSpPr>
          <p:nvPr/>
        </p:nvSpPr>
        <p:spPr bwMode="auto">
          <a:xfrm>
            <a:off x="609600" y="1371600"/>
            <a:ext cx="63547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 typeface="Wingdings" pitchFamily="2" charset="2"/>
              <a:buChar char="§"/>
            </a:pPr>
            <a:r>
              <a:rPr lang="en-GB" sz="2000" b="1"/>
              <a:t>Batch washing, water change every 6-8 hrs. typical dosage: 6 ppm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 typeface="Wingdings" pitchFamily="2" charset="2"/>
              <a:buChar char="§"/>
            </a:pPr>
            <a:r>
              <a:rPr lang="en-GB" sz="2000" b="1"/>
              <a:t>Spraying with ClO</a:t>
            </a:r>
            <a:r>
              <a:rPr lang="en-GB" sz="2000" b="1" baseline="-25000"/>
              <a:t>2</a:t>
            </a:r>
            <a:r>
              <a:rPr lang="en-GB" sz="2000" b="1"/>
              <a:t>: typical concentration</a:t>
            </a:r>
          </a:p>
          <a:p>
            <a:pPr marL="819150" lvl="1" indent="-28575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Tx/>
              <a:buChar char="-"/>
            </a:pPr>
            <a:r>
              <a:rPr lang="en-GB" sz="2000" b="1"/>
              <a:t>Onion rings 6 ppm</a:t>
            </a:r>
          </a:p>
          <a:p>
            <a:pPr marL="819150" lvl="1" indent="-28575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Tx/>
              <a:buChar char="-"/>
            </a:pPr>
            <a:r>
              <a:rPr lang="en-GB" sz="2000" b="1"/>
              <a:t>Carrots 1 ppm </a:t>
            </a:r>
          </a:p>
          <a:p>
            <a:pPr marL="819150" lvl="1" indent="-28575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Tx/>
              <a:buChar char="-"/>
            </a:pPr>
            <a:r>
              <a:rPr lang="en-GB" sz="2000" b="1"/>
              <a:t>Lettuce 2 ppm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 typeface="Wingdings" pitchFamily="2" charset="2"/>
              <a:buChar char="§"/>
            </a:pPr>
            <a:r>
              <a:rPr lang="en-GB" sz="2000" b="1"/>
              <a:t>Benefit: </a:t>
            </a:r>
          </a:p>
          <a:p>
            <a:pPr marL="819150" lvl="1" indent="-28575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Tx/>
              <a:buChar char="-"/>
            </a:pPr>
            <a:r>
              <a:rPr lang="en-GB" sz="2000" b="1"/>
              <a:t>Shelf life increased by factor 3</a:t>
            </a:r>
          </a:p>
          <a:p>
            <a:pPr marL="819150" lvl="1" indent="-285750" eaLnBrk="0" hangingPunct="0">
              <a:spcBef>
                <a:spcPct val="20000"/>
              </a:spcBef>
              <a:spcAft>
                <a:spcPct val="20000"/>
              </a:spcAft>
              <a:buClr>
                <a:srgbClr val="FF6600"/>
              </a:buClr>
              <a:buSzPct val="75000"/>
              <a:buFontTx/>
              <a:buChar char="-"/>
            </a:pPr>
            <a:endParaRPr lang="en-GB" sz="2000" b="1"/>
          </a:p>
        </p:txBody>
      </p:sp>
      <p:pic>
        <p:nvPicPr>
          <p:cNvPr id="47110" name="Picture 4" descr="Parripac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3325" y="1947863"/>
            <a:ext cx="22510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de-DE" sz="2800" smtClean="0">
                <a:solidFill>
                  <a:schemeClr val="tx1"/>
                </a:solidFill>
              </a:rPr>
              <a:t>Vegetable Washing with ClO</a:t>
            </a:r>
            <a:r>
              <a:rPr lang="de-DE" sz="1800" smtClean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/>
              <a:t>ProMinent Academy for Water Technology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Onion Rings, sprayed with Chlorine Dioxide Wash Water</a:t>
            </a:r>
            <a:endParaRPr lang="en-GB" smtClean="0"/>
          </a:p>
        </p:txBody>
      </p:sp>
      <p:pic>
        <p:nvPicPr>
          <p:cNvPr id="7172" name="Picture 3" descr="Parripac_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05000"/>
            <a:ext cx="701040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Product management, Dr. Rothe, 12.08.08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Optimizing the ClO</a:t>
            </a:r>
            <a:r>
              <a:rPr lang="en-GB" baseline="-15000" dirty="0" smtClean="0"/>
              <a:t>2</a:t>
            </a:r>
            <a:r>
              <a:rPr lang="en-GB" dirty="0" smtClean="0"/>
              <a:t>-Distribution 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7704138" cy="1368425"/>
          </a:xfrm>
        </p:spPr>
        <p:txBody>
          <a:bodyPr/>
          <a:lstStyle/>
          <a:p>
            <a:pPr eaLnBrk="1" hangingPunct="1"/>
            <a:r>
              <a:rPr lang="en-GB" smtClean="0"/>
              <a:t>4 different lines:</a:t>
            </a:r>
          </a:p>
        </p:txBody>
      </p:sp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89138"/>
            <a:ext cx="38163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539750" y="5084763"/>
            <a:ext cx="41767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 algn="l">
              <a:spcBef>
                <a:spcPct val="20000"/>
              </a:spcBef>
              <a:buClr>
                <a:srgbClr val="EC7C16"/>
              </a:buClr>
              <a:buFont typeface="Wingdings" pitchFamily="2" charset="2"/>
              <a:buChar char="§"/>
            </a:pPr>
            <a:r>
              <a:rPr lang="en-GB" sz="2200"/>
              <a:t>optimized disinfection is managed by variation of reaction time and temperature</a:t>
            </a:r>
          </a:p>
        </p:txBody>
      </p:sp>
      <p:pic>
        <p:nvPicPr>
          <p:cNvPr id="167946" name="Picture 10" descr="DSCN34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989138"/>
            <a:ext cx="4716462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Product management, Dr. Rothe, 12.08.08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Batch-wise Flume Basins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4248150" cy="4897437"/>
          </a:xfrm>
        </p:spPr>
        <p:txBody>
          <a:bodyPr/>
          <a:lstStyle/>
          <a:p>
            <a:pPr eaLnBrk="1" hangingPunct="1">
              <a:spcAft>
                <a:spcPct val="40000"/>
              </a:spcAft>
            </a:pPr>
            <a:r>
              <a:rPr lang="en-GB" smtClean="0"/>
              <a:t>flume = transport by means of flowing water; </a:t>
            </a:r>
            <a:br>
              <a:rPr lang="en-GB" smtClean="0"/>
            </a:br>
            <a:r>
              <a:rPr lang="en-GB" smtClean="0"/>
              <a:t>sometimes supported by mechanical tools</a:t>
            </a:r>
          </a:p>
          <a:p>
            <a:pPr eaLnBrk="1" hangingPunct="1">
              <a:spcAft>
                <a:spcPct val="40000"/>
              </a:spcAft>
            </a:pPr>
            <a:r>
              <a:rPr lang="en-GB" smtClean="0"/>
              <a:t>product is flumed trough water with 5-8 ppm ClO</a:t>
            </a:r>
            <a:r>
              <a:rPr lang="en-GB" baseline="-15000" smtClean="0"/>
              <a:t>2</a:t>
            </a:r>
          </a:p>
          <a:p>
            <a:pPr eaLnBrk="1" hangingPunct="1"/>
            <a:r>
              <a:rPr lang="en-GB" smtClean="0"/>
              <a:t>when to exchange the water?</a:t>
            </a:r>
          </a:p>
          <a:p>
            <a:pPr lvl="1" eaLnBrk="1" hangingPunct="1"/>
            <a:r>
              <a:rPr lang="en-GB" smtClean="0"/>
              <a:t>fruits with low ClO</a:t>
            </a:r>
            <a:r>
              <a:rPr lang="en-GB" baseline="-15000" smtClean="0"/>
              <a:t>2</a:t>
            </a:r>
            <a:r>
              <a:rPr lang="en-GB" smtClean="0"/>
              <a:t>-demand (e.g entire cucumbers): </a:t>
            </a:r>
            <a:br>
              <a:rPr lang="en-GB" smtClean="0"/>
            </a:br>
            <a:r>
              <a:rPr lang="en-GB" smtClean="0"/>
              <a:t>at 1-2 ppm</a:t>
            </a:r>
          </a:p>
          <a:p>
            <a:pPr lvl="1" eaLnBrk="1" hangingPunct="1"/>
            <a:r>
              <a:rPr lang="en-GB" smtClean="0"/>
              <a:t>fruits with high ClO</a:t>
            </a:r>
            <a:r>
              <a:rPr lang="en-GB" baseline="-15000" smtClean="0"/>
              <a:t>2</a:t>
            </a:r>
            <a:r>
              <a:rPr lang="en-GB" smtClean="0"/>
              <a:t>-demand</a:t>
            </a:r>
            <a:br>
              <a:rPr lang="en-GB" smtClean="0"/>
            </a:br>
            <a:r>
              <a:rPr lang="en-GB" smtClean="0"/>
              <a:t>(e.g. onion rings): at 3-4 ppm</a:t>
            </a:r>
          </a:p>
        </p:txBody>
      </p:sp>
      <p:pic>
        <p:nvPicPr>
          <p:cNvPr id="10245" name="Picture 4" descr="DSCN34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2825" y="1339850"/>
            <a:ext cx="39973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Product management, Dr. Rothe, 12.08.08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Continuous Flume Basins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704137" cy="4897437"/>
          </a:xfrm>
        </p:spPr>
        <p:txBody>
          <a:bodyPr/>
          <a:lstStyle/>
          <a:p>
            <a:pPr eaLnBrk="1" hangingPunct="1">
              <a:spcAft>
                <a:spcPct val="40000"/>
              </a:spcAft>
            </a:pPr>
            <a:r>
              <a:rPr lang="en-GB" dirty="0" smtClean="0"/>
              <a:t>refreshing of the ClO</a:t>
            </a:r>
            <a:r>
              <a:rPr lang="en-GB" baseline="-15000" dirty="0" smtClean="0"/>
              <a:t>2</a:t>
            </a:r>
            <a:r>
              <a:rPr lang="en-GB" dirty="0" smtClean="0"/>
              <a:t> by means of spraying 5-8 </a:t>
            </a:r>
            <a:r>
              <a:rPr lang="en-GB" dirty="0" err="1" smtClean="0"/>
              <a:t>ppm</a:t>
            </a:r>
            <a:r>
              <a:rPr lang="en-GB" dirty="0" smtClean="0"/>
              <a:t> during product’s transport out of the basin</a:t>
            </a:r>
          </a:p>
          <a:p>
            <a:pPr eaLnBrk="1" hangingPunct="1"/>
            <a:r>
              <a:rPr lang="en-GB" dirty="0" smtClean="0"/>
              <a:t>suitable for products that can be packed wet </a:t>
            </a:r>
            <a:br>
              <a:rPr lang="en-GB" dirty="0" smtClean="0"/>
            </a:br>
            <a:r>
              <a:rPr lang="en-GB" dirty="0" smtClean="0"/>
              <a:t>(e.g. carrots)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187450" y="3141663"/>
            <a:ext cx="6264275" cy="3167062"/>
            <a:chOff x="930" y="1344"/>
            <a:chExt cx="3946" cy="1995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 rot="10800000">
              <a:off x="3180" y="1570"/>
              <a:ext cx="562" cy="497"/>
              <a:chOff x="4384" y="2850"/>
              <a:chExt cx="562" cy="497"/>
            </a:xfrm>
          </p:grpSpPr>
          <p:sp>
            <p:nvSpPr>
              <p:cNvPr id="11277" name="Oval 11"/>
              <p:cNvSpPr>
                <a:spLocks noChangeAspect="1" noChangeArrowheads="1"/>
              </p:cNvSpPr>
              <p:nvPr/>
            </p:nvSpPr>
            <p:spPr bwMode="auto">
              <a:xfrm>
                <a:off x="4476" y="2850"/>
                <a:ext cx="470" cy="25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8" name="Oval 12"/>
              <p:cNvSpPr>
                <a:spLocks noChangeAspect="1" noChangeArrowheads="1"/>
              </p:cNvSpPr>
              <p:nvPr/>
            </p:nvSpPr>
            <p:spPr bwMode="auto">
              <a:xfrm>
                <a:off x="4677" y="3127"/>
                <a:ext cx="109" cy="109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9" name="Freeform 13"/>
              <p:cNvSpPr>
                <a:spLocks noChangeAspect="1"/>
              </p:cNvSpPr>
              <p:nvPr/>
            </p:nvSpPr>
            <p:spPr bwMode="auto">
              <a:xfrm>
                <a:off x="4732" y="3237"/>
                <a:ext cx="1" cy="110"/>
              </a:xfrm>
              <a:custGeom>
                <a:avLst/>
                <a:gdLst>
                  <a:gd name="T0" fmla="*/ 0 w 1"/>
                  <a:gd name="T1" fmla="*/ 0 h 138"/>
                  <a:gd name="T2" fmla="*/ 0 w 1"/>
                  <a:gd name="T3" fmla="*/ 56 h 138"/>
                  <a:gd name="T4" fmla="*/ 0 60000 65536"/>
                  <a:gd name="T5" fmla="*/ 0 60000 65536"/>
                  <a:gd name="T6" fmla="*/ 0 w 1"/>
                  <a:gd name="T7" fmla="*/ 0 h 138"/>
                  <a:gd name="T8" fmla="*/ 1 w 1"/>
                  <a:gd name="T9" fmla="*/ 138 h 1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38">
                    <a:moveTo>
                      <a:pt x="0" y="0"/>
                    </a:moveTo>
                    <a:lnTo>
                      <a:pt x="0" y="138"/>
                    </a:lnTo>
                  </a:path>
                </a:pathLst>
              </a:custGeom>
              <a:noFill/>
              <a:ln w="762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Freeform 14"/>
              <p:cNvSpPr>
                <a:spLocks noChangeAspect="1"/>
              </p:cNvSpPr>
              <p:nvPr/>
            </p:nvSpPr>
            <p:spPr bwMode="auto">
              <a:xfrm>
                <a:off x="4384" y="3325"/>
                <a:ext cx="361" cy="3"/>
              </a:xfrm>
              <a:custGeom>
                <a:avLst/>
                <a:gdLst>
                  <a:gd name="T0" fmla="*/ 184 w 452"/>
                  <a:gd name="T1" fmla="*/ 2 h 4"/>
                  <a:gd name="T2" fmla="*/ 0 w 452"/>
                  <a:gd name="T3" fmla="*/ 0 h 4"/>
                  <a:gd name="T4" fmla="*/ 0 60000 65536"/>
                  <a:gd name="T5" fmla="*/ 0 60000 65536"/>
                  <a:gd name="T6" fmla="*/ 0 w 452"/>
                  <a:gd name="T7" fmla="*/ 0 h 4"/>
                  <a:gd name="T8" fmla="*/ 452 w 452"/>
                  <a:gd name="T9" fmla="*/ 4 h 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52" h="4">
                    <a:moveTo>
                      <a:pt x="452" y="4"/>
                    </a:moveTo>
                    <a:lnTo>
                      <a:pt x="0" y="0"/>
                    </a:lnTo>
                  </a:path>
                </a:pathLst>
              </a:custGeom>
              <a:noFill/>
              <a:ln w="762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Freeform 15"/>
              <p:cNvSpPr>
                <a:spLocks noChangeAspect="1"/>
              </p:cNvSpPr>
              <p:nvPr/>
            </p:nvSpPr>
            <p:spPr bwMode="auto">
              <a:xfrm>
                <a:off x="4553" y="2933"/>
                <a:ext cx="147" cy="205"/>
              </a:xfrm>
              <a:custGeom>
                <a:avLst/>
                <a:gdLst>
                  <a:gd name="T0" fmla="*/ 74 w 184"/>
                  <a:gd name="T1" fmla="*/ 105 h 256"/>
                  <a:gd name="T2" fmla="*/ 0 w 184"/>
                  <a:gd name="T3" fmla="*/ 0 h 256"/>
                  <a:gd name="T4" fmla="*/ 0 60000 65536"/>
                  <a:gd name="T5" fmla="*/ 0 60000 65536"/>
                  <a:gd name="T6" fmla="*/ 0 w 184"/>
                  <a:gd name="T7" fmla="*/ 0 h 256"/>
                  <a:gd name="T8" fmla="*/ 184 w 184"/>
                  <a:gd name="T9" fmla="*/ 256 h 2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84" h="256">
                    <a:moveTo>
                      <a:pt x="184" y="25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Freeform 16"/>
              <p:cNvSpPr>
                <a:spLocks noChangeAspect="1"/>
              </p:cNvSpPr>
              <p:nvPr/>
            </p:nvSpPr>
            <p:spPr bwMode="auto">
              <a:xfrm>
                <a:off x="4617" y="2893"/>
                <a:ext cx="96" cy="234"/>
              </a:xfrm>
              <a:custGeom>
                <a:avLst/>
                <a:gdLst>
                  <a:gd name="T0" fmla="*/ 50 w 120"/>
                  <a:gd name="T1" fmla="*/ 119 h 293"/>
                  <a:gd name="T2" fmla="*/ 0 w 120"/>
                  <a:gd name="T3" fmla="*/ 0 h 293"/>
                  <a:gd name="T4" fmla="*/ 0 60000 65536"/>
                  <a:gd name="T5" fmla="*/ 0 60000 65536"/>
                  <a:gd name="T6" fmla="*/ 0 w 120"/>
                  <a:gd name="T7" fmla="*/ 0 h 293"/>
                  <a:gd name="T8" fmla="*/ 120 w 120"/>
                  <a:gd name="T9" fmla="*/ 293 h 29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0" h="293">
                    <a:moveTo>
                      <a:pt x="120" y="293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Freeform 17"/>
              <p:cNvSpPr>
                <a:spLocks noChangeAspect="1"/>
              </p:cNvSpPr>
              <p:nvPr/>
            </p:nvSpPr>
            <p:spPr bwMode="auto">
              <a:xfrm>
                <a:off x="4718" y="2879"/>
                <a:ext cx="11" cy="248"/>
              </a:xfrm>
              <a:custGeom>
                <a:avLst/>
                <a:gdLst>
                  <a:gd name="T0" fmla="*/ 6 w 14"/>
                  <a:gd name="T1" fmla="*/ 126 h 310"/>
                  <a:gd name="T2" fmla="*/ 0 w 14"/>
                  <a:gd name="T3" fmla="*/ 0 h 310"/>
                  <a:gd name="T4" fmla="*/ 0 60000 65536"/>
                  <a:gd name="T5" fmla="*/ 0 60000 65536"/>
                  <a:gd name="T6" fmla="*/ 0 w 14"/>
                  <a:gd name="T7" fmla="*/ 0 h 310"/>
                  <a:gd name="T8" fmla="*/ 14 w 14"/>
                  <a:gd name="T9" fmla="*/ 310 h 3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" h="310">
                    <a:moveTo>
                      <a:pt x="14" y="310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Freeform 18"/>
              <p:cNvSpPr>
                <a:spLocks noChangeAspect="1"/>
              </p:cNvSpPr>
              <p:nvPr/>
            </p:nvSpPr>
            <p:spPr bwMode="auto">
              <a:xfrm>
                <a:off x="4750" y="2892"/>
                <a:ext cx="51" cy="235"/>
              </a:xfrm>
              <a:custGeom>
                <a:avLst/>
                <a:gdLst>
                  <a:gd name="T0" fmla="*/ 0 w 64"/>
                  <a:gd name="T1" fmla="*/ 119 h 295"/>
                  <a:gd name="T2" fmla="*/ 26 w 64"/>
                  <a:gd name="T3" fmla="*/ 0 h 295"/>
                  <a:gd name="T4" fmla="*/ 0 60000 65536"/>
                  <a:gd name="T5" fmla="*/ 0 60000 65536"/>
                  <a:gd name="T6" fmla="*/ 0 w 64"/>
                  <a:gd name="T7" fmla="*/ 0 h 295"/>
                  <a:gd name="T8" fmla="*/ 64 w 64"/>
                  <a:gd name="T9" fmla="*/ 295 h 29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4" h="295">
                    <a:moveTo>
                      <a:pt x="0" y="295"/>
                    </a:moveTo>
                    <a:lnTo>
                      <a:pt x="64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Freeform 19"/>
              <p:cNvSpPr>
                <a:spLocks noChangeAspect="1"/>
              </p:cNvSpPr>
              <p:nvPr/>
            </p:nvSpPr>
            <p:spPr bwMode="auto">
              <a:xfrm>
                <a:off x="4759" y="2925"/>
                <a:ext cx="114" cy="213"/>
              </a:xfrm>
              <a:custGeom>
                <a:avLst/>
                <a:gdLst>
                  <a:gd name="T0" fmla="*/ 0 w 142"/>
                  <a:gd name="T1" fmla="*/ 110 h 266"/>
                  <a:gd name="T2" fmla="*/ 59 w 142"/>
                  <a:gd name="T3" fmla="*/ 0 h 266"/>
                  <a:gd name="T4" fmla="*/ 0 60000 65536"/>
                  <a:gd name="T5" fmla="*/ 0 60000 65536"/>
                  <a:gd name="T6" fmla="*/ 0 w 142"/>
                  <a:gd name="T7" fmla="*/ 0 h 266"/>
                  <a:gd name="T8" fmla="*/ 142 w 142"/>
                  <a:gd name="T9" fmla="*/ 266 h 26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2" h="266">
                    <a:moveTo>
                      <a:pt x="0" y="266"/>
                    </a:moveTo>
                    <a:lnTo>
                      <a:pt x="14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271" name="Picture 4" descr="Flume-Becke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55" y="2168"/>
              <a:ext cx="2268" cy="1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AutoShape 5"/>
            <p:cNvSpPr>
              <a:spLocks noChangeArrowheads="1"/>
            </p:cNvSpPr>
            <p:nvPr/>
          </p:nvSpPr>
          <p:spPr bwMode="auto">
            <a:xfrm>
              <a:off x="1474" y="1933"/>
              <a:ext cx="907" cy="318"/>
            </a:xfrm>
            <a:prstGeom prst="curvedDownArrow">
              <a:avLst>
                <a:gd name="adj1" fmla="val 57044"/>
                <a:gd name="adj2" fmla="val 114088"/>
                <a:gd name="adj3" fmla="val 33333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AutoShape 6"/>
            <p:cNvSpPr>
              <a:spLocks noChangeArrowheads="1"/>
            </p:cNvSpPr>
            <p:nvPr/>
          </p:nvSpPr>
          <p:spPr bwMode="auto">
            <a:xfrm>
              <a:off x="3152" y="2024"/>
              <a:ext cx="1225" cy="318"/>
            </a:xfrm>
            <a:prstGeom prst="curvedDownArrow">
              <a:avLst>
                <a:gd name="adj1" fmla="val 77044"/>
                <a:gd name="adj2" fmla="val 154088"/>
                <a:gd name="adj3" fmla="val 33333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Text Box 23"/>
            <p:cNvSpPr txBox="1">
              <a:spLocks noChangeArrowheads="1"/>
            </p:cNvSpPr>
            <p:nvPr/>
          </p:nvSpPr>
          <p:spPr bwMode="auto">
            <a:xfrm>
              <a:off x="3061" y="1344"/>
              <a:ext cx="99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DE"/>
                <a:t>5-8 ppm ClO</a:t>
              </a:r>
              <a:r>
                <a:rPr lang="de-DE" baseline="-15000"/>
                <a:t>2</a:t>
              </a:r>
            </a:p>
          </p:txBody>
        </p:sp>
        <p:sp>
          <p:nvSpPr>
            <p:cNvPr id="11275" name="Text Box 39"/>
            <p:cNvSpPr txBox="1">
              <a:spLocks noChangeArrowheads="1"/>
            </p:cNvSpPr>
            <p:nvPr/>
          </p:nvSpPr>
          <p:spPr bwMode="auto">
            <a:xfrm>
              <a:off x="930" y="1888"/>
              <a:ext cx="63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product in</a:t>
              </a:r>
            </a:p>
          </p:txBody>
        </p:sp>
        <p:sp>
          <p:nvSpPr>
            <p:cNvPr id="11276" name="Text Box 40"/>
            <p:cNvSpPr txBox="1">
              <a:spLocks noChangeArrowheads="1"/>
            </p:cNvSpPr>
            <p:nvPr/>
          </p:nvSpPr>
          <p:spPr bwMode="auto">
            <a:xfrm>
              <a:off x="4241" y="1979"/>
              <a:ext cx="63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product out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Product management, Dr. Rothe, 12.08.08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7920038" cy="922337"/>
          </a:xfrm>
        </p:spPr>
        <p:txBody>
          <a:bodyPr/>
          <a:lstStyle/>
          <a:p>
            <a:pPr eaLnBrk="1" hangingPunct="1"/>
            <a:r>
              <a:rPr lang="en-GB" dirty="0" smtClean="0"/>
              <a:t>Continuous Salad Washing </a:t>
            </a:r>
            <a:endParaRPr lang="en-GB" sz="2200" b="0" dirty="0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5157788"/>
            <a:ext cx="7704138" cy="4897437"/>
          </a:xfrm>
        </p:spPr>
        <p:txBody>
          <a:bodyPr/>
          <a:lstStyle/>
          <a:p>
            <a:pPr eaLnBrk="1" hangingPunct="1"/>
            <a:r>
              <a:rPr lang="en-GB" smtClean="0"/>
              <a:t>optimized use of water and energy</a:t>
            </a:r>
          </a:p>
          <a:p>
            <a:pPr lvl="1" eaLnBrk="1" hangingPunct="1"/>
            <a:r>
              <a:rPr lang="en-GB" smtClean="0"/>
              <a:t>60 % recycling rate</a:t>
            </a:r>
          </a:p>
          <a:p>
            <a:pPr lvl="1" eaLnBrk="1" hangingPunct="1"/>
            <a:r>
              <a:rPr lang="en-GB" smtClean="0"/>
              <a:t>decreasing temperature from in-  to outlet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2338388" y="3021013"/>
            <a:ext cx="649287" cy="439737"/>
            <a:chOff x="1473" y="2296"/>
            <a:chExt cx="409" cy="277"/>
          </a:xfrm>
        </p:grpSpPr>
        <p:sp>
          <p:nvSpPr>
            <p:cNvPr id="12368" name="Line 27"/>
            <p:cNvSpPr>
              <a:spLocks noChangeShapeType="1"/>
            </p:cNvSpPr>
            <p:nvPr/>
          </p:nvSpPr>
          <p:spPr bwMode="auto">
            <a:xfrm flipV="1">
              <a:off x="1610" y="2296"/>
              <a:ext cx="0" cy="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Line 28"/>
            <p:cNvSpPr>
              <a:spLocks noChangeShapeType="1"/>
            </p:cNvSpPr>
            <p:nvPr/>
          </p:nvSpPr>
          <p:spPr bwMode="auto">
            <a:xfrm flipV="1">
              <a:off x="1655" y="2296"/>
              <a:ext cx="0" cy="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Line 29"/>
            <p:cNvSpPr>
              <a:spLocks noChangeShapeType="1"/>
            </p:cNvSpPr>
            <p:nvPr/>
          </p:nvSpPr>
          <p:spPr bwMode="auto">
            <a:xfrm flipV="1">
              <a:off x="1701" y="2296"/>
              <a:ext cx="0" cy="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Line 30"/>
            <p:cNvSpPr>
              <a:spLocks noChangeShapeType="1"/>
            </p:cNvSpPr>
            <p:nvPr/>
          </p:nvSpPr>
          <p:spPr bwMode="auto">
            <a:xfrm flipV="1">
              <a:off x="1746" y="2296"/>
              <a:ext cx="0" cy="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stealth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Text Box 31"/>
            <p:cNvSpPr txBox="1">
              <a:spLocks noChangeArrowheads="1"/>
            </p:cNvSpPr>
            <p:nvPr/>
          </p:nvSpPr>
          <p:spPr bwMode="auto">
            <a:xfrm>
              <a:off x="1473" y="2342"/>
              <a:ext cx="409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air</a:t>
              </a:r>
            </a:p>
          </p:txBody>
        </p:sp>
      </p:grpSp>
      <p:grpSp>
        <p:nvGrpSpPr>
          <p:cNvPr id="3" name="Group 104"/>
          <p:cNvGrpSpPr>
            <a:grpSpLocks/>
          </p:cNvGrpSpPr>
          <p:nvPr/>
        </p:nvGrpSpPr>
        <p:grpSpPr bwMode="auto">
          <a:xfrm>
            <a:off x="757238" y="2516188"/>
            <a:ext cx="2951162" cy="2352675"/>
            <a:chOff x="477" y="1933"/>
            <a:chExt cx="1859" cy="1482"/>
          </a:xfrm>
        </p:grpSpPr>
        <p:grpSp>
          <p:nvGrpSpPr>
            <p:cNvPr id="4" name="Group 102"/>
            <p:cNvGrpSpPr>
              <a:grpSpLocks/>
            </p:cNvGrpSpPr>
            <p:nvPr/>
          </p:nvGrpSpPr>
          <p:grpSpPr bwMode="auto">
            <a:xfrm>
              <a:off x="975" y="1933"/>
              <a:ext cx="136" cy="726"/>
              <a:chOff x="975" y="1933"/>
              <a:chExt cx="136" cy="726"/>
            </a:xfrm>
          </p:grpSpPr>
          <p:sp>
            <p:nvSpPr>
              <p:cNvPr id="12363" name="Line 20"/>
              <p:cNvSpPr>
                <a:spLocks noChangeShapeType="1"/>
              </p:cNvSpPr>
              <p:nvPr/>
            </p:nvSpPr>
            <p:spPr bwMode="auto">
              <a:xfrm flipH="1">
                <a:off x="1020" y="193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4" name="Line 21"/>
              <p:cNvSpPr>
                <a:spLocks noChangeShapeType="1"/>
              </p:cNvSpPr>
              <p:nvPr/>
            </p:nvSpPr>
            <p:spPr bwMode="auto">
              <a:xfrm>
                <a:off x="1020" y="1933"/>
                <a:ext cx="0" cy="9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5" name="Line 22"/>
              <p:cNvSpPr>
                <a:spLocks noChangeShapeType="1"/>
              </p:cNvSpPr>
              <p:nvPr/>
            </p:nvSpPr>
            <p:spPr bwMode="auto">
              <a:xfrm>
                <a:off x="975" y="2024"/>
                <a:ext cx="45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6" name="Line 23"/>
              <p:cNvSpPr>
                <a:spLocks noChangeShapeType="1"/>
              </p:cNvSpPr>
              <p:nvPr/>
            </p:nvSpPr>
            <p:spPr bwMode="auto">
              <a:xfrm rot="5400000">
                <a:off x="1020" y="2024"/>
                <a:ext cx="45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7" name="Line 24"/>
              <p:cNvSpPr>
                <a:spLocks noChangeShapeType="1"/>
              </p:cNvSpPr>
              <p:nvPr/>
            </p:nvSpPr>
            <p:spPr bwMode="auto">
              <a:xfrm>
                <a:off x="1020" y="2070"/>
                <a:ext cx="0" cy="58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77" y="2659"/>
              <a:ext cx="1859" cy="756"/>
              <a:chOff x="-22" y="2659"/>
              <a:chExt cx="1859" cy="756"/>
            </a:xfrm>
          </p:grpSpPr>
          <p:sp>
            <p:nvSpPr>
              <p:cNvPr id="12360" name="Text Box 64"/>
              <p:cNvSpPr txBox="1">
                <a:spLocks noChangeArrowheads="1"/>
              </p:cNvSpPr>
              <p:nvPr/>
            </p:nvSpPr>
            <p:spPr bwMode="auto">
              <a:xfrm>
                <a:off x="-22" y="2659"/>
                <a:ext cx="1088" cy="756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/>
                  <a:t>sedimentation</a:t>
                </a:r>
                <a:br>
                  <a:rPr lang="en-GB"/>
                </a:br>
                <a:r>
                  <a:rPr lang="en-GB"/>
                  <a:t>biol. clearance</a:t>
                </a:r>
                <a:br>
                  <a:rPr lang="en-GB"/>
                </a:br>
                <a:r>
                  <a:rPr lang="en-GB"/>
                  <a:t>UF</a:t>
                </a:r>
                <a:br>
                  <a:rPr lang="en-GB"/>
                </a:br>
                <a:r>
                  <a:rPr lang="en-GB"/>
                  <a:t>RO</a:t>
                </a:r>
              </a:p>
            </p:txBody>
          </p:sp>
          <p:sp>
            <p:nvSpPr>
              <p:cNvPr id="12361" name="Line 65"/>
              <p:cNvSpPr>
                <a:spLocks noChangeShapeType="1"/>
              </p:cNvSpPr>
              <p:nvPr/>
            </p:nvSpPr>
            <p:spPr bwMode="auto">
              <a:xfrm>
                <a:off x="1066" y="3022"/>
                <a:ext cx="136" cy="0"/>
              </a:xfrm>
              <a:prstGeom prst="line">
                <a:avLst/>
              </a:prstGeom>
              <a:noFill/>
              <a:ln w="19050">
                <a:solidFill>
                  <a:srgbClr val="000066"/>
                </a:solidFill>
                <a:round/>
                <a:headEnd/>
                <a:tailEnd type="arrow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2" name="Text Box 66"/>
              <p:cNvSpPr txBox="1">
                <a:spLocks noChangeArrowheads="1"/>
              </p:cNvSpPr>
              <p:nvPr/>
            </p:nvSpPr>
            <p:spPr bwMode="auto">
              <a:xfrm>
                <a:off x="1020" y="2886"/>
                <a:ext cx="817" cy="231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/>
                  <a:t>re-use</a:t>
                </a:r>
                <a:endParaRPr lang="de-DE" baseline="-15000"/>
              </a:p>
            </p:txBody>
          </p:sp>
        </p:grpSp>
      </p:grpSp>
      <p:grpSp>
        <p:nvGrpSpPr>
          <p:cNvPr id="6" name="Group 105"/>
          <p:cNvGrpSpPr>
            <a:grpSpLocks/>
          </p:cNvGrpSpPr>
          <p:nvPr/>
        </p:nvGrpSpPr>
        <p:grpSpPr bwMode="auto">
          <a:xfrm>
            <a:off x="3671888" y="2589213"/>
            <a:ext cx="3924300" cy="215900"/>
            <a:chOff x="2313" y="1979"/>
            <a:chExt cx="2472" cy="136"/>
          </a:xfrm>
        </p:grpSpPr>
        <p:sp>
          <p:nvSpPr>
            <p:cNvPr id="12352" name="Line 32"/>
            <p:cNvSpPr>
              <a:spLocks noChangeShapeType="1"/>
            </p:cNvSpPr>
            <p:nvPr/>
          </p:nvSpPr>
          <p:spPr bwMode="auto">
            <a:xfrm flipH="1">
              <a:off x="2313" y="2024"/>
              <a:ext cx="29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92"/>
            <p:cNvGrpSpPr>
              <a:grpSpLocks/>
            </p:cNvGrpSpPr>
            <p:nvPr/>
          </p:nvGrpSpPr>
          <p:grpSpPr bwMode="auto">
            <a:xfrm>
              <a:off x="3854" y="1979"/>
              <a:ext cx="931" cy="136"/>
              <a:chOff x="3854" y="1979"/>
              <a:chExt cx="931" cy="136"/>
            </a:xfrm>
          </p:grpSpPr>
          <p:sp>
            <p:nvSpPr>
              <p:cNvPr id="12354" name="Line 36"/>
              <p:cNvSpPr>
                <a:spLocks noChangeShapeType="1"/>
              </p:cNvSpPr>
              <p:nvPr/>
            </p:nvSpPr>
            <p:spPr bwMode="auto">
              <a:xfrm flipH="1">
                <a:off x="3854" y="2115"/>
                <a:ext cx="840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5" name="Line 68"/>
              <p:cNvSpPr>
                <a:spLocks noChangeShapeType="1"/>
              </p:cNvSpPr>
              <p:nvPr/>
            </p:nvSpPr>
            <p:spPr bwMode="auto">
              <a:xfrm>
                <a:off x="4604" y="1979"/>
                <a:ext cx="90" cy="9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6" name="Line 69"/>
              <p:cNvSpPr>
                <a:spLocks noChangeShapeType="1"/>
              </p:cNvSpPr>
              <p:nvPr/>
            </p:nvSpPr>
            <p:spPr bwMode="auto">
              <a:xfrm rot="5400000">
                <a:off x="4695" y="1978"/>
                <a:ext cx="89" cy="9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7" name="Line 70"/>
              <p:cNvSpPr>
                <a:spLocks noChangeShapeType="1"/>
              </p:cNvSpPr>
              <p:nvPr/>
            </p:nvSpPr>
            <p:spPr bwMode="auto">
              <a:xfrm flipV="1">
                <a:off x="4694" y="2069"/>
                <a:ext cx="0" cy="4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100"/>
          <p:cNvGrpSpPr>
            <a:grpSpLocks/>
          </p:cNvGrpSpPr>
          <p:nvPr/>
        </p:nvGrpSpPr>
        <p:grpSpPr bwMode="auto">
          <a:xfrm>
            <a:off x="3635375" y="3021013"/>
            <a:ext cx="2954338" cy="1512887"/>
            <a:chOff x="2290" y="2296"/>
            <a:chExt cx="1861" cy="953"/>
          </a:xfrm>
        </p:grpSpPr>
        <p:sp>
          <p:nvSpPr>
            <p:cNvPr id="12341" name="Oval 47"/>
            <p:cNvSpPr>
              <a:spLocks noChangeArrowheads="1"/>
            </p:cNvSpPr>
            <p:nvPr/>
          </p:nvSpPr>
          <p:spPr bwMode="auto">
            <a:xfrm>
              <a:off x="3152" y="2572"/>
              <a:ext cx="182" cy="182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42" name="Freeform 48"/>
            <p:cNvSpPr>
              <a:spLocks/>
            </p:cNvSpPr>
            <p:nvPr/>
          </p:nvSpPr>
          <p:spPr bwMode="auto">
            <a:xfrm>
              <a:off x="3152" y="2579"/>
              <a:ext cx="107" cy="85"/>
            </a:xfrm>
            <a:custGeom>
              <a:avLst/>
              <a:gdLst>
                <a:gd name="T0" fmla="*/ 0 w 107"/>
                <a:gd name="T1" fmla="*/ 85 h 85"/>
                <a:gd name="T2" fmla="*/ 107 w 107"/>
                <a:gd name="T3" fmla="*/ 0 h 85"/>
                <a:gd name="T4" fmla="*/ 0 60000 65536"/>
                <a:gd name="T5" fmla="*/ 0 60000 65536"/>
                <a:gd name="T6" fmla="*/ 0 w 107"/>
                <a:gd name="T7" fmla="*/ 0 h 85"/>
                <a:gd name="T8" fmla="*/ 107 w 107"/>
                <a:gd name="T9" fmla="*/ 85 h 8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7" h="85">
                  <a:moveTo>
                    <a:pt x="0" y="85"/>
                  </a:moveTo>
                  <a:lnTo>
                    <a:pt x="107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Freeform 49"/>
            <p:cNvSpPr>
              <a:spLocks/>
            </p:cNvSpPr>
            <p:nvPr/>
          </p:nvSpPr>
          <p:spPr bwMode="auto">
            <a:xfrm>
              <a:off x="3152" y="2663"/>
              <a:ext cx="110" cy="81"/>
            </a:xfrm>
            <a:custGeom>
              <a:avLst/>
              <a:gdLst>
                <a:gd name="T0" fmla="*/ 0 w 110"/>
                <a:gd name="T1" fmla="*/ 0 h 81"/>
                <a:gd name="T2" fmla="*/ 110 w 110"/>
                <a:gd name="T3" fmla="*/ 81 h 81"/>
                <a:gd name="T4" fmla="*/ 0 60000 65536"/>
                <a:gd name="T5" fmla="*/ 0 60000 65536"/>
                <a:gd name="T6" fmla="*/ 0 w 110"/>
                <a:gd name="T7" fmla="*/ 0 h 81"/>
                <a:gd name="T8" fmla="*/ 110 w 110"/>
                <a:gd name="T9" fmla="*/ 81 h 8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0" h="81">
                  <a:moveTo>
                    <a:pt x="0" y="0"/>
                  </a:moveTo>
                  <a:lnTo>
                    <a:pt x="110" y="81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Line 50"/>
            <p:cNvSpPr>
              <a:spLocks noChangeShapeType="1"/>
            </p:cNvSpPr>
            <p:nvPr/>
          </p:nvSpPr>
          <p:spPr bwMode="auto">
            <a:xfrm>
              <a:off x="3334" y="2663"/>
              <a:ext cx="453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Line 52"/>
            <p:cNvSpPr>
              <a:spLocks noChangeShapeType="1"/>
            </p:cNvSpPr>
            <p:nvPr/>
          </p:nvSpPr>
          <p:spPr bwMode="auto">
            <a:xfrm>
              <a:off x="2699" y="2663"/>
              <a:ext cx="453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Line 53"/>
            <p:cNvSpPr>
              <a:spLocks noChangeShapeType="1"/>
            </p:cNvSpPr>
            <p:nvPr/>
          </p:nvSpPr>
          <p:spPr bwMode="auto">
            <a:xfrm flipV="1">
              <a:off x="2699" y="2296"/>
              <a:ext cx="0" cy="3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Line 54"/>
            <p:cNvSpPr>
              <a:spLocks noChangeShapeType="1"/>
            </p:cNvSpPr>
            <p:nvPr/>
          </p:nvSpPr>
          <p:spPr bwMode="auto">
            <a:xfrm flipV="1">
              <a:off x="3787" y="2296"/>
              <a:ext cx="0" cy="36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Line 55"/>
            <p:cNvSpPr>
              <a:spLocks noChangeShapeType="1"/>
            </p:cNvSpPr>
            <p:nvPr/>
          </p:nvSpPr>
          <p:spPr bwMode="auto">
            <a:xfrm flipV="1">
              <a:off x="2925" y="2663"/>
              <a:ext cx="0" cy="22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arrow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Text Box 56"/>
            <p:cNvSpPr txBox="1">
              <a:spLocks noChangeArrowheads="1"/>
            </p:cNvSpPr>
            <p:nvPr/>
          </p:nvSpPr>
          <p:spPr bwMode="auto">
            <a:xfrm>
              <a:off x="2562" y="2845"/>
              <a:ext cx="817" cy="40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50 ppm ClO</a:t>
              </a:r>
              <a:r>
                <a:rPr lang="de-DE" baseline="-15000"/>
                <a:t>2</a:t>
              </a:r>
            </a:p>
          </p:txBody>
        </p:sp>
        <p:sp>
          <p:nvSpPr>
            <p:cNvPr id="12350" name="Text Box 63"/>
            <p:cNvSpPr txBox="1">
              <a:spLocks noChangeArrowheads="1"/>
            </p:cNvSpPr>
            <p:nvPr/>
          </p:nvSpPr>
          <p:spPr bwMode="auto">
            <a:xfrm>
              <a:off x="2290" y="2341"/>
              <a:ext cx="817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2-10 ppm</a:t>
              </a:r>
              <a:endParaRPr lang="de-DE" baseline="-15000"/>
            </a:p>
          </p:txBody>
        </p:sp>
        <p:sp>
          <p:nvSpPr>
            <p:cNvPr id="12351" name="Text Box 71"/>
            <p:cNvSpPr txBox="1">
              <a:spLocks noChangeArrowheads="1"/>
            </p:cNvSpPr>
            <p:nvPr/>
          </p:nvSpPr>
          <p:spPr bwMode="auto">
            <a:xfrm>
              <a:off x="3470" y="2341"/>
              <a:ext cx="681" cy="23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dirty="0" smtClean="0"/>
                <a:t>0.5 </a:t>
              </a:r>
              <a:r>
                <a:rPr lang="de-DE" dirty="0"/>
                <a:t>ppm</a:t>
              </a:r>
              <a:endParaRPr lang="de-DE" baseline="-15000" dirty="0"/>
            </a:p>
          </p:txBody>
        </p:sp>
      </p:grp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468313" y="2157413"/>
            <a:ext cx="7775575" cy="863600"/>
            <a:chOff x="295" y="1752"/>
            <a:chExt cx="4898" cy="544"/>
          </a:xfrm>
        </p:grpSpPr>
        <p:sp>
          <p:nvSpPr>
            <p:cNvPr id="12321" name="Line 4"/>
            <p:cNvSpPr>
              <a:spLocks noChangeShapeType="1"/>
            </p:cNvSpPr>
            <p:nvPr/>
          </p:nvSpPr>
          <p:spPr bwMode="auto">
            <a:xfrm>
              <a:off x="1111" y="1888"/>
              <a:ext cx="0" cy="4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94"/>
            <p:cNvGrpSpPr>
              <a:grpSpLocks/>
            </p:cNvGrpSpPr>
            <p:nvPr/>
          </p:nvGrpSpPr>
          <p:grpSpPr bwMode="auto">
            <a:xfrm>
              <a:off x="295" y="1752"/>
              <a:ext cx="4898" cy="544"/>
              <a:chOff x="295" y="1752"/>
              <a:chExt cx="4898" cy="544"/>
            </a:xfrm>
          </p:grpSpPr>
          <p:sp>
            <p:nvSpPr>
              <p:cNvPr id="12323" name="Line 7"/>
              <p:cNvSpPr>
                <a:spLocks noChangeShapeType="1"/>
              </p:cNvSpPr>
              <p:nvPr/>
            </p:nvSpPr>
            <p:spPr bwMode="auto">
              <a:xfrm>
                <a:off x="1111" y="2296"/>
                <a:ext cx="12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4" name="Line 8"/>
              <p:cNvSpPr>
                <a:spLocks noChangeShapeType="1"/>
              </p:cNvSpPr>
              <p:nvPr/>
            </p:nvSpPr>
            <p:spPr bwMode="auto">
              <a:xfrm>
                <a:off x="2336" y="1888"/>
                <a:ext cx="0" cy="40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5" name="Line 14"/>
              <p:cNvSpPr>
                <a:spLocks noChangeShapeType="1"/>
              </p:cNvSpPr>
              <p:nvPr/>
            </p:nvSpPr>
            <p:spPr bwMode="auto">
              <a:xfrm flipV="1">
                <a:off x="2200" y="1842"/>
                <a:ext cx="136" cy="27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6" name="Line 15"/>
              <p:cNvSpPr>
                <a:spLocks noChangeShapeType="1"/>
              </p:cNvSpPr>
              <p:nvPr/>
            </p:nvSpPr>
            <p:spPr bwMode="auto">
              <a:xfrm>
                <a:off x="2336" y="1842"/>
                <a:ext cx="31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7" name="Line 16"/>
              <p:cNvSpPr>
                <a:spLocks noChangeShapeType="1"/>
              </p:cNvSpPr>
              <p:nvPr/>
            </p:nvSpPr>
            <p:spPr bwMode="auto">
              <a:xfrm>
                <a:off x="2654" y="1842"/>
                <a:ext cx="0" cy="1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8" name="Line 17"/>
              <p:cNvSpPr>
                <a:spLocks noChangeShapeType="1"/>
              </p:cNvSpPr>
              <p:nvPr/>
            </p:nvSpPr>
            <p:spPr bwMode="auto">
              <a:xfrm>
                <a:off x="295" y="1842"/>
                <a:ext cx="862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9" name="Line 18"/>
              <p:cNvSpPr>
                <a:spLocks noChangeShapeType="1"/>
              </p:cNvSpPr>
              <p:nvPr/>
            </p:nvSpPr>
            <p:spPr bwMode="auto">
              <a:xfrm>
                <a:off x="1157" y="1842"/>
                <a:ext cx="0" cy="1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0" name="Line 33"/>
              <p:cNvSpPr>
                <a:spLocks noChangeShapeType="1"/>
              </p:cNvSpPr>
              <p:nvPr/>
            </p:nvSpPr>
            <p:spPr bwMode="auto">
              <a:xfrm flipV="1">
                <a:off x="3741" y="1752"/>
                <a:ext cx="136" cy="27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1" name="Line 34"/>
              <p:cNvSpPr>
                <a:spLocks noChangeShapeType="1"/>
              </p:cNvSpPr>
              <p:nvPr/>
            </p:nvSpPr>
            <p:spPr bwMode="auto">
              <a:xfrm>
                <a:off x="3877" y="1752"/>
                <a:ext cx="31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2" name="Line 35"/>
              <p:cNvSpPr>
                <a:spLocks noChangeShapeType="1"/>
              </p:cNvSpPr>
              <p:nvPr/>
            </p:nvSpPr>
            <p:spPr bwMode="auto">
              <a:xfrm>
                <a:off x="4195" y="1752"/>
                <a:ext cx="0" cy="13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3" name="Line 37"/>
              <p:cNvSpPr>
                <a:spLocks noChangeShapeType="1"/>
              </p:cNvSpPr>
              <p:nvPr/>
            </p:nvSpPr>
            <p:spPr bwMode="auto">
              <a:xfrm>
                <a:off x="4150" y="1933"/>
                <a:ext cx="1043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4" name="Text Box 38"/>
              <p:cNvSpPr txBox="1">
                <a:spLocks noChangeArrowheads="1"/>
              </p:cNvSpPr>
              <p:nvPr/>
            </p:nvSpPr>
            <p:spPr bwMode="auto">
              <a:xfrm>
                <a:off x="1338" y="1888"/>
                <a:ext cx="771" cy="404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/>
                  <a:t>washing</a:t>
                </a:r>
                <a:br>
                  <a:rPr lang="en-GB"/>
                </a:br>
                <a:r>
                  <a:rPr lang="en-GB"/>
                  <a:t>6-7 </a:t>
                </a:r>
                <a:r>
                  <a:rPr lang="de-DE"/>
                  <a:t>°C</a:t>
                </a:r>
                <a:endParaRPr lang="en-GB"/>
              </a:p>
            </p:txBody>
          </p:sp>
          <p:sp>
            <p:nvSpPr>
              <p:cNvPr id="12335" name="Line 43"/>
              <p:cNvSpPr>
                <a:spLocks noChangeShapeType="1"/>
              </p:cNvSpPr>
              <p:nvPr/>
            </p:nvSpPr>
            <p:spPr bwMode="auto">
              <a:xfrm>
                <a:off x="2608" y="1888"/>
                <a:ext cx="0" cy="40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6" name="Line 44"/>
              <p:cNvSpPr>
                <a:spLocks noChangeShapeType="1"/>
              </p:cNvSpPr>
              <p:nvPr/>
            </p:nvSpPr>
            <p:spPr bwMode="auto">
              <a:xfrm>
                <a:off x="2608" y="2296"/>
                <a:ext cx="122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7" name="Line 45"/>
              <p:cNvSpPr>
                <a:spLocks noChangeShapeType="1"/>
              </p:cNvSpPr>
              <p:nvPr/>
            </p:nvSpPr>
            <p:spPr bwMode="auto">
              <a:xfrm>
                <a:off x="3833" y="1888"/>
                <a:ext cx="0" cy="40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8" name="Text Box 46"/>
              <p:cNvSpPr txBox="1">
                <a:spLocks noChangeArrowheads="1"/>
              </p:cNvSpPr>
              <p:nvPr/>
            </p:nvSpPr>
            <p:spPr bwMode="auto">
              <a:xfrm>
                <a:off x="2789" y="1888"/>
                <a:ext cx="907" cy="404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/>
                  <a:t>disinfection</a:t>
                </a:r>
                <a:br>
                  <a:rPr lang="en-GB"/>
                </a:br>
                <a:r>
                  <a:rPr lang="en-GB"/>
                  <a:t>5 </a:t>
                </a:r>
                <a:r>
                  <a:rPr lang="de-DE"/>
                  <a:t>°C</a:t>
                </a:r>
                <a:endParaRPr lang="en-GB"/>
              </a:p>
            </p:txBody>
          </p:sp>
          <p:sp>
            <p:nvSpPr>
              <p:cNvPr id="12339" name="Line 72"/>
              <p:cNvSpPr>
                <a:spLocks noChangeShapeType="1"/>
              </p:cNvSpPr>
              <p:nvPr/>
            </p:nvSpPr>
            <p:spPr bwMode="auto">
              <a:xfrm>
                <a:off x="2608" y="1904"/>
                <a:ext cx="1225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0" name="Line 73"/>
              <p:cNvSpPr>
                <a:spLocks noChangeShapeType="1"/>
              </p:cNvSpPr>
              <p:nvPr/>
            </p:nvSpPr>
            <p:spPr bwMode="auto">
              <a:xfrm>
                <a:off x="1111" y="1904"/>
                <a:ext cx="1225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95"/>
          <p:cNvGrpSpPr>
            <a:grpSpLocks/>
          </p:cNvGrpSpPr>
          <p:nvPr/>
        </p:nvGrpSpPr>
        <p:grpSpPr bwMode="auto">
          <a:xfrm>
            <a:off x="6372225" y="1443038"/>
            <a:ext cx="2232025" cy="931862"/>
            <a:chOff x="4014" y="1257"/>
            <a:chExt cx="1406" cy="587"/>
          </a:xfrm>
        </p:grpSpPr>
        <p:grpSp>
          <p:nvGrpSpPr>
            <p:cNvPr id="12" name="Group 88"/>
            <p:cNvGrpSpPr>
              <a:grpSpLocks/>
            </p:cNvGrpSpPr>
            <p:nvPr/>
          </p:nvGrpSpPr>
          <p:grpSpPr bwMode="auto">
            <a:xfrm>
              <a:off x="4513" y="1616"/>
              <a:ext cx="332" cy="228"/>
              <a:chOff x="4513" y="1616"/>
              <a:chExt cx="332" cy="228"/>
            </a:xfrm>
          </p:grpSpPr>
          <p:grpSp>
            <p:nvGrpSpPr>
              <p:cNvPr id="13" name="Group 80"/>
              <p:cNvGrpSpPr>
                <a:grpSpLocks/>
              </p:cNvGrpSpPr>
              <p:nvPr/>
            </p:nvGrpSpPr>
            <p:grpSpPr bwMode="auto">
              <a:xfrm>
                <a:off x="4719" y="1616"/>
                <a:ext cx="126" cy="228"/>
                <a:chOff x="4628" y="1616"/>
                <a:chExt cx="126" cy="228"/>
              </a:xfrm>
            </p:grpSpPr>
            <p:sp>
              <p:nvSpPr>
                <p:cNvPr id="12315" name="Line 74"/>
                <p:cNvSpPr>
                  <a:spLocks noChangeShapeType="1"/>
                </p:cNvSpPr>
                <p:nvPr/>
              </p:nvSpPr>
              <p:spPr bwMode="auto">
                <a:xfrm>
                  <a:off x="4694" y="1616"/>
                  <a:ext cx="0" cy="136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6" name="Freeform 75"/>
                <p:cNvSpPr>
                  <a:spLocks/>
                </p:cNvSpPr>
                <p:nvPr/>
              </p:nvSpPr>
              <p:spPr bwMode="auto">
                <a:xfrm>
                  <a:off x="4628" y="1752"/>
                  <a:ext cx="66" cy="77"/>
                </a:xfrm>
                <a:custGeom>
                  <a:avLst/>
                  <a:gdLst>
                    <a:gd name="T0" fmla="*/ 66 w 66"/>
                    <a:gd name="T1" fmla="*/ 0 h 77"/>
                    <a:gd name="T2" fmla="*/ 0 w 66"/>
                    <a:gd name="T3" fmla="*/ 77 h 77"/>
                    <a:gd name="T4" fmla="*/ 0 60000 65536"/>
                    <a:gd name="T5" fmla="*/ 0 60000 65536"/>
                    <a:gd name="T6" fmla="*/ 0 w 66"/>
                    <a:gd name="T7" fmla="*/ 0 h 77"/>
                    <a:gd name="T8" fmla="*/ 66 w 66"/>
                    <a:gd name="T9" fmla="*/ 77 h 77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6" h="77">
                      <a:moveTo>
                        <a:pt x="66" y="0"/>
                      </a:moveTo>
                      <a:lnTo>
                        <a:pt x="0" y="77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7" name="Freeform 76"/>
                <p:cNvSpPr>
                  <a:spLocks/>
                </p:cNvSpPr>
                <p:nvPr/>
              </p:nvSpPr>
              <p:spPr bwMode="auto">
                <a:xfrm>
                  <a:off x="4694" y="1755"/>
                  <a:ext cx="1" cy="87"/>
                </a:xfrm>
                <a:custGeom>
                  <a:avLst/>
                  <a:gdLst>
                    <a:gd name="T0" fmla="*/ 0 w 1"/>
                    <a:gd name="T1" fmla="*/ 0 h 87"/>
                    <a:gd name="T2" fmla="*/ 1 w 1"/>
                    <a:gd name="T3" fmla="*/ 87 h 87"/>
                    <a:gd name="T4" fmla="*/ 0 60000 65536"/>
                    <a:gd name="T5" fmla="*/ 0 60000 65536"/>
                    <a:gd name="T6" fmla="*/ 0 w 1"/>
                    <a:gd name="T7" fmla="*/ 0 h 87"/>
                    <a:gd name="T8" fmla="*/ 1 w 1"/>
                    <a:gd name="T9" fmla="*/ 87 h 87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87">
                      <a:moveTo>
                        <a:pt x="0" y="0"/>
                      </a:moveTo>
                      <a:lnTo>
                        <a:pt x="1" y="87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8" name="Freeform 77"/>
                <p:cNvSpPr>
                  <a:spLocks/>
                </p:cNvSpPr>
                <p:nvPr/>
              </p:nvSpPr>
              <p:spPr bwMode="auto">
                <a:xfrm>
                  <a:off x="4694" y="1757"/>
                  <a:ext cx="60" cy="72"/>
                </a:xfrm>
                <a:custGeom>
                  <a:avLst/>
                  <a:gdLst>
                    <a:gd name="T0" fmla="*/ 0 w 60"/>
                    <a:gd name="T1" fmla="*/ 0 h 72"/>
                    <a:gd name="T2" fmla="*/ 60 w 60"/>
                    <a:gd name="T3" fmla="*/ 72 h 72"/>
                    <a:gd name="T4" fmla="*/ 0 60000 65536"/>
                    <a:gd name="T5" fmla="*/ 0 60000 65536"/>
                    <a:gd name="T6" fmla="*/ 0 w 60"/>
                    <a:gd name="T7" fmla="*/ 0 h 72"/>
                    <a:gd name="T8" fmla="*/ 60 w 60"/>
                    <a:gd name="T9" fmla="*/ 72 h 7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0" h="72">
                      <a:moveTo>
                        <a:pt x="0" y="0"/>
                      </a:moveTo>
                      <a:lnTo>
                        <a:pt x="60" y="7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9" name="Freeform 78"/>
                <p:cNvSpPr>
                  <a:spLocks/>
                </p:cNvSpPr>
                <p:nvPr/>
              </p:nvSpPr>
              <p:spPr bwMode="auto">
                <a:xfrm>
                  <a:off x="4694" y="1755"/>
                  <a:ext cx="34" cy="89"/>
                </a:xfrm>
                <a:custGeom>
                  <a:avLst/>
                  <a:gdLst>
                    <a:gd name="T0" fmla="*/ 0 w 34"/>
                    <a:gd name="T1" fmla="*/ 0 h 89"/>
                    <a:gd name="T2" fmla="*/ 34 w 34"/>
                    <a:gd name="T3" fmla="*/ 86 h 89"/>
                    <a:gd name="T4" fmla="*/ 34 w 34"/>
                    <a:gd name="T5" fmla="*/ 89 h 89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89"/>
                    <a:gd name="T11" fmla="*/ 34 w 34"/>
                    <a:gd name="T12" fmla="*/ 89 h 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89">
                      <a:moveTo>
                        <a:pt x="0" y="0"/>
                      </a:moveTo>
                      <a:lnTo>
                        <a:pt x="34" y="86"/>
                      </a:lnTo>
                      <a:lnTo>
                        <a:pt x="34" y="89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20" name="Freeform 79"/>
                <p:cNvSpPr>
                  <a:spLocks/>
                </p:cNvSpPr>
                <p:nvPr/>
              </p:nvSpPr>
              <p:spPr bwMode="auto">
                <a:xfrm>
                  <a:off x="4650" y="1758"/>
                  <a:ext cx="44" cy="83"/>
                </a:xfrm>
                <a:custGeom>
                  <a:avLst/>
                  <a:gdLst>
                    <a:gd name="T0" fmla="*/ 44 w 44"/>
                    <a:gd name="T1" fmla="*/ 0 h 83"/>
                    <a:gd name="T2" fmla="*/ 0 w 44"/>
                    <a:gd name="T3" fmla="*/ 83 h 83"/>
                    <a:gd name="T4" fmla="*/ 8 w 44"/>
                    <a:gd name="T5" fmla="*/ 75 h 83"/>
                    <a:gd name="T6" fmla="*/ 0 60000 65536"/>
                    <a:gd name="T7" fmla="*/ 0 60000 65536"/>
                    <a:gd name="T8" fmla="*/ 0 60000 65536"/>
                    <a:gd name="T9" fmla="*/ 0 w 44"/>
                    <a:gd name="T10" fmla="*/ 0 h 83"/>
                    <a:gd name="T11" fmla="*/ 44 w 44"/>
                    <a:gd name="T12" fmla="*/ 83 h 8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4" h="83">
                      <a:moveTo>
                        <a:pt x="44" y="0"/>
                      </a:moveTo>
                      <a:lnTo>
                        <a:pt x="0" y="83"/>
                      </a:lnTo>
                      <a:lnTo>
                        <a:pt x="8" y="75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81"/>
              <p:cNvGrpSpPr>
                <a:grpSpLocks/>
              </p:cNvGrpSpPr>
              <p:nvPr/>
            </p:nvGrpSpPr>
            <p:grpSpPr bwMode="auto">
              <a:xfrm>
                <a:off x="4513" y="1616"/>
                <a:ext cx="126" cy="228"/>
                <a:chOff x="4628" y="1616"/>
                <a:chExt cx="126" cy="228"/>
              </a:xfrm>
            </p:grpSpPr>
            <p:sp>
              <p:nvSpPr>
                <p:cNvPr id="12309" name="Line 82"/>
                <p:cNvSpPr>
                  <a:spLocks noChangeShapeType="1"/>
                </p:cNvSpPr>
                <p:nvPr/>
              </p:nvSpPr>
              <p:spPr bwMode="auto">
                <a:xfrm>
                  <a:off x="4694" y="1616"/>
                  <a:ext cx="0" cy="136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0" name="Freeform 83"/>
                <p:cNvSpPr>
                  <a:spLocks/>
                </p:cNvSpPr>
                <p:nvPr/>
              </p:nvSpPr>
              <p:spPr bwMode="auto">
                <a:xfrm>
                  <a:off x="4628" y="1752"/>
                  <a:ext cx="66" cy="77"/>
                </a:xfrm>
                <a:custGeom>
                  <a:avLst/>
                  <a:gdLst>
                    <a:gd name="T0" fmla="*/ 66 w 66"/>
                    <a:gd name="T1" fmla="*/ 0 h 77"/>
                    <a:gd name="T2" fmla="*/ 0 w 66"/>
                    <a:gd name="T3" fmla="*/ 77 h 77"/>
                    <a:gd name="T4" fmla="*/ 0 60000 65536"/>
                    <a:gd name="T5" fmla="*/ 0 60000 65536"/>
                    <a:gd name="T6" fmla="*/ 0 w 66"/>
                    <a:gd name="T7" fmla="*/ 0 h 77"/>
                    <a:gd name="T8" fmla="*/ 66 w 66"/>
                    <a:gd name="T9" fmla="*/ 77 h 77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6" h="77">
                      <a:moveTo>
                        <a:pt x="66" y="0"/>
                      </a:moveTo>
                      <a:lnTo>
                        <a:pt x="0" y="77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1" name="Freeform 84"/>
                <p:cNvSpPr>
                  <a:spLocks/>
                </p:cNvSpPr>
                <p:nvPr/>
              </p:nvSpPr>
              <p:spPr bwMode="auto">
                <a:xfrm>
                  <a:off x="4694" y="1755"/>
                  <a:ext cx="1" cy="87"/>
                </a:xfrm>
                <a:custGeom>
                  <a:avLst/>
                  <a:gdLst>
                    <a:gd name="T0" fmla="*/ 0 w 1"/>
                    <a:gd name="T1" fmla="*/ 0 h 87"/>
                    <a:gd name="T2" fmla="*/ 1 w 1"/>
                    <a:gd name="T3" fmla="*/ 87 h 87"/>
                    <a:gd name="T4" fmla="*/ 0 60000 65536"/>
                    <a:gd name="T5" fmla="*/ 0 60000 65536"/>
                    <a:gd name="T6" fmla="*/ 0 w 1"/>
                    <a:gd name="T7" fmla="*/ 0 h 87"/>
                    <a:gd name="T8" fmla="*/ 1 w 1"/>
                    <a:gd name="T9" fmla="*/ 87 h 87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" h="87">
                      <a:moveTo>
                        <a:pt x="0" y="0"/>
                      </a:moveTo>
                      <a:lnTo>
                        <a:pt x="1" y="87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2" name="Freeform 85"/>
                <p:cNvSpPr>
                  <a:spLocks/>
                </p:cNvSpPr>
                <p:nvPr/>
              </p:nvSpPr>
              <p:spPr bwMode="auto">
                <a:xfrm>
                  <a:off x="4694" y="1757"/>
                  <a:ext cx="60" cy="72"/>
                </a:xfrm>
                <a:custGeom>
                  <a:avLst/>
                  <a:gdLst>
                    <a:gd name="T0" fmla="*/ 0 w 60"/>
                    <a:gd name="T1" fmla="*/ 0 h 72"/>
                    <a:gd name="T2" fmla="*/ 60 w 60"/>
                    <a:gd name="T3" fmla="*/ 72 h 72"/>
                    <a:gd name="T4" fmla="*/ 0 60000 65536"/>
                    <a:gd name="T5" fmla="*/ 0 60000 65536"/>
                    <a:gd name="T6" fmla="*/ 0 w 60"/>
                    <a:gd name="T7" fmla="*/ 0 h 72"/>
                    <a:gd name="T8" fmla="*/ 60 w 60"/>
                    <a:gd name="T9" fmla="*/ 72 h 7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60" h="72">
                      <a:moveTo>
                        <a:pt x="0" y="0"/>
                      </a:moveTo>
                      <a:lnTo>
                        <a:pt x="60" y="72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3" name="Freeform 86"/>
                <p:cNvSpPr>
                  <a:spLocks/>
                </p:cNvSpPr>
                <p:nvPr/>
              </p:nvSpPr>
              <p:spPr bwMode="auto">
                <a:xfrm>
                  <a:off x="4694" y="1755"/>
                  <a:ext cx="34" cy="89"/>
                </a:xfrm>
                <a:custGeom>
                  <a:avLst/>
                  <a:gdLst>
                    <a:gd name="T0" fmla="*/ 0 w 34"/>
                    <a:gd name="T1" fmla="*/ 0 h 89"/>
                    <a:gd name="T2" fmla="*/ 34 w 34"/>
                    <a:gd name="T3" fmla="*/ 86 h 89"/>
                    <a:gd name="T4" fmla="*/ 34 w 34"/>
                    <a:gd name="T5" fmla="*/ 89 h 89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89"/>
                    <a:gd name="T11" fmla="*/ 34 w 34"/>
                    <a:gd name="T12" fmla="*/ 89 h 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89">
                      <a:moveTo>
                        <a:pt x="0" y="0"/>
                      </a:moveTo>
                      <a:lnTo>
                        <a:pt x="34" y="86"/>
                      </a:lnTo>
                      <a:lnTo>
                        <a:pt x="34" y="89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14" name="Freeform 87"/>
                <p:cNvSpPr>
                  <a:spLocks/>
                </p:cNvSpPr>
                <p:nvPr/>
              </p:nvSpPr>
              <p:spPr bwMode="auto">
                <a:xfrm>
                  <a:off x="4650" y="1758"/>
                  <a:ext cx="44" cy="83"/>
                </a:xfrm>
                <a:custGeom>
                  <a:avLst/>
                  <a:gdLst>
                    <a:gd name="T0" fmla="*/ 44 w 44"/>
                    <a:gd name="T1" fmla="*/ 0 h 83"/>
                    <a:gd name="T2" fmla="*/ 0 w 44"/>
                    <a:gd name="T3" fmla="*/ 83 h 83"/>
                    <a:gd name="T4" fmla="*/ 8 w 44"/>
                    <a:gd name="T5" fmla="*/ 75 h 83"/>
                    <a:gd name="T6" fmla="*/ 0 60000 65536"/>
                    <a:gd name="T7" fmla="*/ 0 60000 65536"/>
                    <a:gd name="T8" fmla="*/ 0 60000 65536"/>
                    <a:gd name="T9" fmla="*/ 0 w 44"/>
                    <a:gd name="T10" fmla="*/ 0 h 83"/>
                    <a:gd name="T11" fmla="*/ 44 w 44"/>
                    <a:gd name="T12" fmla="*/ 83 h 8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4" h="83">
                      <a:moveTo>
                        <a:pt x="44" y="0"/>
                      </a:moveTo>
                      <a:lnTo>
                        <a:pt x="0" y="83"/>
                      </a:lnTo>
                      <a:lnTo>
                        <a:pt x="8" y="75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306" name="Text Box 89"/>
            <p:cNvSpPr txBox="1">
              <a:spLocks noChangeArrowheads="1"/>
            </p:cNvSpPr>
            <p:nvPr/>
          </p:nvSpPr>
          <p:spPr bwMode="auto">
            <a:xfrm>
              <a:off x="4014" y="1257"/>
              <a:ext cx="1406" cy="40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dirty="0"/>
                <a:t>drinking water 0 </a:t>
              </a:r>
              <a:r>
                <a:rPr lang="de-DE" dirty="0"/>
                <a:t>°C</a:t>
              </a:r>
              <a:r>
                <a:rPr lang="en-GB" dirty="0"/>
                <a:t> </a:t>
              </a:r>
              <a:br>
                <a:rPr lang="en-GB" dirty="0"/>
              </a:br>
              <a:r>
                <a:rPr lang="en-GB" dirty="0" smtClean="0"/>
                <a:t>0.5 </a:t>
              </a:r>
              <a:r>
                <a:rPr lang="en-GB" dirty="0" err="1"/>
                <a:t>ppm</a:t>
              </a:r>
              <a:r>
                <a:rPr lang="en-GB" dirty="0"/>
                <a:t> ClO</a:t>
              </a:r>
              <a:r>
                <a:rPr lang="en-GB" baseline="-15000" dirty="0"/>
                <a:t>2</a:t>
              </a:r>
            </a:p>
          </p:txBody>
        </p:sp>
      </p:grpSp>
      <p:sp>
        <p:nvSpPr>
          <p:cNvPr id="173146" name="Text Box 90"/>
          <p:cNvSpPr txBox="1">
            <a:spLocks noChangeArrowheads="1"/>
          </p:cNvSpPr>
          <p:nvPr/>
        </p:nvSpPr>
        <p:spPr bwMode="auto">
          <a:xfrm>
            <a:off x="107950" y="1384300"/>
            <a:ext cx="2232025" cy="9159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product 5-7 </a:t>
            </a:r>
            <a:r>
              <a:rPr lang="de-DE"/>
              <a:t>°C:</a:t>
            </a:r>
            <a:r>
              <a:rPr lang="en-GB"/>
              <a:t> preparation</a:t>
            </a:r>
            <a:br>
              <a:rPr lang="en-GB"/>
            </a:br>
            <a:r>
              <a:rPr lang="en-GB"/>
              <a:t>(cutting, sizing)</a:t>
            </a:r>
          </a:p>
        </p:txBody>
      </p:sp>
      <p:grpSp>
        <p:nvGrpSpPr>
          <p:cNvPr id="15" name="Group 101"/>
          <p:cNvGrpSpPr>
            <a:grpSpLocks/>
          </p:cNvGrpSpPr>
          <p:nvPr/>
        </p:nvGrpSpPr>
        <p:grpSpPr bwMode="auto">
          <a:xfrm>
            <a:off x="4643438" y="3308350"/>
            <a:ext cx="3241675" cy="1079500"/>
            <a:chOff x="2925" y="2478"/>
            <a:chExt cx="2042" cy="680"/>
          </a:xfrm>
        </p:grpSpPr>
        <p:sp>
          <p:nvSpPr>
            <p:cNvPr id="12301" name="Text Box 96"/>
            <p:cNvSpPr txBox="1">
              <a:spLocks noChangeArrowheads="1"/>
            </p:cNvSpPr>
            <p:nvPr/>
          </p:nvSpPr>
          <p:spPr bwMode="auto">
            <a:xfrm>
              <a:off x="4240" y="2569"/>
              <a:ext cx="727" cy="589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/>
                <a:t>D1C-controller ClO</a:t>
              </a:r>
              <a:r>
                <a:rPr lang="de-DE" baseline="-15000"/>
                <a:t>2</a:t>
              </a:r>
            </a:p>
          </p:txBody>
        </p:sp>
        <p:sp>
          <p:nvSpPr>
            <p:cNvPr id="12302" name="Line 97"/>
            <p:cNvSpPr>
              <a:spLocks noChangeShapeType="1"/>
            </p:cNvSpPr>
            <p:nvPr/>
          </p:nvSpPr>
          <p:spPr bwMode="auto">
            <a:xfrm>
              <a:off x="4105" y="2478"/>
              <a:ext cx="499" cy="0"/>
            </a:xfrm>
            <a:prstGeom prst="line">
              <a:avLst/>
            </a:prstGeom>
            <a:noFill/>
            <a:ln w="19050" cap="rnd">
              <a:solidFill>
                <a:srgbClr val="FF66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98"/>
            <p:cNvSpPr>
              <a:spLocks noChangeShapeType="1"/>
            </p:cNvSpPr>
            <p:nvPr/>
          </p:nvSpPr>
          <p:spPr bwMode="auto">
            <a:xfrm>
              <a:off x="2925" y="2795"/>
              <a:ext cx="1316" cy="0"/>
            </a:xfrm>
            <a:prstGeom prst="line">
              <a:avLst/>
            </a:prstGeom>
            <a:noFill/>
            <a:ln w="19050" cap="rnd">
              <a:solidFill>
                <a:srgbClr val="FF66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Line 99"/>
            <p:cNvSpPr>
              <a:spLocks noChangeShapeType="1"/>
            </p:cNvSpPr>
            <p:nvPr/>
          </p:nvSpPr>
          <p:spPr bwMode="auto">
            <a:xfrm>
              <a:off x="4604" y="2478"/>
              <a:ext cx="0" cy="90"/>
            </a:xfrm>
            <a:prstGeom prst="line">
              <a:avLst/>
            </a:prstGeom>
            <a:noFill/>
            <a:ln w="19050" cap="rnd">
              <a:solidFill>
                <a:srgbClr val="FF66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umsplatzhalt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ProMinent Academy for Water Technology</a:t>
            </a:r>
          </a:p>
        </p:txBody>
      </p:sp>
      <p:sp>
        <p:nvSpPr>
          <p:cNvPr id="450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371600" y="381000"/>
            <a:ext cx="9066213" cy="838200"/>
          </a:xfrm>
          <a:noFill/>
        </p:spPr>
        <p:txBody>
          <a:bodyPr/>
          <a:lstStyle/>
          <a:p>
            <a:pPr algn="ctr" eaLnBrk="1" hangingPunct="1"/>
            <a:r>
              <a:rPr lang="de-DE" sz="2800" dirty="0" smtClean="0">
                <a:solidFill>
                  <a:schemeClr val="tx1"/>
                </a:solidFill>
              </a:rPr>
              <a:t>Spinach Processing with ClO</a:t>
            </a:r>
            <a:r>
              <a:rPr lang="de-DE" sz="1800" dirty="0" smtClean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5060" name="Picture 102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66863"/>
            <a:ext cx="59436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ProMinent Academy for Water Technology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ACE9B9-00DE-4FDF-9880-E7D66E3F23EB}" type="slidenum">
              <a:rPr lang="de-DE"/>
              <a:pPr/>
              <a:t>67</a:t>
            </a:fld>
            <a:endParaRPr lang="de-DE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Apple </a:t>
            </a:r>
            <a:r>
              <a:rPr lang="fr-FR" dirty="0" err="1" smtClean="0"/>
              <a:t>processing</a:t>
            </a:r>
            <a:endParaRPr lang="fr-FR" dirty="0"/>
          </a:p>
        </p:txBody>
      </p:sp>
      <p:pic>
        <p:nvPicPr>
          <p:cNvPr id="116739" name="Picture 3" descr="CLO2 pomme série 1 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90600"/>
            <a:ext cx="4229100" cy="5638800"/>
          </a:xfrm>
          <a:prstGeom prst="rect">
            <a:avLst/>
          </a:prstGeom>
          <a:noFill/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81000" y="1828800"/>
            <a:ext cx="3505200" cy="314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8" dist="17961" dir="13500000">
              <a:srgbClr val="C3D3F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000066"/>
                </a:solidFill>
              </a:rPr>
              <a:t>Arrival of the crates </a:t>
            </a:r>
          </a:p>
          <a:p>
            <a:endParaRPr lang="fr-FR" sz="2000" b="1">
              <a:solidFill>
                <a:srgbClr val="000066"/>
              </a:solidFill>
            </a:endParaRPr>
          </a:p>
          <a:p>
            <a:endParaRPr lang="fr-FR" sz="2000" b="1">
              <a:solidFill>
                <a:srgbClr val="000066"/>
              </a:solidFill>
            </a:endParaRPr>
          </a:p>
          <a:p>
            <a:r>
              <a:rPr lang="fr-FR" sz="2000" b="1">
                <a:solidFill>
                  <a:srgbClr val="000066"/>
                </a:solidFill>
              </a:rPr>
              <a:t>Immersion of the crates</a:t>
            </a:r>
          </a:p>
          <a:p>
            <a:endParaRPr lang="fr-FR" sz="2000" b="1">
              <a:solidFill>
                <a:srgbClr val="000066"/>
              </a:solidFill>
            </a:endParaRPr>
          </a:p>
          <a:p>
            <a:endParaRPr lang="fr-FR" sz="2000" b="1">
              <a:solidFill>
                <a:srgbClr val="000066"/>
              </a:solidFill>
            </a:endParaRPr>
          </a:p>
          <a:p>
            <a:r>
              <a:rPr lang="fr-FR" sz="2000" b="1">
                <a:solidFill>
                  <a:srgbClr val="000066"/>
                </a:solidFill>
              </a:rPr>
              <a:t>The apples are then transported to the pre-calibration chain by flotation </a:t>
            </a:r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 flipV="1">
            <a:off x="3048000" y="1905000"/>
            <a:ext cx="3429000" cy="762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>
            <a:prstShdw prst="shdw18" dist="17961" dir="13500000">
              <a:srgbClr val="FF33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2" name="Line 6"/>
          <p:cNvSpPr>
            <a:spLocks noChangeShapeType="1"/>
          </p:cNvSpPr>
          <p:nvPr/>
        </p:nvSpPr>
        <p:spPr bwMode="auto">
          <a:xfrm>
            <a:off x="3505200" y="2971800"/>
            <a:ext cx="2514600" cy="5334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>
            <a:prstShdw prst="shdw18" dist="17961" dir="13500000">
              <a:srgbClr val="FF33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3886200" y="4191000"/>
            <a:ext cx="1371600" cy="45720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>
            <a:prstShdw prst="shdw18" dist="17961" dir="13500000">
              <a:srgbClr val="FF33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 txBox="1">
            <a:spLocks noChangeArrowheads="1"/>
          </p:cNvSpPr>
          <p:nvPr/>
        </p:nvSpPr>
        <p:spPr bwMode="auto">
          <a:xfrm>
            <a:off x="538163" y="115888"/>
            <a:ext cx="77787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/>
              <a:t>CIP with Chlorine Dioxide</a:t>
            </a:r>
            <a:endParaRPr lang="de-DE" sz="2400" b="1"/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963" y="1341438"/>
            <a:ext cx="666115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feld 4"/>
          <p:cNvSpPr txBox="1">
            <a:spLocks noChangeArrowheads="1"/>
          </p:cNvSpPr>
          <p:nvPr/>
        </p:nvSpPr>
        <p:spPr bwMode="auto">
          <a:xfrm>
            <a:off x="5940425" y="6197600"/>
            <a:ext cx="2376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Application example!</a:t>
            </a:r>
          </a:p>
        </p:txBody>
      </p:sp>
      <p:sp>
        <p:nvSpPr>
          <p:cNvPr id="11269" name="Foliennummernplatzhalt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AF5FC25-2641-4FD1-A4CC-8C28C3E82182}" type="slidenum">
              <a:rPr lang="de-DE" smtClean="0"/>
              <a:pPr/>
              <a:t>68</a:t>
            </a:fld>
            <a:endParaRPr lang="de-DE" smtClean="0"/>
          </a:p>
        </p:txBody>
      </p:sp>
      <p:sp>
        <p:nvSpPr>
          <p:cNvPr id="7" name="Datumsplatzhalter 6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January 2010</a:t>
            </a:r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74638"/>
            <a:ext cx="7704138" cy="501650"/>
          </a:xfrm>
        </p:spPr>
        <p:txBody>
          <a:bodyPr/>
          <a:lstStyle/>
          <a:p>
            <a:pPr algn="ctr" eaLnBrk="1" hangingPunct="1"/>
            <a:r>
              <a:rPr lang="en-GB" sz="2800" smtClean="0"/>
              <a:t>Horticulture Applications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23888" y="1214438"/>
            <a:ext cx="5762625" cy="2617787"/>
          </a:xfrm>
        </p:spPr>
        <p:txBody>
          <a:bodyPr/>
          <a:lstStyle/>
          <a:p>
            <a:pPr eaLnBrk="1" hangingPunct="1"/>
            <a:r>
              <a:rPr lang="en-GB" smtClean="0"/>
              <a:t>Cut flowers</a:t>
            </a:r>
          </a:p>
          <a:p>
            <a:pPr marL="723900" lvl="1" indent="-190500" eaLnBrk="1" hangingPunct="1">
              <a:buFontTx/>
              <a:buChar char="-"/>
            </a:pPr>
            <a:r>
              <a:rPr lang="en-GB" sz="2000" smtClean="0"/>
              <a:t>ClO</a:t>
            </a:r>
            <a:r>
              <a:rPr lang="en-GB" sz="1400" smtClean="0"/>
              <a:t>2</a:t>
            </a:r>
            <a:r>
              <a:rPr lang="en-GB" sz="2000" smtClean="0"/>
              <a:t> has been used in improving shelf life time compared to standard additives</a:t>
            </a:r>
          </a:p>
          <a:p>
            <a:pPr eaLnBrk="1" hangingPunct="1"/>
            <a:r>
              <a:rPr lang="en-GB" smtClean="0"/>
              <a:t>Growing of ornamental plants </a:t>
            </a:r>
          </a:p>
          <a:p>
            <a:pPr marL="723900" lvl="1" indent="-190500" eaLnBrk="1" hangingPunct="1">
              <a:buFontTx/>
              <a:buChar char="-"/>
            </a:pPr>
            <a:r>
              <a:rPr lang="en-GB" sz="2000" smtClean="0"/>
              <a:t>water in ebb and flood benches can be recycled by disinfection with ClO</a:t>
            </a:r>
            <a:r>
              <a:rPr lang="en-GB" sz="2000" baseline="-15000" smtClean="0"/>
              <a:t>2</a:t>
            </a:r>
          </a:p>
          <a:p>
            <a:pPr marL="723900" lvl="1" indent="-190500" eaLnBrk="1" hangingPunct="1">
              <a:buFontTx/>
              <a:buChar char="-"/>
            </a:pPr>
            <a:r>
              <a:rPr lang="en-GB" sz="2000" smtClean="0"/>
              <a:t>orchids are sprayed with ClO</a:t>
            </a:r>
            <a:r>
              <a:rPr lang="en-GB" sz="2000" baseline="-15000" smtClean="0"/>
              <a:t>2</a:t>
            </a:r>
            <a:r>
              <a:rPr lang="en-GB" sz="2000" smtClean="0"/>
              <a:t> containing water</a:t>
            </a:r>
          </a:p>
          <a:p>
            <a:pPr marL="723900" lvl="1" indent="-190500" eaLnBrk="1" hangingPunct="1"/>
            <a:endParaRPr lang="en-GB" sz="2000" smtClean="0"/>
          </a:p>
        </p:txBody>
      </p:sp>
      <p:pic>
        <p:nvPicPr>
          <p:cNvPr id="48132" name="Picture 4" descr="recis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1403350"/>
            <a:ext cx="207010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063" y="4071938"/>
            <a:ext cx="7881937" cy="2597150"/>
            <a:chOff x="433" y="2437"/>
            <a:chExt cx="4847" cy="1691"/>
          </a:xfrm>
        </p:grpSpPr>
        <p:pic>
          <p:nvPicPr>
            <p:cNvPr id="48134" name="Picture 6" descr="Weihnachtssterne rot viele I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" y="2437"/>
              <a:ext cx="2447" cy="1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5" name="Picture 7" descr="Tisch schwar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8" y="2448"/>
              <a:ext cx="2392" cy="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Ozone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Best disinfectant that is safe to use</a:t>
            </a:r>
          </a:p>
          <a:p>
            <a:pPr eaLnBrk="1" hangingPunct="1"/>
            <a:r>
              <a:rPr lang="en-US" sz="2800" smtClean="0"/>
              <a:t>Most powerful</a:t>
            </a:r>
          </a:p>
          <a:p>
            <a:pPr eaLnBrk="1" hangingPunct="1"/>
            <a:r>
              <a:rPr lang="en-US" sz="2800" smtClean="0"/>
              <a:t>Decomposes into oxygen</a:t>
            </a:r>
          </a:p>
          <a:p>
            <a:pPr eaLnBrk="1" hangingPunct="1"/>
            <a:r>
              <a:rPr lang="en-US" sz="2800" smtClean="0"/>
              <a:t>Generated on-site</a:t>
            </a:r>
          </a:p>
          <a:p>
            <a:pPr eaLnBrk="1" hangingPunct="1"/>
            <a:r>
              <a:rPr lang="en-US" sz="2800" smtClean="0"/>
              <a:t>No taste or odor problems</a:t>
            </a:r>
          </a:p>
          <a:p>
            <a:pPr eaLnBrk="1" hangingPunct="1"/>
            <a:r>
              <a:rPr lang="en-US" sz="2800" smtClean="0"/>
              <a:t>Kills bacteria and germs</a:t>
            </a:r>
          </a:p>
          <a:p>
            <a:pPr eaLnBrk="1" hangingPunct="1"/>
            <a:r>
              <a:rPr lang="en-US" sz="2800" smtClean="0"/>
              <a:t>No chemicals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FF79A37-4B8C-4816-8D03-5064CC9D4CCA}" type="slidenum">
              <a:rPr lang="de-DE" smtClean="0"/>
              <a:pPr/>
              <a:t>7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umsplatzhalter 3"/>
          <p:cNvSpPr>
            <a:spLocks noGrp="1"/>
          </p:cNvSpPr>
          <p:nvPr>
            <p:ph type="dt" sz="quarter" idx="11"/>
          </p:nvPr>
        </p:nvSpPr>
        <p:spPr>
          <a:xfrm>
            <a:off x="6538913" y="6629400"/>
            <a:ext cx="1690687" cy="207963"/>
          </a:xfrm>
          <a:noFill/>
        </p:spPr>
        <p:txBody>
          <a:bodyPr/>
          <a:lstStyle/>
          <a:p>
            <a:pPr algn="r"/>
            <a:r>
              <a:rPr lang="de-DE" smtClean="0">
                <a:latin typeface="Verdana" pitchFamily="34" charset="0"/>
              </a:rPr>
              <a:t>ProMinent Academy for Water Technology</a:t>
            </a:r>
          </a:p>
        </p:txBody>
      </p:sp>
      <p:sp>
        <p:nvSpPr>
          <p:cNvPr id="10243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539750" y="6650038"/>
            <a:ext cx="2051050" cy="207962"/>
          </a:xfrm>
        </p:spPr>
        <p:txBody>
          <a:bodyPr/>
          <a:lstStyle/>
          <a:p>
            <a:pPr algn="l">
              <a:defRPr/>
            </a:pPr>
            <a:fld id="{6C673090-2791-4112-8DB3-BFE6DED6899F}" type="slidenum">
              <a:rPr lang="de-DE" smtClean="0">
                <a:latin typeface="+mn-lt"/>
              </a:rPr>
              <a:pPr algn="l">
                <a:defRPr/>
              </a:pPr>
              <a:t>70</a:t>
            </a:fld>
            <a:endParaRPr lang="de-DE" smtClean="0">
              <a:latin typeface="+mn-lt"/>
            </a:endParaRP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1963" y="1535113"/>
            <a:ext cx="4618037" cy="4779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04138" cy="5016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2800" dirty="0" err="1" smtClean="0">
                <a:solidFill>
                  <a:schemeClr val="tx1"/>
                </a:solidFill>
              </a:rPr>
              <a:t>Legionella</a:t>
            </a:r>
            <a:r>
              <a:rPr lang="en-GB" sz="2800" dirty="0" smtClean="0">
                <a:solidFill>
                  <a:schemeClr val="tx1"/>
                </a:solidFill>
              </a:rPr>
              <a:t> Control</a:t>
            </a:r>
            <a:endParaRPr lang="en-GB" sz="2800" i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924800" cy="48387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2000" smtClean="0"/>
              <a:t>Treatment of the complete </a:t>
            </a:r>
            <a:br>
              <a:rPr lang="en-GB" sz="2000" smtClean="0"/>
            </a:br>
            <a:r>
              <a:rPr lang="en-GB" sz="2000" smtClean="0"/>
              <a:t>cold water</a:t>
            </a:r>
          </a:p>
          <a:p>
            <a:pPr lvl="1" eaLnBrk="1" hangingPunct="1">
              <a:spcBef>
                <a:spcPct val="0"/>
              </a:spcBef>
              <a:spcAft>
                <a:spcPct val="40000"/>
              </a:spcAft>
              <a:buFontTx/>
              <a:buChar char="-"/>
            </a:pPr>
            <a:r>
              <a:rPr lang="en-GB" sz="2000" smtClean="0"/>
              <a:t>preventive action </a:t>
            </a:r>
            <a:br>
              <a:rPr lang="en-GB" sz="2000" smtClean="0"/>
            </a:br>
            <a:r>
              <a:rPr lang="en-GB" sz="2000" smtClean="0"/>
              <a:t>for sanitized piping</a:t>
            </a:r>
          </a:p>
          <a:p>
            <a:pPr lvl="1" eaLnBrk="1" hangingPunct="1">
              <a:spcBef>
                <a:spcPct val="0"/>
              </a:spcBef>
              <a:spcAft>
                <a:spcPct val="40000"/>
              </a:spcAft>
              <a:buFontTx/>
              <a:buChar char="-"/>
            </a:pPr>
            <a:r>
              <a:rPr lang="en-GB" sz="2000" smtClean="0"/>
              <a:t>degradation of the biofilm in </a:t>
            </a:r>
            <a:br>
              <a:rPr lang="en-GB" sz="2000" smtClean="0"/>
            </a:br>
            <a:r>
              <a:rPr lang="en-GB" sz="2000" smtClean="0"/>
              <a:t>the piping, thus protection </a:t>
            </a:r>
            <a:br>
              <a:rPr lang="en-GB" sz="2000" smtClean="0"/>
            </a:br>
            <a:r>
              <a:rPr lang="en-GB" sz="2000" smtClean="0"/>
              <a:t>against re-infection</a:t>
            </a:r>
          </a:p>
          <a:p>
            <a:pPr lvl="1" eaLnBrk="1" hangingPunct="1">
              <a:spcBef>
                <a:spcPct val="0"/>
              </a:spcBef>
              <a:spcAft>
                <a:spcPct val="40000"/>
              </a:spcAft>
              <a:buFontTx/>
              <a:buChar char="-"/>
            </a:pPr>
            <a:r>
              <a:rPr lang="en-GB" sz="2000" smtClean="0"/>
              <a:t>protection against other </a:t>
            </a:r>
            <a:br>
              <a:rPr lang="en-GB" sz="2000" smtClean="0"/>
            </a:br>
            <a:r>
              <a:rPr lang="en-GB" sz="2000" smtClean="0"/>
              <a:t>critical germs such as </a:t>
            </a:r>
            <a:br>
              <a:rPr lang="en-GB" sz="2000" smtClean="0"/>
            </a:br>
            <a:r>
              <a:rPr lang="en-GB" sz="2000" smtClean="0"/>
              <a:t>Pseudomonas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1"/>
          <p:cNvGrpSpPr>
            <a:grpSpLocks/>
          </p:cNvGrpSpPr>
          <p:nvPr/>
        </p:nvGrpSpPr>
        <p:grpSpPr bwMode="auto">
          <a:xfrm>
            <a:off x="457200" y="1295400"/>
            <a:ext cx="8461375" cy="4398963"/>
            <a:chOff x="230" y="816"/>
            <a:chExt cx="5389" cy="3189"/>
          </a:xfrm>
        </p:grpSpPr>
        <p:sp>
          <p:nvSpPr>
            <p:cNvPr id="50181" name="Freeform 3"/>
            <p:cNvSpPr>
              <a:spLocks/>
            </p:cNvSpPr>
            <p:nvPr/>
          </p:nvSpPr>
          <p:spPr bwMode="auto">
            <a:xfrm>
              <a:off x="2210" y="2752"/>
              <a:ext cx="291" cy="291"/>
            </a:xfrm>
            <a:custGeom>
              <a:avLst/>
              <a:gdLst>
                <a:gd name="T0" fmla="*/ 290 w 291"/>
                <a:gd name="T1" fmla="*/ 145 h 291"/>
                <a:gd name="T2" fmla="*/ 289 w 291"/>
                <a:gd name="T3" fmla="*/ 125 h 291"/>
                <a:gd name="T4" fmla="*/ 285 w 291"/>
                <a:gd name="T5" fmla="*/ 107 h 291"/>
                <a:gd name="T6" fmla="*/ 279 w 291"/>
                <a:gd name="T7" fmla="*/ 88 h 291"/>
                <a:gd name="T8" fmla="*/ 271 w 291"/>
                <a:gd name="T9" fmla="*/ 71 h 291"/>
                <a:gd name="T10" fmla="*/ 260 w 291"/>
                <a:gd name="T11" fmla="*/ 56 h 291"/>
                <a:gd name="T12" fmla="*/ 248 w 291"/>
                <a:gd name="T13" fmla="*/ 42 h 291"/>
                <a:gd name="T14" fmla="*/ 234 w 291"/>
                <a:gd name="T15" fmla="*/ 30 h 291"/>
                <a:gd name="T16" fmla="*/ 218 w 291"/>
                <a:gd name="T17" fmla="*/ 20 h 291"/>
                <a:gd name="T18" fmla="*/ 201 w 291"/>
                <a:gd name="T19" fmla="*/ 11 h 291"/>
                <a:gd name="T20" fmla="*/ 184 w 291"/>
                <a:gd name="T21" fmla="*/ 5 h 291"/>
                <a:gd name="T22" fmla="*/ 165 w 291"/>
                <a:gd name="T23" fmla="*/ 1 h 291"/>
                <a:gd name="T24" fmla="*/ 145 w 291"/>
                <a:gd name="T25" fmla="*/ 0 h 291"/>
                <a:gd name="T26" fmla="*/ 126 w 291"/>
                <a:gd name="T27" fmla="*/ 1 h 291"/>
                <a:gd name="T28" fmla="*/ 107 w 291"/>
                <a:gd name="T29" fmla="*/ 5 h 291"/>
                <a:gd name="T30" fmla="*/ 89 w 291"/>
                <a:gd name="T31" fmla="*/ 11 h 291"/>
                <a:gd name="T32" fmla="*/ 72 w 291"/>
                <a:gd name="T33" fmla="*/ 20 h 291"/>
                <a:gd name="T34" fmla="*/ 57 w 291"/>
                <a:gd name="T35" fmla="*/ 30 h 291"/>
                <a:gd name="T36" fmla="*/ 43 w 291"/>
                <a:gd name="T37" fmla="*/ 42 h 291"/>
                <a:gd name="T38" fmla="*/ 31 w 291"/>
                <a:gd name="T39" fmla="*/ 56 h 291"/>
                <a:gd name="T40" fmla="*/ 20 w 291"/>
                <a:gd name="T41" fmla="*/ 71 h 291"/>
                <a:gd name="T42" fmla="*/ 12 w 291"/>
                <a:gd name="T43" fmla="*/ 88 h 291"/>
                <a:gd name="T44" fmla="*/ 6 w 291"/>
                <a:gd name="T45" fmla="*/ 107 h 291"/>
                <a:gd name="T46" fmla="*/ 2 w 291"/>
                <a:gd name="T47" fmla="*/ 125 h 291"/>
                <a:gd name="T48" fmla="*/ 0 w 291"/>
                <a:gd name="T49" fmla="*/ 145 h 291"/>
                <a:gd name="T50" fmla="*/ 2 w 291"/>
                <a:gd name="T51" fmla="*/ 164 h 291"/>
                <a:gd name="T52" fmla="*/ 6 w 291"/>
                <a:gd name="T53" fmla="*/ 183 h 291"/>
                <a:gd name="T54" fmla="*/ 12 w 291"/>
                <a:gd name="T55" fmla="*/ 201 h 291"/>
                <a:gd name="T56" fmla="*/ 20 w 291"/>
                <a:gd name="T57" fmla="*/ 217 h 291"/>
                <a:gd name="T58" fmla="*/ 31 w 291"/>
                <a:gd name="T59" fmla="*/ 233 h 291"/>
                <a:gd name="T60" fmla="*/ 43 w 291"/>
                <a:gd name="T61" fmla="*/ 247 h 291"/>
                <a:gd name="T62" fmla="*/ 57 w 291"/>
                <a:gd name="T63" fmla="*/ 259 h 291"/>
                <a:gd name="T64" fmla="*/ 72 w 291"/>
                <a:gd name="T65" fmla="*/ 270 h 291"/>
                <a:gd name="T66" fmla="*/ 89 w 291"/>
                <a:gd name="T67" fmla="*/ 278 h 291"/>
                <a:gd name="T68" fmla="*/ 107 w 291"/>
                <a:gd name="T69" fmla="*/ 284 h 291"/>
                <a:gd name="T70" fmla="*/ 126 w 291"/>
                <a:gd name="T71" fmla="*/ 288 h 291"/>
                <a:gd name="T72" fmla="*/ 145 w 291"/>
                <a:gd name="T73" fmla="*/ 290 h 291"/>
                <a:gd name="T74" fmla="*/ 165 w 291"/>
                <a:gd name="T75" fmla="*/ 288 h 291"/>
                <a:gd name="T76" fmla="*/ 184 w 291"/>
                <a:gd name="T77" fmla="*/ 284 h 291"/>
                <a:gd name="T78" fmla="*/ 201 w 291"/>
                <a:gd name="T79" fmla="*/ 278 h 291"/>
                <a:gd name="T80" fmla="*/ 218 w 291"/>
                <a:gd name="T81" fmla="*/ 270 h 291"/>
                <a:gd name="T82" fmla="*/ 234 w 291"/>
                <a:gd name="T83" fmla="*/ 259 h 291"/>
                <a:gd name="T84" fmla="*/ 248 w 291"/>
                <a:gd name="T85" fmla="*/ 247 h 291"/>
                <a:gd name="T86" fmla="*/ 260 w 291"/>
                <a:gd name="T87" fmla="*/ 233 h 291"/>
                <a:gd name="T88" fmla="*/ 271 w 291"/>
                <a:gd name="T89" fmla="*/ 217 h 291"/>
                <a:gd name="T90" fmla="*/ 279 w 291"/>
                <a:gd name="T91" fmla="*/ 201 h 291"/>
                <a:gd name="T92" fmla="*/ 285 w 291"/>
                <a:gd name="T93" fmla="*/ 183 h 291"/>
                <a:gd name="T94" fmla="*/ 289 w 291"/>
                <a:gd name="T95" fmla="*/ 164 h 291"/>
                <a:gd name="T96" fmla="*/ 290 w 291"/>
                <a:gd name="T97" fmla="*/ 145 h 291"/>
                <a:gd name="T98" fmla="*/ 290 w 291"/>
                <a:gd name="T99" fmla="*/ 145 h 2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91"/>
                <a:gd name="T151" fmla="*/ 0 h 291"/>
                <a:gd name="T152" fmla="*/ 291 w 291"/>
                <a:gd name="T153" fmla="*/ 291 h 29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91" h="291">
                  <a:moveTo>
                    <a:pt x="290" y="145"/>
                  </a:moveTo>
                  <a:lnTo>
                    <a:pt x="289" y="125"/>
                  </a:lnTo>
                  <a:lnTo>
                    <a:pt x="285" y="107"/>
                  </a:lnTo>
                  <a:lnTo>
                    <a:pt x="279" y="88"/>
                  </a:lnTo>
                  <a:lnTo>
                    <a:pt x="271" y="71"/>
                  </a:lnTo>
                  <a:lnTo>
                    <a:pt x="260" y="56"/>
                  </a:lnTo>
                  <a:lnTo>
                    <a:pt x="248" y="42"/>
                  </a:lnTo>
                  <a:lnTo>
                    <a:pt x="234" y="30"/>
                  </a:lnTo>
                  <a:lnTo>
                    <a:pt x="218" y="20"/>
                  </a:lnTo>
                  <a:lnTo>
                    <a:pt x="201" y="11"/>
                  </a:lnTo>
                  <a:lnTo>
                    <a:pt x="184" y="5"/>
                  </a:lnTo>
                  <a:lnTo>
                    <a:pt x="165" y="1"/>
                  </a:lnTo>
                  <a:lnTo>
                    <a:pt x="145" y="0"/>
                  </a:lnTo>
                  <a:lnTo>
                    <a:pt x="126" y="1"/>
                  </a:lnTo>
                  <a:lnTo>
                    <a:pt x="107" y="5"/>
                  </a:lnTo>
                  <a:lnTo>
                    <a:pt x="89" y="11"/>
                  </a:lnTo>
                  <a:lnTo>
                    <a:pt x="72" y="20"/>
                  </a:lnTo>
                  <a:lnTo>
                    <a:pt x="57" y="30"/>
                  </a:lnTo>
                  <a:lnTo>
                    <a:pt x="43" y="42"/>
                  </a:lnTo>
                  <a:lnTo>
                    <a:pt x="31" y="56"/>
                  </a:lnTo>
                  <a:lnTo>
                    <a:pt x="20" y="71"/>
                  </a:lnTo>
                  <a:lnTo>
                    <a:pt x="12" y="88"/>
                  </a:lnTo>
                  <a:lnTo>
                    <a:pt x="6" y="107"/>
                  </a:lnTo>
                  <a:lnTo>
                    <a:pt x="2" y="125"/>
                  </a:lnTo>
                  <a:lnTo>
                    <a:pt x="0" y="145"/>
                  </a:lnTo>
                  <a:lnTo>
                    <a:pt x="2" y="164"/>
                  </a:lnTo>
                  <a:lnTo>
                    <a:pt x="6" y="183"/>
                  </a:lnTo>
                  <a:lnTo>
                    <a:pt x="12" y="201"/>
                  </a:lnTo>
                  <a:lnTo>
                    <a:pt x="20" y="217"/>
                  </a:lnTo>
                  <a:lnTo>
                    <a:pt x="31" y="233"/>
                  </a:lnTo>
                  <a:lnTo>
                    <a:pt x="43" y="247"/>
                  </a:lnTo>
                  <a:lnTo>
                    <a:pt x="57" y="259"/>
                  </a:lnTo>
                  <a:lnTo>
                    <a:pt x="72" y="270"/>
                  </a:lnTo>
                  <a:lnTo>
                    <a:pt x="89" y="278"/>
                  </a:lnTo>
                  <a:lnTo>
                    <a:pt x="107" y="284"/>
                  </a:lnTo>
                  <a:lnTo>
                    <a:pt x="126" y="288"/>
                  </a:lnTo>
                  <a:lnTo>
                    <a:pt x="145" y="290"/>
                  </a:lnTo>
                  <a:lnTo>
                    <a:pt x="165" y="288"/>
                  </a:lnTo>
                  <a:lnTo>
                    <a:pt x="184" y="284"/>
                  </a:lnTo>
                  <a:lnTo>
                    <a:pt x="201" y="278"/>
                  </a:lnTo>
                  <a:lnTo>
                    <a:pt x="218" y="270"/>
                  </a:lnTo>
                  <a:lnTo>
                    <a:pt x="234" y="259"/>
                  </a:lnTo>
                  <a:lnTo>
                    <a:pt x="248" y="247"/>
                  </a:lnTo>
                  <a:lnTo>
                    <a:pt x="260" y="233"/>
                  </a:lnTo>
                  <a:lnTo>
                    <a:pt x="271" y="217"/>
                  </a:lnTo>
                  <a:lnTo>
                    <a:pt x="279" y="201"/>
                  </a:lnTo>
                  <a:lnTo>
                    <a:pt x="285" y="183"/>
                  </a:lnTo>
                  <a:lnTo>
                    <a:pt x="289" y="164"/>
                  </a:lnTo>
                  <a:lnTo>
                    <a:pt x="290" y="14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2" name="Freeform 4"/>
            <p:cNvSpPr>
              <a:spLocks/>
            </p:cNvSpPr>
            <p:nvPr/>
          </p:nvSpPr>
          <p:spPr bwMode="auto">
            <a:xfrm>
              <a:off x="2355" y="2752"/>
              <a:ext cx="146" cy="291"/>
            </a:xfrm>
            <a:custGeom>
              <a:avLst/>
              <a:gdLst>
                <a:gd name="T0" fmla="*/ 0 w 146"/>
                <a:gd name="T1" fmla="*/ 0 h 291"/>
                <a:gd name="T2" fmla="*/ 145 w 146"/>
                <a:gd name="T3" fmla="*/ 145 h 291"/>
                <a:gd name="T4" fmla="*/ 0 w 146"/>
                <a:gd name="T5" fmla="*/ 290 h 291"/>
                <a:gd name="T6" fmla="*/ 0 60000 65536"/>
                <a:gd name="T7" fmla="*/ 0 60000 65536"/>
                <a:gd name="T8" fmla="*/ 0 60000 65536"/>
                <a:gd name="T9" fmla="*/ 0 w 146"/>
                <a:gd name="T10" fmla="*/ 0 h 291"/>
                <a:gd name="T11" fmla="*/ 146 w 146"/>
                <a:gd name="T12" fmla="*/ 291 h 2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" h="291">
                  <a:moveTo>
                    <a:pt x="0" y="0"/>
                  </a:moveTo>
                  <a:lnTo>
                    <a:pt x="145" y="145"/>
                  </a:lnTo>
                  <a:lnTo>
                    <a:pt x="0" y="29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3" name="Line 5"/>
            <p:cNvSpPr>
              <a:spLocks noChangeShapeType="1"/>
            </p:cNvSpPr>
            <p:nvPr/>
          </p:nvSpPr>
          <p:spPr bwMode="auto">
            <a:xfrm>
              <a:off x="2210" y="2897"/>
              <a:ext cx="29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4" name="Freeform 6"/>
            <p:cNvSpPr>
              <a:spLocks/>
            </p:cNvSpPr>
            <p:nvPr/>
          </p:nvSpPr>
          <p:spPr bwMode="auto">
            <a:xfrm>
              <a:off x="1947" y="858"/>
              <a:ext cx="3285" cy="2038"/>
            </a:xfrm>
            <a:custGeom>
              <a:avLst/>
              <a:gdLst>
                <a:gd name="T0" fmla="*/ 0 w 3285"/>
                <a:gd name="T1" fmla="*/ 0 h 2038"/>
                <a:gd name="T2" fmla="*/ 3284 w 3285"/>
                <a:gd name="T3" fmla="*/ 1 h 2038"/>
                <a:gd name="T4" fmla="*/ 3284 w 3285"/>
                <a:gd name="T5" fmla="*/ 2037 h 2038"/>
                <a:gd name="T6" fmla="*/ 112 w 3285"/>
                <a:gd name="T7" fmla="*/ 2037 h 2038"/>
                <a:gd name="T8" fmla="*/ 112 w 3285"/>
                <a:gd name="T9" fmla="*/ 1585 h 2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5"/>
                <a:gd name="T16" fmla="*/ 0 h 2038"/>
                <a:gd name="T17" fmla="*/ 3285 w 3285"/>
                <a:gd name="T18" fmla="*/ 2038 h 20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5" h="2038">
                  <a:moveTo>
                    <a:pt x="0" y="0"/>
                  </a:moveTo>
                  <a:lnTo>
                    <a:pt x="3284" y="1"/>
                  </a:lnTo>
                  <a:lnTo>
                    <a:pt x="3284" y="2037"/>
                  </a:lnTo>
                  <a:lnTo>
                    <a:pt x="112" y="2037"/>
                  </a:lnTo>
                  <a:lnTo>
                    <a:pt x="112" y="158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5" name="Freeform 7"/>
            <p:cNvSpPr>
              <a:spLocks/>
            </p:cNvSpPr>
            <p:nvPr/>
          </p:nvSpPr>
          <p:spPr bwMode="auto">
            <a:xfrm>
              <a:off x="1947" y="816"/>
              <a:ext cx="85" cy="86"/>
            </a:xfrm>
            <a:custGeom>
              <a:avLst/>
              <a:gdLst>
                <a:gd name="T0" fmla="*/ 0 w 85"/>
                <a:gd name="T1" fmla="*/ 42 h 86"/>
                <a:gd name="T2" fmla="*/ 84 w 85"/>
                <a:gd name="T3" fmla="*/ 0 h 86"/>
                <a:gd name="T4" fmla="*/ 84 w 85"/>
                <a:gd name="T5" fmla="*/ 85 h 86"/>
                <a:gd name="T6" fmla="*/ 0 w 85"/>
                <a:gd name="T7" fmla="*/ 42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5"/>
                <a:gd name="T13" fmla="*/ 0 h 86"/>
                <a:gd name="T14" fmla="*/ 85 w 85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5" h="86">
                  <a:moveTo>
                    <a:pt x="0" y="42"/>
                  </a:moveTo>
                  <a:lnTo>
                    <a:pt x="84" y="0"/>
                  </a:lnTo>
                  <a:lnTo>
                    <a:pt x="84" y="85"/>
                  </a:lnTo>
                  <a:lnTo>
                    <a:pt x="0" y="4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Freeform 8"/>
            <p:cNvSpPr>
              <a:spLocks/>
            </p:cNvSpPr>
            <p:nvPr/>
          </p:nvSpPr>
          <p:spPr bwMode="auto">
            <a:xfrm>
              <a:off x="5097" y="1628"/>
              <a:ext cx="272" cy="589"/>
            </a:xfrm>
            <a:custGeom>
              <a:avLst/>
              <a:gdLst>
                <a:gd name="T0" fmla="*/ 0 w 272"/>
                <a:gd name="T1" fmla="*/ 0 h 589"/>
                <a:gd name="T2" fmla="*/ 0 w 272"/>
                <a:gd name="T3" fmla="*/ 588 h 589"/>
                <a:gd name="T4" fmla="*/ 271 w 272"/>
                <a:gd name="T5" fmla="*/ 588 h 589"/>
                <a:gd name="T6" fmla="*/ 271 w 272"/>
                <a:gd name="T7" fmla="*/ 0 h 589"/>
                <a:gd name="T8" fmla="*/ 0 w 272"/>
                <a:gd name="T9" fmla="*/ 0 h 589"/>
                <a:gd name="T10" fmla="*/ 0 w 272"/>
                <a:gd name="T11" fmla="*/ 0 h 5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589"/>
                <a:gd name="T20" fmla="*/ 272 w 272"/>
                <a:gd name="T21" fmla="*/ 589 h 5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589">
                  <a:moveTo>
                    <a:pt x="0" y="0"/>
                  </a:moveTo>
                  <a:lnTo>
                    <a:pt x="0" y="588"/>
                  </a:lnTo>
                  <a:lnTo>
                    <a:pt x="271" y="588"/>
                  </a:lnTo>
                  <a:lnTo>
                    <a:pt x="27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7" name="Freeform 9"/>
            <p:cNvSpPr>
              <a:spLocks/>
            </p:cNvSpPr>
            <p:nvPr/>
          </p:nvSpPr>
          <p:spPr bwMode="auto">
            <a:xfrm>
              <a:off x="5097" y="1628"/>
              <a:ext cx="272" cy="589"/>
            </a:xfrm>
            <a:custGeom>
              <a:avLst/>
              <a:gdLst>
                <a:gd name="T0" fmla="*/ 0 w 272"/>
                <a:gd name="T1" fmla="*/ 0 h 589"/>
                <a:gd name="T2" fmla="*/ 0 w 272"/>
                <a:gd name="T3" fmla="*/ 588 h 589"/>
                <a:gd name="T4" fmla="*/ 271 w 272"/>
                <a:gd name="T5" fmla="*/ 588 h 589"/>
                <a:gd name="T6" fmla="*/ 271 w 272"/>
                <a:gd name="T7" fmla="*/ 0 h 589"/>
                <a:gd name="T8" fmla="*/ 0 w 272"/>
                <a:gd name="T9" fmla="*/ 0 h 589"/>
                <a:gd name="T10" fmla="*/ 0 w 272"/>
                <a:gd name="T11" fmla="*/ 0 h 5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589"/>
                <a:gd name="T20" fmla="*/ 272 w 272"/>
                <a:gd name="T21" fmla="*/ 589 h 5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589">
                  <a:moveTo>
                    <a:pt x="0" y="0"/>
                  </a:moveTo>
                  <a:lnTo>
                    <a:pt x="0" y="588"/>
                  </a:lnTo>
                  <a:lnTo>
                    <a:pt x="271" y="588"/>
                  </a:lnTo>
                  <a:lnTo>
                    <a:pt x="27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8" name="Freeform 10"/>
            <p:cNvSpPr>
              <a:spLocks/>
            </p:cNvSpPr>
            <p:nvPr/>
          </p:nvSpPr>
          <p:spPr bwMode="auto">
            <a:xfrm>
              <a:off x="5165" y="1628"/>
              <a:ext cx="137" cy="589"/>
            </a:xfrm>
            <a:custGeom>
              <a:avLst/>
              <a:gdLst>
                <a:gd name="T0" fmla="*/ 68 w 137"/>
                <a:gd name="T1" fmla="*/ 0 h 589"/>
                <a:gd name="T2" fmla="*/ 68 w 137"/>
                <a:gd name="T3" fmla="*/ 57 h 589"/>
                <a:gd name="T4" fmla="*/ 136 w 137"/>
                <a:gd name="T5" fmla="*/ 91 h 589"/>
                <a:gd name="T6" fmla="*/ 0 w 137"/>
                <a:gd name="T7" fmla="*/ 158 h 589"/>
                <a:gd name="T8" fmla="*/ 136 w 137"/>
                <a:gd name="T9" fmla="*/ 226 h 589"/>
                <a:gd name="T10" fmla="*/ 0 w 137"/>
                <a:gd name="T11" fmla="*/ 294 h 589"/>
                <a:gd name="T12" fmla="*/ 136 w 137"/>
                <a:gd name="T13" fmla="*/ 362 h 589"/>
                <a:gd name="T14" fmla="*/ 0 w 137"/>
                <a:gd name="T15" fmla="*/ 430 h 589"/>
                <a:gd name="T16" fmla="*/ 136 w 137"/>
                <a:gd name="T17" fmla="*/ 498 h 589"/>
                <a:gd name="T18" fmla="*/ 68 w 137"/>
                <a:gd name="T19" fmla="*/ 532 h 589"/>
                <a:gd name="T20" fmla="*/ 68 w 137"/>
                <a:gd name="T21" fmla="*/ 588 h 5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589"/>
                <a:gd name="T35" fmla="*/ 137 w 137"/>
                <a:gd name="T36" fmla="*/ 589 h 5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589">
                  <a:moveTo>
                    <a:pt x="68" y="0"/>
                  </a:moveTo>
                  <a:lnTo>
                    <a:pt x="68" y="57"/>
                  </a:lnTo>
                  <a:lnTo>
                    <a:pt x="136" y="91"/>
                  </a:lnTo>
                  <a:lnTo>
                    <a:pt x="0" y="158"/>
                  </a:lnTo>
                  <a:lnTo>
                    <a:pt x="136" y="226"/>
                  </a:lnTo>
                  <a:lnTo>
                    <a:pt x="0" y="294"/>
                  </a:lnTo>
                  <a:lnTo>
                    <a:pt x="136" y="362"/>
                  </a:lnTo>
                  <a:lnTo>
                    <a:pt x="0" y="430"/>
                  </a:lnTo>
                  <a:lnTo>
                    <a:pt x="136" y="498"/>
                  </a:lnTo>
                  <a:lnTo>
                    <a:pt x="68" y="532"/>
                  </a:lnTo>
                  <a:lnTo>
                    <a:pt x="68" y="58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9" name="Line 11"/>
            <p:cNvSpPr>
              <a:spLocks noChangeShapeType="1"/>
            </p:cNvSpPr>
            <p:nvPr/>
          </p:nvSpPr>
          <p:spPr bwMode="auto">
            <a:xfrm>
              <a:off x="387" y="1899"/>
              <a:ext cx="58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Line 12"/>
            <p:cNvSpPr>
              <a:spLocks noChangeShapeType="1"/>
            </p:cNvSpPr>
            <p:nvPr/>
          </p:nvSpPr>
          <p:spPr bwMode="auto">
            <a:xfrm>
              <a:off x="973" y="1899"/>
              <a:ext cx="0" cy="1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1" name="Freeform 13"/>
            <p:cNvSpPr>
              <a:spLocks/>
            </p:cNvSpPr>
            <p:nvPr/>
          </p:nvSpPr>
          <p:spPr bwMode="auto">
            <a:xfrm>
              <a:off x="959" y="2062"/>
              <a:ext cx="30" cy="29"/>
            </a:xfrm>
            <a:custGeom>
              <a:avLst/>
              <a:gdLst>
                <a:gd name="T0" fmla="*/ 14 w 30"/>
                <a:gd name="T1" fmla="*/ 28 h 29"/>
                <a:gd name="T2" fmla="*/ 29 w 30"/>
                <a:gd name="T3" fmla="*/ 0 h 29"/>
                <a:gd name="T4" fmla="*/ 0 w 30"/>
                <a:gd name="T5" fmla="*/ 0 h 29"/>
                <a:gd name="T6" fmla="*/ 14 w 30"/>
                <a:gd name="T7" fmla="*/ 28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9"/>
                <a:gd name="T14" fmla="*/ 30 w 30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9">
                  <a:moveTo>
                    <a:pt x="14" y="28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14" y="2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2" name="Freeform 14"/>
            <p:cNvSpPr>
              <a:spLocks/>
            </p:cNvSpPr>
            <p:nvPr/>
          </p:nvSpPr>
          <p:spPr bwMode="auto">
            <a:xfrm>
              <a:off x="1154" y="859"/>
              <a:ext cx="907" cy="1358"/>
            </a:xfrm>
            <a:custGeom>
              <a:avLst/>
              <a:gdLst>
                <a:gd name="T0" fmla="*/ 0 w 907"/>
                <a:gd name="T1" fmla="*/ 1357 h 1358"/>
                <a:gd name="T2" fmla="*/ 37 w 907"/>
                <a:gd name="T3" fmla="*/ 1217 h 1358"/>
                <a:gd name="T4" fmla="*/ 67 w 907"/>
                <a:gd name="T5" fmla="*/ 1087 h 1358"/>
                <a:gd name="T6" fmla="*/ 91 w 907"/>
                <a:gd name="T7" fmla="*/ 965 h 1358"/>
                <a:gd name="T8" fmla="*/ 110 w 907"/>
                <a:gd name="T9" fmla="*/ 850 h 1358"/>
                <a:gd name="T10" fmla="*/ 124 w 907"/>
                <a:gd name="T11" fmla="*/ 739 h 1358"/>
                <a:gd name="T12" fmla="*/ 133 w 907"/>
                <a:gd name="T13" fmla="*/ 634 h 1358"/>
                <a:gd name="T14" fmla="*/ 138 w 907"/>
                <a:gd name="T15" fmla="*/ 530 h 1358"/>
                <a:gd name="T16" fmla="*/ 140 w 907"/>
                <a:gd name="T17" fmla="*/ 427 h 1358"/>
                <a:gd name="T18" fmla="*/ 137 w 907"/>
                <a:gd name="T19" fmla="*/ 324 h 1358"/>
                <a:gd name="T20" fmla="*/ 132 w 907"/>
                <a:gd name="T21" fmla="*/ 220 h 1358"/>
                <a:gd name="T22" fmla="*/ 124 w 907"/>
                <a:gd name="T23" fmla="*/ 112 h 1358"/>
                <a:gd name="T24" fmla="*/ 114 w 907"/>
                <a:gd name="T25" fmla="*/ 0 h 1358"/>
                <a:gd name="T26" fmla="*/ 793 w 907"/>
                <a:gd name="T27" fmla="*/ 0 h 1358"/>
                <a:gd name="T28" fmla="*/ 783 w 907"/>
                <a:gd name="T29" fmla="*/ 113 h 1358"/>
                <a:gd name="T30" fmla="*/ 775 w 907"/>
                <a:gd name="T31" fmla="*/ 221 h 1358"/>
                <a:gd name="T32" fmla="*/ 770 w 907"/>
                <a:gd name="T33" fmla="*/ 325 h 1358"/>
                <a:gd name="T34" fmla="*/ 767 w 907"/>
                <a:gd name="T35" fmla="*/ 429 h 1358"/>
                <a:gd name="T36" fmla="*/ 769 w 907"/>
                <a:gd name="T37" fmla="*/ 531 h 1358"/>
                <a:gd name="T38" fmla="*/ 774 w 907"/>
                <a:gd name="T39" fmla="*/ 635 h 1358"/>
                <a:gd name="T40" fmla="*/ 783 w 907"/>
                <a:gd name="T41" fmla="*/ 741 h 1358"/>
                <a:gd name="T42" fmla="*/ 797 w 907"/>
                <a:gd name="T43" fmla="*/ 851 h 1358"/>
                <a:gd name="T44" fmla="*/ 816 w 907"/>
                <a:gd name="T45" fmla="*/ 966 h 1358"/>
                <a:gd name="T46" fmla="*/ 840 w 907"/>
                <a:gd name="T47" fmla="*/ 1088 h 1358"/>
                <a:gd name="T48" fmla="*/ 870 w 907"/>
                <a:gd name="T49" fmla="*/ 1218 h 1358"/>
                <a:gd name="T50" fmla="*/ 906 w 907"/>
                <a:gd name="T51" fmla="*/ 1357 h 1358"/>
                <a:gd name="T52" fmla="*/ 0 w 907"/>
                <a:gd name="T53" fmla="*/ 1357 h 1358"/>
                <a:gd name="T54" fmla="*/ 0 w 907"/>
                <a:gd name="T55" fmla="*/ 1357 h 13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7"/>
                <a:gd name="T85" fmla="*/ 0 h 1358"/>
                <a:gd name="T86" fmla="*/ 907 w 907"/>
                <a:gd name="T87" fmla="*/ 1358 h 13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7" h="1358">
                  <a:moveTo>
                    <a:pt x="0" y="1357"/>
                  </a:moveTo>
                  <a:lnTo>
                    <a:pt x="37" y="1217"/>
                  </a:lnTo>
                  <a:lnTo>
                    <a:pt x="67" y="1087"/>
                  </a:lnTo>
                  <a:lnTo>
                    <a:pt x="91" y="965"/>
                  </a:lnTo>
                  <a:lnTo>
                    <a:pt x="110" y="850"/>
                  </a:lnTo>
                  <a:lnTo>
                    <a:pt x="124" y="739"/>
                  </a:lnTo>
                  <a:lnTo>
                    <a:pt x="133" y="634"/>
                  </a:lnTo>
                  <a:lnTo>
                    <a:pt x="138" y="530"/>
                  </a:lnTo>
                  <a:lnTo>
                    <a:pt x="140" y="427"/>
                  </a:lnTo>
                  <a:lnTo>
                    <a:pt x="137" y="324"/>
                  </a:lnTo>
                  <a:lnTo>
                    <a:pt x="132" y="220"/>
                  </a:lnTo>
                  <a:lnTo>
                    <a:pt x="124" y="112"/>
                  </a:lnTo>
                  <a:lnTo>
                    <a:pt x="114" y="0"/>
                  </a:lnTo>
                  <a:lnTo>
                    <a:pt x="793" y="0"/>
                  </a:lnTo>
                  <a:lnTo>
                    <a:pt x="783" y="113"/>
                  </a:lnTo>
                  <a:lnTo>
                    <a:pt x="775" y="221"/>
                  </a:lnTo>
                  <a:lnTo>
                    <a:pt x="770" y="325"/>
                  </a:lnTo>
                  <a:lnTo>
                    <a:pt x="767" y="429"/>
                  </a:lnTo>
                  <a:lnTo>
                    <a:pt x="769" y="531"/>
                  </a:lnTo>
                  <a:lnTo>
                    <a:pt x="774" y="635"/>
                  </a:lnTo>
                  <a:lnTo>
                    <a:pt x="783" y="741"/>
                  </a:lnTo>
                  <a:lnTo>
                    <a:pt x="797" y="851"/>
                  </a:lnTo>
                  <a:lnTo>
                    <a:pt x="816" y="966"/>
                  </a:lnTo>
                  <a:lnTo>
                    <a:pt x="840" y="1088"/>
                  </a:lnTo>
                  <a:lnTo>
                    <a:pt x="870" y="1218"/>
                  </a:lnTo>
                  <a:lnTo>
                    <a:pt x="906" y="1357"/>
                  </a:lnTo>
                  <a:lnTo>
                    <a:pt x="0" y="135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3" name="Freeform 15"/>
            <p:cNvSpPr>
              <a:spLocks/>
            </p:cNvSpPr>
            <p:nvPr/>
          </p:nvSpPr>
          <p:spPr bwMode="auto">
            <a:xfrm>
              <a:off x="1154" y="859"/>
              <a:ext cx="907" cy="1358"/>
            </a:xfrm>
            <a:custGeom>
              <a:avLst/>
              <a:gdLst>
                <a:gd name="T0" fmla="*/ 0 w 907"/>
                <a:gd name="T1" fmla="*/ 1357 h 1358"/>
                <a:gd name="T2" fmla="*/ 37 w 907"/>
                <a:gd name="T3" fmla="*/ 1217 h 1358"/>
                <a:gd name="T4" fmla="*/ 67 w 907"/>
                <a:gd name="T5" fmla="*/ 1087 h 1358"/>
                <a:gd name="T6" fmla="*/ 91 w 907"/>
                <a:gd name="T7" fmla="*/ 965 h 1358"/>
                <a:gd name="T8" fmla="*/ 110 w 907"/>
                <a:gd name="T9" fmla="*/ 850 h 1358"/>
                <a:gd name="T10" fmla="*/ 124 w 907"/>
                <a:gd name="T11" fmla="*/ 739 h 1358"/>
                <a:gd name="T12" fmla="*/ 133 w 907"/>
                <a:gd name="T13" fmla="*/ 634 h 1358"/>
                <a:gd name="T14" fmla="*/ 138 w 907"/>
                <a:gd name="T15" fmla="*/ 530 h 1358"/>
                <a:gd name="T16" fmla="*/ 140 w 907"/>
                <a:gd name="T17" fmla="*/ 427 h 1358"/>
                <a:gd name="T18" fmla="*/ 137 w 907"/>
                <a:gd name="T19" fmla="*/ 324 h 1358"/>
                <a:gd name="T20" fmla="*/ 132 w 907"/>
                <a:gd name="T21" fmla="*/ 220 h 1358"/>
                <a:gd name="T22" fmla="*/ 124 w 907"/>
                <a:gd name="T23" fmla="*/ 112 h 1358"/>
                <a:gd name="T24" fmla="*/ 114 w 907"/>
                <a:gd name="T25" fmla="*/ 0 h 1358"/>
                <a:gd name="T26" fmla="*/ 793 w 907"/>
                <a:gd name="T27" fmla="*/ 0 h 1358"/>
                <a:gd name="T28" fmla="*/ 783 w 907"/>
                <a:gd name="T29" fmla="*/ 113 h 1358"/>
                <a:gd name="T30" fmla="*/ 775 w 907"/>
                <a:gd name="T31" fmla="*/ 221 h 1358"/>
                <a:gd name="T32" fmla="*/ 770 w 907"/>
                <a:gd name="T33" fmla="*/ 325 h 1358"/>
                <a:gd name="T34" fmla="*/ 767 w 907"/>
                <a:gd name="T35" fmla="*/ 429 h 1358"/>
                <a:gd name="T36" fmla="*/ 769 w 907"/>
                <a:gd name="T37" fmla="*/ 531 h 1358"/>
                <a:gd name="T38" fmla="*/ 774 w 907"/>
                <a:gd name="T39" fmla="*/ 635 h 1358"/>
                <a:gd name="T40" fmla="*/ 783 w 907"/>
                <a:gd name="T41" fmla="*/ 741 h 1358"/>
                <a:gd name="T42" fmla="*/ 797 w 907"/>
                <a:gd name="T43" fmla="*/ 851 h 1358"/>
                <a:gd name="T44" fmla="*/ 816 w 907"/>
                <a:gd name="T45" fmla="*/ 966 h 1358"/>
                <a:gd name="T46" fmla="*/ 840 w 907"/>
                <a:gd name="T47" fmla="*/ 1088 h 1358"/>
                <a:gd name="T48" fmla="*/ 870 w 907"/>
                <a:gd name="T49" fmla="*/ 1218 h 1358"/>
                <a:gd name="T50" fmla="*/ 906 w 907"/>
                <a:gd name="T51" fmla="*/ 1357 h 1358"/>
                <a:gd name="T52" fmla="*/ 0 w 907"/>
                <a:gd name="T53" fmla="*/ 1357 h 1358"/>
                <a:gd name="T54" fmla="*/ 0 w 907"/>
                <a:gd name="T55" fmla="*/ 1357 h 13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7"/>
                <a:gd name="T85" fmla="*/ 0 h 1358"/>
                <a:gd name="T86" fmla="*/ 907 w 907"/>
                <a:gd name="T87" fmla="*/ 1358 h 13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7" h="1358">
                  <a:moveTo>
                    <a:pt x="0" y="1357"/>
                  </a:moveTo>
                  <a:lnTo>
                    <a:pt x="37" y="1217"/>
                  </a:lnTo>
                  <a:lnTo>
                    <a:pt x="67" y="1087"/>
                  </a:lnTo>
                  <a:lnTo>
                    <a:pt x="91" y="965"/>
                  </a:lnTo>
                  <a:lnTo>
                    <a:pt x="110" y="850"/>
                  </a:lnTo>
                  <a:lnTo>
                    <a:pt x="124" y="739"/>
                  </a:lnTo>
                  <a:lnTo>
                    <a:pt x="133" y="634"/>
                  </a:lnTo>
                  <a:lnTo>
                    <a:pt x="138" y="530"/>
                  </a:lnTo>
                  <a:lnTo>
                    <a:pt x="140" y="427"/>
                  </a:lnTo>
                  <a:lnTo>
                    <a:pt x="137" y="324"/>
                  </a:lnTo>
                  <a:lnTo>
                    <a:pt x="132" y="220"/>
                  </a:lnTo>
                  <a:lnTo>
                    <a:pt x="124" y="112"/>
                  </a:lnTo>
                  <a:lnTo>
                    <a:pt x="114" y="0"/>
                  </a:lnTo>
                  <a:lnTo>
                    <a:pt x="793" y="0"/>
                  </a:lnTo>
                  <a:lnTo>
                    <a:pt x="783" y="113"/>
                  </a:lnTo>
                  <a:lnTo>
                    <a:pt x="775" y="221"/>
                  </a:lnTo>
                  <a:lnTo>
                    <a:pt x="770" y="325"/>
                  </a:lnTo>
                  <a:lnTo>
                    <a:pt x="767" y="429"/>
                  </a:lnTo>
                  <a:lnTo>
                    <a:pt x="769" y="531"/>
                  </a:lnTo>
                  <a:lnTo>
                    <a:pt x="774" y="635"/>
                  </a:lnTo>
                  <a:lnTo>
                    <a:pt x="783" y="741"/>
                  </a:lnTo>
                  <a:lnTo>
                    <a:pt x="797" y="851"/>
                  </a:lnTo>
                  <a:lnTo>
                    <a:pt x="816" y="966"/>
                  </a:lnTo>
                  <a:lnTo>
                    <a:pt x="840" y="1088"/>
                  </a:lnTo>
                  <a:lnTo>
                    <a:pt x="870" y="1218"/>
                  </a:lnTo>
                  <a:lnTo>
                    <a:pt x="906" y="1357"/>
                  </a:lnTo>
                  <a:lnTo>
                    <a:pt x="0" y="135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Freeform 16"/>
            <p:cNvSpPr>
              <a:spLocks/>
            </p:cNvSpPr>
            <p:nvPr/>
          </p:nvSpPr>
          <p:spPr bwMode="auto">
            <a:xfrm>
              <a:off x="814" y="2216"/>
              <a:ext cx="1586" cy="228"/>
            </a:xfrm>
            <a:custGeom>
              <a:avLst/>
              <a:gdLst>
                <a:gd name="T0" fmla="*/ 0 w 1586"/>
                <a:gd name="T1" fmla="*/ 0 h 228"/>
                <a:gd name="T2" fmla="*/ 0 w 1586"/>
                <a:gd name="T3" fmla="*/ 227 h 228"/>
                <a:gd name="T4" fmla="*/ 1585 w 1586"/>
                <a:gd name="T5" fmla="*/ 226 h 228"/>
                <a:gd name="T6" fmla="*/ 1585 w 1586"/>
                <a:gd name="T7" fmla="*/ 0 h 2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6"/>
                <a:gd name="T13" fmla="*/ 0 h 228"/>
                <a:gd name="T14" fmla="*/ 1586 w 1586"/>
                <a:gd name="T15" fmla="*/ 228 h 2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6" h="228">
                  <a:moveTo>
                    <a:pt x="0" y="0"/>
                  </a:moveTo>
                  <a:lnTo>
                    <a:pt x="0" y="227"/>
                  </a:lnTo>
                  <a:lnTo>
                    <a:pt x="1585" y="226"/>
                  </a:lnTo>
                  <a:lnTo>
                    <a:pt x="158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Line 17"/>
            <p:cNvSpPr>
              <a:spLocks noChangeShapeType="1"/>
            </p:cNvSpPr>
            <p:nvPr/>
          </p:nvSpPr>
          <p:spPr bwMode="auto">
            <a:xfrm>
              <a:off x="1607" y="2443"/>
              <a:ext cx="0" cy="10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6" name="Freeform 18"/>
            <p:cNvSpPr>
              <a:spLocks/>
            </p:cNvSpPr>
            <p:nvPr/>
          </p:nvSpPr>
          <p:spPr bwMode="auto">
            <a:xfrm>
              <a:off x="1579" y="3426"/>
              <a:ext cx="57" cy="57"/>
            </a:xfrm>
            <a:custGeom>
              <a:avLst/>
              <a:gdLst>
                <a:gd name="T0" fmla="*/ 28 w 57"/>
                <a:gd name="T1" fmla="*/ 56 h 57"/>
                <a:gd name="T2" fmla="*/ 56 w 57"/>
                <a:gd name="T3" fmla="*/ 0 h 57"/>
                <a:gd name="T4" fmla="*/ 0 w 57"/>
                <a:gd name="T5" fmla="*/ 0 h 57"/>
                <a:gd name="T6" fmla="*/ 28 w 57"/>
                <a:gd name="T7" fmla="*/ 56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57"/>
                <a:gd name="T14" fmla="*/ 57 w 57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57">
                  <a:moveTo>
                    <a:pt x="28" y="56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28" y="5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Freeform 19"/>
            <p:cNvSpPr>
              <a:spLocks/>
            </p:cNvSpPr>
            <p:nvPr/>
          </p:nvSpPr>
          <p:spPr bwMode="auto">
            <a:xfrm>
              <a:off x="1561" y="2977"/>
              <a:ext cx="91" cy="182"/>
            </a:xfrm>
            <a:custGeom>
              <a:avLst/>
              <a:gdLst>
                <a:gd name="T0" fmla="*/ 0 w 91"/>
                <a:gd name="T1" fmla="*/ 181 h 182"/>
                <a:gd name="T2" fmla="*/ 90 w 91"/>
                <a:gd name="T3" fmla="*/ 0 h 182"/>
                <a:gd name="T4" fmla="*/ 0 w 91"/>
                <a:gd name="T5" fmla="*/ 0 h 182"/>
                <a:gd name="T6" fmla="*/ 90 w 91"/>
                <a:gd name="T7" fmla="*/ 181 h 182"/>
                <a:gd name="T8" fmla="*/ 0 w 91"/>
                <a:gd name="T9" fmla="*/ 181 h 182"/>
                <a:gd name="T10" fmla="*/ 0 w 91"/>
                <a:gd name="T11" fmla="*/ 181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182"/>
                <a:gd name="T20" fmla="*/ 91 w 91"/>
                <a:gd name="T21" fmla="*/ 182 h 1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182">
                  <a:moveTo>
                    <a:pt x="0" y="181"/>
                  </a:moveTo>
                  <a:lnTo>
                    <a:pt x="90" y="0"/>
                  </a:lnTo>
                  <a:lnTo>
                    <a:pt x="0" y="0"/>
                  </a:lnTo>
                  <a:lnTo>
                    <a:pt x="90" y="181"/>
                  </a:lnTo>
                  <a:lnTo>
                    <a:pt x="0" y="181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8" name="Freeform 20"/>
            <p:cNvSpPr>
              <a:spLocks/>
            </p:cNvSpPr>
            <p:nvPr/>
          </p:nvSpPr>
          <p:spPr bwMode="auto">
            <a:xfrm>
              <a:off x="1561" y="2977"/>
              <a:ext cx="91" cy="182"/>
            </a:xfrm>
            <a:custGeom>
              <a:avLst/>
              <a:gdLst>
                <a:gd name="T0" fmla="*/ 0 w 91"/>
                <a:gd name="T1" fmla="*/ 181 h 182"/>
                <a:gd name="T2" fmla="*/ 90 w 91"/>
                <a:gd name="T3" fmla="*/ 0 h 182"/>
                <a:gd name="T4" fmla="*/ 0 w 91"/>
                <a:gd name="T5" fmla="*/ 0 h 182"/>
                <a:gd name="T6" fmla="*/ 90 w 91"/>
                <a:gd name="T7" fmla="*/ 181 h 182"/>
                <a:gd name="T8" fmla="*/ 0 w 91"/>
                <a:gd name="T9" fmla="*/ 181 h 182"/>
                <a:gd name="T10" fmla="*/ 0 w 91"/>
                <a:gd name="T11" fmla="*/ 181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182"/>
                <a:gd name="T20" fmla="*/ 91 w 91"/>
                <a:gd name="T21" fmla="*/ 182 h 1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182">
                  <a:moveTo>
                    <a:pt x="0" y="181"/>
                  </a:moveTo>
                  <a:lnTo>
                    <a:pt x="90" y="0"/>
                  </a:lnTo>
                  <a:lnTo>
                    <a:pt x="0" y="0"/>
                  </a:lnTo>
                  <a:lnTo>
                    <a:pt x="90" y="181"/>
                  </a:lnTo>
                  <a:lnTo>
                    <a:pt x="0" y="18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9" name="Line 21"/>
            <p:cNvSpPr>
              <a:spLocks noChangeShapeType="1"/>
            </p:cNvSpPr>
            <p:nvPr/>
          </p:nvSpPr>
          <p:spPr bwMode="auto">
            <a:xfrm>
              <a:off x="1606" y="3068"/>
              <a:ext cx="6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0" name="Freeform 22"/>
            <p:cNvSpPr>
              <a:spLocks/>
            </p:cNvSpPr>
            <p:nvPr/>
          </p:nvSpPr>
          <p:spPr bwMode="auto">
            <a:xfrm>
              <a:off x="1674" y="3045"/>
              <a:ext cx="92" cy="46"/>
            </a:xfrm>
            <a:custGeom>
              <a:avLst/>
              <a:gdLst>
                <a:gd name="T0" fmla="*/ 0 w 92"/>
                <a:gd name="T1" fmla="*/ 45 h 46"/>
                <a:gd name="T2" fmla="*/ 91 w 92"/>
                <a:gd name="T3" fmla="*/ 45 h 46"/>
                <a:gd name="T4" fmla="*/ 91 w 92"/>
                <a:gd name="T5" fmla="*/ 0 h 46"/>
                <a:gd name="T6" fmla="*/ 0 w 92"/>
                <a:gd name="T7" fmla="*/ 0 h 46"/>
                <a:gd name="T8" fmla="*/ 0 w 92"/>
                <a:gd name="T9" fmla="*/ 45 h 46"/>
                <a:gd name="T10" fmla="*/ 0 w 92"/>
                <a:gd name="T11" fmla="*/ 45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46"/>
                <a:gd name="T20" fmla="*/ 92 w 92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46">
                  <a:moveTo>
                    <a:pt x="0" y="45"/>
                  </a:moveTo>
                  <a:lnTo>
                    <a:pt x="91" y="45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1" name="Freeform 23"/>
            <p:cNvSpPr>
              <a:spLocks/>
            </p:cNvSpPr>
            <p:nvPr/>
          </p:nvSpPr>
          <p:spPr bwMode="auto">
            <a:xfrm>
              <a:off x="1674" y="3045"/>
              <a:ext cx="92" cy="46"/>
            </a:xfrm>
            <a:custGeom>
              <a:avLst/>
              <a:gdLst>
                <a:gd name="T0" fmla="*/ 0 w 92"/>
                <a:gd name="T1" fmla="*/ 45 h 46"/>
                <a:gd name="T2" fmla="*/ 91 w 92"/>
                <a:gd name="T3" fmla="*/ 45 h 46"/>
                <a:gd name="T4" fmla="*/ 91 w 92"/>
                <a:gd name="T5" fmla="*/ 0 h 46"/>
                <a:gd name="T6" fmla="*/ 0 w 92"/>
                <a:gd name="T7" fmla="*/ 0 h 46"/>
                <a:gd name="T8" fmla="*/ 0 w 92"/>
                <a:gd name="T9" fmla="*/ 45 h 46"/>
                <a:gd name="T10" fmla="*/ 0 w 92"/>
                <a:gd name="T11" fmla="*/ 45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46"/>
                <a:gd name="T20" fmla="*/ 92 w 92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46">
                  <a:moveTo>
                    <a:pt x="0" y="45"/>
                  </a:moveTo>
                  <a:lnTo>
                    <a:pt x="91" y="45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4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2" name="Line 24"/>
            <p:cNvSpPr>
              <a:spLocks noChangeShapeType="1"/>
            </p:cNvSpPr>
            <p:nvPr/>
          </p:nvSpPr>
          <p:spPr bwMode="auto">
            <a:xfrm flipV="1">
              <a:off x="1708" y="3045"/>
              <a:ext cx="23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3" name="Line 25"/>
            <p:cNvSpPr>
              <a:spLocks noChangeShapeType="1"/>
            </p:cNvSpPr>
            <p:nvPr/>
          </p:nvSpPr>
          <p:spPr bwMode="auto">
            <a:xfrm>
              <a:off x="1515" y="3401"/>
              <a:ext cx="91" cy="1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4" name="Freeform 26"/>
            <p:cNvSpPr>
              <a:spLocks/>
            </p:cNvSpPr>
            <p:nvPr/>
          </p:nvSpPr>
          <p:spPr bwMode="auto">
            <a:xfrm>
              <a:off x="1606" y="3401"/>
              <a:ext cx="91" cy="392"/>
            </a:xfrm>
            <a:custGeom>
              <a:avLst/>
              <a:gdLst>
                <a:gd name="T0" fmla="*/ 90 w 91"/>
                <a:gd name="T1" fmla="*/ 0 h 392"/>
                <a:gd name="T2" fmla="*/ 0 w 91"/>
                <a:gd name="T3" fmla="*/ 158 h 392"/>
                <a:gd name="T4" fmla="*/ 0 w 91"/>
                <a:gd name="T5" fmla="*/ 391 h 392"/>
                <a:gd name="T6" fmla="*/ 0 60000 65536"/>
                <a:gd name="T7" fmla="*/ 0 60000 65536"/>
                <a:gd name="T8" fmla="*/ 0 60000 65536"/>
                <a:gd name="T9" fmla="*/ 0 w 91"/>
                <a:gd name="T10" fmla="*/ 0 h 392"/>
                <a:gd name="T11" fmla="*/ 91 w 91"/>
                <a:gd name="T12" fmla="*/ 392 h 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392">
                  <a:moveTo>
                    <a:pt x="90" y="0"/>
                  </a:moveTo>
                  <a:lnTo>
                    <a:pt x="0" y="158"/>
                  </a:lnTo>
                  <a:lnTo>
                    <a:pt x="0" y="39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5" name="Freeform 27"/>
            <p:cNvSpPr>
              <a:spLocks/>
            </p:cNvSpPr>
            <p:nvPr/>
          </p:nvSpPr>
          <p:spPr bwMode="auto">
            <a:xfrm>
              <a:off x="2172" y="858"/>
              <a:ext cx="2688" cy="1425"/>
            </a:xfrm>
            <a:custGeom>
              <a:avLst/>
              <a:gdLst>
                <a:gd name="T0" fmla="*/ 2687 w 2688"/>
                <a:gd name="T1" fmla="*/ 0 h 1425"/>
                <a:gd name="T2" fmla="*/ 2687 w 2688"/>
                <a:gd name="T3" fmla="*/ 1201 h 1425"/>
                <a:gd name="T4" fmla="*/ 0 w 2688"/>
                <a:gd name="T5" fmla="*/ 1201 h 1425"/>
                <a:gd name="T6" fmla="*/ 0 w 2688"/>
                <a:gd name="T7" fmla="*/ 1424 h 14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88"/>
                <a:gd name="T13" fmla="*/ 0 h 1425"/>
                <a:gd name="T14" fmla="*/ 2688 w 2688"/>
                <a:gd name="T15" fmla="*/ 1425 h 14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8" h="1425">
                  <a:moveTo>
                    <a:pt x="2687" y="0"/>
                  </a:moveTo>
                  <a:lnTo>
                    <a:pt x="2687" y="1201"/>
                  </a:lnTo>
                  <a:lnTo>
                    <a:pt x="0" y="1201"/>
                  </a:lnTo>
                  <a:lnTo>
                    <a:pt x="0" y="142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6" name="Freeform 28"/>
            <p:cNvSpPr>
              <a:spLocks/>
            </p:cNvSpPr>
            <p:nvPr/>
          </p:nvSpPr>
          <p:spPr bwMode="auto">
            <a:xfrm>
              <a:off x="2136" y="2216"/>
              <a:ext cx="73" cy="67"/>
            </a:xfrm>
            <a:custGeom>
              <a:avLst/>
              <a:gdLst>
                <a:gd name="T0" fmla="*/ 72 w 73"/>
                <a:gd name="T1" fmla="*/ 0 h 67"/>
                <a:gd name="T2" fmla="*/ 36 w 73"/>
                <a:gd name="T3" fmla="*/ 66 h 67"/>
                <a:gd name="T4" fmla="*/ 0 w 73"/>
                <a:gd name="T5" fmla="*/ 0 h 67"/>
                <a:gd name="T6" fmla="*/ 72 w 73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7"/>
                <a:gd name="T14" fmla="*/ 73 w 73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7">
                  <a:moveTo>
                    <a:pt x="72" y="0"/>
                  </a:moveTo>
                  <a:lnTo>
                    <a:pt x="36" y="66"/>
                  </a:lnTo>
                  <a:lnTo>
                    <a:pt x="0" y="0"/>
                  </a:lnTo>
                  <a:lnTo>
                    <a:pt x="7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7" name="Line 29"/>
            <p:cNvSpPr>
              <a:spLocks noChangeShapeType="1"/>
            </p:cNvSpPr>
            <p:nvPr/>
          </p:nvSpPr>
          <p:spPr bwMode="auto">
            <a:xfrm>
              <a:off x="3652" y="1660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8" name="Line 30"/>
            <p:cNvSpPr>
              <a:spLocks noChangeShapeType="1"/>
            </p:cNvSpPr>
            <p:nvPr/>
          </p:nvSpPr>
          <p:spPr bwMode="auto">
            <a:xfrm>
              <a:off x="3652" y="1706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9" name="Line 31"/>
            <p:cNvSpPr>
              <a:spLocks noChangeShapeType="1"/>
            </p:cNvSpPr>
            <p:nvPr/>
          </p:nvSpPr>
          <p:spPr bwMode="auto">
            <a:xfrm>
              <a:off x="3652" y="1752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0" name="Line 32"/>
            <p:cNvSpPr>
              <a:spLocks noChangeShapeType="1"/>
            </p:cNvSpPr>
            <p:nvPr/>
          </p:nvSpPr>
          <p:spPr bwMode="auto">
            <a:xfrm>
              <a:off x="3785" y="1660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1" name="Line 33"/>
            <p:cNvSpPr>
              <a:spLocks noChangeShapeType="1"/>
            </p:cNvSpPr>
            <p:nvPr/>
          </p:nvSpPr>
          <p:spPr bwMode="auto">
            <a:xfrm>
              <a:off x="3785" y="1706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2" name="Line 34"/>
            <p:cNvSpPr>
              <a:spLocks noChangeShapeType="1"/>
            </p:cNvSpPr>
            <p:nvPr/>
          </p:nvSpPr>
          <p:spPr bwMode="auto">
            <a:xfrm>
              <a:off x="3785" y="1752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3" name="Line 35"/>
            <p:cNvSpPr>
              <a:spLocks noChangeShapeType="1"/>
            </p:cNvSpPr>
            <p:nvPr/>
          </p:nvSpPr>
          <p:spPr bwMode="auto">
            <a:xfrm>
              <a:off x="3785" y="1798"/>
              <a:ext cx="0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4" name="Freeform 36"/>
            <p:cNvSpPr>
              <a:spLocks/>
            </p:cNvSpPr>
            <p:nvPr/>
          </p:nvSpPr>
          <p:spPr bwMode="auto">
            <a:xfrm>
              <a:off x="3281" y="1057"/>
              <a:ext cx="604" cy="604"/>
            </a:xfrm>
            <a:custGeom>
              <a:avLst/>
              <a:gdLst>
                <a:gd name="T0" fmla="*/ 28 w 604"/>
                <a:gd name="T1" fmla="*/ 0 h 604"/>
                <a:gd name="T2" fmla="*/ 24 w 604"/>
                <a:gd name="T3" fmla="*/ 1 h 604"/>
                <a:gd name="T4" fmla="*/ 20 w 604"/>
                <a:gd name="T5" fmla="*/ 2 h 604"/>
                <a:gd name="T6" fmla="*/ 16 w 604"/>
                <a:gd name="T7" fmla="*/ 3 h 604"/>
                <a:gd name="T8" fmla="*/ 14 w 604"/>
                <a:gd name="T9" fmla="*/ 4 h 604"/>
                <a:gd name="T10" fmla="*/ 11 w 604"/>
                <a:gd name="T11" fmla="*/ 7 h 604"/>
                <a:gd name="T12" fmla="*/ 8 w 604"/>
                <a:gd name="T13" fmla="*/ 9 h 604"/>
                <a:gd name="T14" fmla="*/ 6 w 604"/>
                <a:gd name="T15" fmla="*/ 12 h 604"/>
                <a:gd name="T16" fmla="*/ 3 w 604"/>
                <a:gd name="T17" fmla="*/ 15 h 604"/>
                <a:gd name="T18" fmla="*/ 2 w 604"/>
                <a:gd name="T19" fmla="*/ 18 h 604"/>
                <a:gd name="T20" fmla="*/ 0 w 604"/>
                <a:gd name="T21" fmla="*/ 21 h 604"/>
                <a:gd name="T22" fmla="*/ 0 w 604"/>
                <a:gd name="T23" fmla="*/ 25 h 604"/>
                <a:gd name="T24" fmla="*/ 0 w 604"/>
                <a:gd name="T25" fmla="*/ 29 h 604"/>
                <a:gd name="T26" fmla="*/ 0 w 604"/>
                <a:gd name="T27" fmla="*/ 575 h 604"/>
                <a:gd name="T28" fmla="*/ 0 w 604"/>
                <a:gd name="T29" fmla="*/ 579 h 604"/>
                <a:gd name="T30" fmla="*/ 0 w 604"/>
                <a:gd name="T31" fmla="*/ 583 h 604"/>
                <a:gd name="T32" fmla="*/ 2 w 604"/>
                <a:gd name="T33" fmla="*/ 587 h 604"/>
                <a:gd name="T34" fmla="*/ 3 w 604"/>
                <a:gd name="T35" fmla="*/ 590 h 604"/>
                <a:gd name="T36" fmla="*/ 6 w 604"/>
                <a:gd name="T37" fmla="*/ 593 h 604"/>
                <a:gd name="T38" fmla="*/ 8 w 604"/>
                <a:gd name="T39" fmla="*/ 595 h 604"/>
                <a:gd name="T40" fmla="*/ 11 w 604"/>
                <a:gd name="T41" fmla="*/ 598 h 604"/>
                <a:gd name="T42" fmla="*/ 14 w 604"/>
                <a:gd name="T43" fmla="*/ 600 h 604"/>
                <a:gd name="T44" fmla="*/ 16 w 604"/>
                <a:gd name="T45" fmla="*/ 602 h 604"/>
                <a:gd name="T46" fmla="*/ 20 w 604"/>
                <a:gd name="T47" fmla="*/ 603 h 604"/>
                <a:gd name="T48" fmla="*/ 24 w 604"/>
                <a:gd name="T49" fmla="*/ 603 h 604"/>
                <a:gd name="T50" fmla="*/ 28 w 604"/>
                <a:gd name="T51" fmla="*/ 603 h 604"/>
                <a:gd name="T52" fmla="*/ 575 w 604"/>
                <a:gd name="T53" fmla="*/ 603 h 604"/>
                <a:gd name="T54" fmla="*/ 578 w 604"/>
                <a:gd name="T55" fmla="*/ 603 h 604"/>
                <a:gd name="T56" fmla="*/ 582 w 604"/>
                <a:gd name="T57" fmla="*/ 603 h 604"/>
                <a:gd name="T58" fmla="*/ 585 w 604"/>
                <a:gd name="T59" fmla="*/ 602 h 604"/>
                <a:gd name="T60" fmla="*/ 588 w 604"/>
                <a:gd name="T61" fmla="*/ 600 h 604"/>
                <a:gd name="T62" fmla="*/ 591 w 604"/>
                <a:gd name="T63" fmla="*/ 598 h 604"/>
                <a:gd name="T64" fmla="*/ 594 w 604"/>
                <a:gd name="T65" fmla="*/ 595 h 604"/>
                <a:gd name="T66" fmla="*/ 596 w 604"/>
                <a:gd name="T67" fmla="*/ 593 h 604"/>
                <a:gd name="T68" fmla="*/ 599 w 604"/>
                <a:gd name="T69" fmla="*/ 590 h 604"/>
                <a:gd name="T70" fmla="*/ 600 w 604"/>
                <a:gd name="T71" fmla="*/ 587 h 604"/>
                <a:gd name="T72" fmla="*/ 602 w 604"/>
                <a:gd name="T73" fmla="*/ 583 h 604"/>
                <a:gd name="T74" fmla="*/ 602 w 604"/>
                <a:gd name="T75" fmla="*/ 579 h 604"/>
                <a:gd name="T76" fmla="*/ 603 w 604"/>
                <a:gd name="T77" fmla="*/ 575 h 604"/>
                <a:gd name="T78" fmla="*/ 603 w 604"/>
                <a:gd name="T79" fmla="*/ 29 h 604"/>
                <a:gd name="T80" fmla="*/ 602 w 604"/>
                <a:gd name="T81" fmla="*/ 25 h 604"/>
                <a:gd name="T82" fmla="*/ 602 w 604"/>
                <a:gd name="T83" fmla="*/ 21 h 604"/>
                <a:gd name="T84" fmla="*/ 600 w 604"/>
                <a:gd name="T85" fmla="*/ 18 h 604"/>
                <a:gd name="T86" fmla="*/ 599 w 604"/>
                <a:gd name="T87" fmla="*/ 15 h 604"/>
                <a:gd name="T88" fmla="*/ 596 w 604"/>
                <a:gd name="T89" fmla="*/ 12 h 604"/>
                <a:gd name="T90" fmla="*/ 594 w 604"/>
                <a:gd name="T91" fmla="*/ 9 h 604"/>
                <a:gd name="T92" fmla="*/ 591 w 604"/>
                <a:gd name="T93" fmla="*/ 7 h 604"/>
                <a:gd name="T94" fmla="*/ 588 w 604"/>
                <a:gd name="T95" fmla="*/ 4 h 604"/>
                <a:gd name="T96" fmla="*/ 585 w 604"/>
                <a:gd name="T97" fmla="*/ 3 h 604"/>
                <a:gd name="T98" fmla="*/ 582 w 604"/>
                <a:gd name="T99" fmla="*/ 2 h 604"/>
                <a:gd name="T100" fmla="*/ 578 w 604"/>
                <a:gd name="T101" fmla="*/ 1 h 604"/>
                <a:gd name="T102" fmla="*/ 575 w 604"/>
                <a:gd name="T103" fmla="*/ 0 h 604"/>
                <a:gd name="T104" fmla="*/ 28 w 604"/>
                <a:gd name="T105" fmla="*/ 0 h 604"/>
                <a:gd name="T106" fmla="*/ 28 w 604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4"/>
                <a:gd name="T163" fmla="*/ 0 h 604"/>
                <a:gd name="T164" fmla="*/ 604 w 604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4" h="604">
                  <a:moveTo>
                    <a:pt x="28" y="0"/>
                  </a:moveTo>
                  <a:lnTo>
                    <a:pt x="24" y="1"/>
                  </a:lnTo>
                  <a:lnTo>
                    <a:pt x="20" y="2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8" y="9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575"/>
                  </a:lnTo>
                  <a:lnTo>
                    <a:pt x="0" y="579"/>
                  </a:lnTo>
                  <a:lnTo>
                    <a:pt x="0" y="583"/>
                  </a:lnTo>
                  <a:lnTo>
                    <a:pt x="2" y="587"/>
                  </a:lnTo>
                  <a:lnTo>
                    <a:pt x="3" y="590"/>
                  </a:lnTo>
                  <a:lnTo>
                    <a:pt x="6" y="593"/>
                  </a:lnTo>
                  <a:lnTo>
                    <a:pt x="8" y="595"/>
                  </a:lnTo>
                  <a:lnTo>
                    <a:pt x="11" y="598"/>
                  </a:lnTo>
                  <a:lnTo>
                    <a:pt x="14" y="600"/>
                  </a:lnTo>
                  <a:lnTo>
                    <a:pt x="16" y="602"/>
                  </a:lnTo>
                  <a:lnTo>
                    <a:pt x="20" y="603"/>
                  </a:lnTo>
                  <a:lnTo>
                    <a:pt x="24" y="603"/>
                  </a:lnTo>
                  <a:lnTo>
                    <a:pt x="28" y="603"/>
                  </a:lnTo>
                  <a:lnTo>
                    <a:pt x="575" y="603"/>
                  </a:lnTo>
                  <a:lnTo>
                    <a:pt x="578" y="603"/>
                  </a:lnTo>
                  <a:lnTo>
                    <a:pt x="582" y="603"/>
                  </a:lnTo>
                  <a:lnTo>
                    <a:pt x="585" y="602"/>
                  </a:lnTo>
                  <a:lnTo>
                    <a:pt x="588" y="600"/>
                  </a:lnTo>
                  <a:lnTo>
                    <a:pt x="591" y="598"/>
                  </a:lnTo>
                  <a:lnTo>
                    <a:pt x="594" y="595"/>
                  </a:lnTo>
                  <a:lnTo>
                    <a:pt x="596" y="593"/>
                  </a:lnTo>
                  <a:lnTo>
                    <a:pt x="599" y="590"/>
                  </a:lnTo>
                  <a:lnTo>
                    <a:pt x="600" y="587"/>
                  </a:lnTo>
                  <a:lnTo>
                    <a:pt x="602" y="583"/>
                  </a:lnTo>
                  <a:lnTo>
                    <a:pt x="602" y="579"/>
                  </a:lnTo>
                  <a:lnTo>
                    <a:pt x="603" y="575"/>
                  </a:lnTo>
                  <a:lnTo>
                    <a:pt x="603" y="29"/>
                  </a:lnTo>
                  <a:lnTo>
                    <a:pt x="602" y="25"/>
                  </a:lnTo>
                  <a:lnTo>
                    <a:pt x="602" y="21"/>
                  </a:lnTo>
                  <a:lnTo>
                    <a:pt x="600" y="18"/>
                  </a:lnTo>
                  <a:lnTo>
                    <a:pt x="599" y="15"/>
                  </a:lnTo>
                  <a:lnTo>
                    <a:pt x="596" y="12"/>
                  </a:lnTo>
                  <a:lnTo>
                    <a:pt x="594" y="9"/>
                  </a:lnTo>
                  <a:lnTo>
                    <a:pt x="591" y="7"/>
                  </a:lnTo>
                  <a:lnTo>
                    <a:pt x="588" y="4"/>
                  </a:lnTo>
                  <a:lnTo>
                    <a:pt x="585" y="3"/>
                  </a:lnTo>
                  <a:lnTo>
                    <a:pt x="582" y="2"/>
                  </a:lnTo>
                  <a:lnTo>
                    <a:pt x="578" y="1"/>
                  </a:lnTo>
                  <a:lnTo>
                    <a:pt x="575" y="0"/>
                  </a:lnTo>
                  <a:lnTo>
                    <a:pt x="28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5" name="Freeform 37"/>
            <p:cNvSpPr>
              <a:spLocks/>
            </p:cNvSpPr>
            <p:nvPr/>
          </p:nvSpPr>
          <p:spPr bwMode="auto">
            <a:xfrm>
              <a:off x="3281" y="1057"/>
              <a:ext cx="604" cy="604"/>
            </a:xfrm>
            <a:custGeom>
              <a:avLst/>
              <a:gdLst>
                <a:gd name="T0" fmla="*/ 28 w 604"/>
                <a:gd name="T1" fmla="*/ 0 h 604"/>
                <a:gd name="T2" fmla="*/ 24 w 604"/>
                <a:gd name="T3" fmla="*/ 1 h 604"/>
                <a:gd name="T4" fmla="*/ 20 w 604"/>
                <a:gd name="T5" fmla="*/ 2 h 604"/>
                <a:gd name="T6" fmla="*/ 16 w 604"/>
                <a:gd name="T7" fmla="*/ 3 h 604"/>
                <a:gd name="T8" fmla="*/ 14 w 604"/>
                <a:gd name="T9" fmla="*/ 4 h 604"/>
                <a:gd name="T10" fmla="*/ 11 w 604"/>
                <a:gd name="T11" fmla="*/ 7 h 604"/>
                <a:gd name="T12" fmla="*/ 8 w 604"/>
                <a:gd name="T13" fmla="*/ 9 h 604"/>
                <a:gd name="T14" fmla="*/ 6 w 604"/>
                <a:gd name="T15" fmla="*/ 12 h 604"/>
                <a:gd name="T16" fmla="*/ 3 w 604"/>
                <a:gd name="T17" fmla="*/ 15 h 604"/>
                <a:gd name="T18" fmla="*/ 2 w 604"/>
                <a:gd name="T19" fmla="*/ 18 h 604"/>
                <a:gd name="T20" fmla="*/ 0 w 604"/>
                <a:gd name="T21" fmla="*/ 21 h 604"/>
                <a:gd name="T22" fmla="*/ 0 w 604"/>
                <a:gd name="T23" fmla="*/ 25 h 604"/>
                <a:gd name="T24" fmla="*/ 0 w 604"/>
                <a:gd name="T25" fmla="*/ 29 h 604"/>
                <a:gd name="T26" fmla="*/ 0 w 604"/>
                <a:gd name="T27" fmla="*/ 575 h 604"/>
                <a:gd name="T28" fmla="*/ 0 w 604"/>
                <a:gd name="T29" fmla="*/ 579 h 604"/>
                <a:gd name="T30" fmla="*/ 0 w 604"/>
                <a:gd name="T31" fmla="*/ 583 h 604"/>
                <a:gd name="T32" fmla="*/ 2 w 604"/>
                <a:gd name="T33" fmla="*/ 587 h 604"/>
                <a:gd name="T34" fmla="*/ 3 w 604"/>
                <a:gd name="T35" fmla="*/ 590 h 604"/>
                <a:gd name="T36" fmla="*/ 6 w 604"/>
                <a:gd name="T37" fmla="*/ 593 h 604"/>
                <a:gd name="T38" fmla="*/ 8 w 604"/>
                <a:gd name="T39" fmla="*/ 595 h 604"/>
                <a:gd name="T40" fmla="*/ 11 w 604"/>
                <a:gd name="T41" fmla="*/ 598 h 604"/>
                <a:gd name="T42" fmla="*/ 14 w 604"/>
                <a:gd name="T43" fmla="*/ 600 h 604"/>
                <a:gd name="T44" fmla="*/ 16 w 604"/>
                <a:gd name="T45" fmla="*/ 602 h 604"/>
                <a:gd name="T46" fmla="*/ 20 w 604"/>
                <a:gd name="T47" fmla="*/ 603 h 604"/>
                <a:gd name="T48" fmla="*/ 24 w 604"/>
                <a:gd name="T49" fmla="*/ 603 h 604"/>
                <a:gd name="T50" fmla="*/ 28 w 604"/>
                <a:gd name="T51" fmla="*/ 603 h 604"/>
                <a:gd name="T52" fmla="*/ 575 w 604"/>
                <a:gd name="T53" fmla="*/ 603 h 604"/>
                <a:gd name="T54" fmla="*/ 578 w 604"/>
                <a:gd name="T55" fmla="*/ 603 h 604"/>
                <a:gd name="T56" fmla="*/ 582 w 604"/>
                <a:gd name="T57" fmla="*/ 603 h 604"/>
                <a:gd name="T58" fmla="*/ 585 w 604"/>
                <a:gd name="T59" fmla="*/ 602 h 604"/>
                <a:gd name="T60" fmla="*/ 588 w 604"/>
                <a:gd name="T61" fmla="*/ 600 h 604"/>
                <a:gd name="T62" fmla="*/ 591 w 604"/>
                <a:gd name="T63" fmla="*/ 598 h 604"/>
                <a:gd name="T64" fmla="*/ 594 w 604"/>
                <a:gd name="T65" fmla="*/ 595 h 604"/>
                <a:gd name="T66" fmla="*/ 596 w 604"/>
                <a:gd name="T67" fmla="*/ 593 h 604"/>
                <a:gd name="T68" fmla="*/ 599 w 604"/>
                <a:gd name="T69" fmla="*/ 590 h 604"/>
                <a:gd name="T70" fmla="*/ 600 w 604"/>
                <a:gd name="T71" fmla="*/ 587 h 604"/>
                <a:gd name="T72" fmla="*/ 602 w 604"/>
                <a:gd name="T73" fmla="*/ 583 h 604"/>
                <a:gd name="T74" fmla="*/ 602 w 604"/>
                <a:gd name="T75" fmla="*/ 579 h 604"/>
                <a:gd name="T76" fmla="*/ 603 w 604"/>
                <a:gd name="T77" fmla="*/ 575 h 604"/>
                <a:gd name="T78" fmla="*/ 603 w 604"/>
                <a:gd name="T79" fmla="*/ 29 h 604"/>
                <a:gd name="T80" fmla="*/ 602 w 604"/>
                <a:gd name="T81" fmla="*/ 25 h 604"/>
                <a:gd name="T82" fmla="*/ 602 w 604"/>
                <a:gd name="T83" fmla="*/ 21 h 604"/>
                <a:gd name="T84" fmla="*/ 600 w 604"/>
                <a:gd name="T85" fmla="*/ 18 h 604"/>
                <a:gd name="T86" fmla="*/ 599 w 604"/>
                <a:gd name="T87" fmla="*/ 15 h 604"/>
                <a:gd name="T88" fmla="*/ 596 w 604"/>
                <a:gd name="T89" fmla="*/ 12 h 604"/>
                <a:gd name="T90" fmla="*/ 594 w 604"/>
                <a:gd name="T91" fmla="*/ 9 h 604"/>
                <a:gd name="T92" fmla="*/ 591 w 604"/>
                <a:gd name="T93" fmla="*/ 7 h 604"/>
                <a:gd name="T94" fmla="*/ 588 w 604"/>
                <a:gd name="T95" fmla="*/ 4 h 604"/>
                <a:gd name="T96" fmla="*/ 585 w 604"/>
                <a:gd name="T97" fmla="*/ 3 h 604"/>
                <a:gd name="T98" fmla="*/ 582 w 604"/>
                <a:gd name="T99" fmla="*/ 2 h 604"/>
                <a:gd name="T100" fmla="*/ 578 w 604"/>
                <a:gd name="T101" fmla="*/ 1 h 604"/>
                <a:gd name="T102" fmla="*/ 575 w 604"/>
                <a:gd name="T103" fmla="*/ 0 h 604"/>
                <a:gd name="T104" fmla="*/ 28 w 604"/>
                <a:gd name="T105" fmla="*/ 0 h 604"/>
                <a:gd name="T106" fmla="*/ 28 w 604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4"/>
                <a:gd name="T163" fmla="*/ 0 h 604"/>
                <a:gd name="T164" fmla="*/ 604 w 604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4" h="604">
                  <a:moveTo>
                    <a:pt x="28" y="0"/>
                  </a:moveTo>
                  <a:lnTo>
                    <a:pt x="24" y="1"/>
                  </a:lnTo>
                  <a:lnTo>
                    <a:pt x="20" y="2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8" y="9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2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575"/>
                  </a:lnTo>
                  <a:lnTo>
                    <a:pt x="0" y="579"/>
                  </a:lnTo>
                  <a:lnTo>
                    <a:pt x="0" y="583"/>
                  </a:lnTo>
                  <a:lnTo>
                    <a:pt x="2" y="587"/>
                  </a:lnTo>
                  <a:lnTo>
                    <a:pt x="3" y="590"/>
                  </a:lnTo>
                  <a:lnTo>
                    <a:pt x="6" y="593"/>
                  </a:lnTo>
                  <a:lnTo>
                    <a:pt x="8" y="595"/>
                  </a:lnTo>
                  <a:lnTo>
                    <a:pt x="11" y="598"/>
                  </a:lnTo>
                  <a:lnTo>
                    <a:pt x="14" y="600"/>
                  </a:lnTo>
                  <a:lnTo>
                    <a:pt x="16" y="602"/>
                  </a:lnTo>
                  <a:lnTo>
                    <a:pt x="20" y="603"/>
                  </a:lnTo>
                  <a:lnTo>
                    <a:pt x="24" y="603"/>
                  </a:lnTo>
                  <a:lnTo>
                    <a:pt x="28" y="603"/>
                  </a:lnTo>
                  <a:lnTo>
                    <a:pt x="575" y="603"/>
                  </a:lnTo>
                  <a:lnTo>
                    <a:pt x="578" y="603"/>
                  </a:lnTo>
                  <a:lnTo>
                    <a:pt x="582" y="603"/>
                  </a:lnTo>
                  <a:lnTo>
                    <a:pt x="585" y="602"/>
                  </a:lnTo>
                  <a:lnTo>
                    <a:pt x="588" y="600"/>
                  </a:lnTo>
                  <a:lnTo>
                    <a:pt x="591" y="598"/>
                  </a:lnTo>
                  <a:lnTo>
                    <a:pt x="594" y="595"/>
                  </a:lnTo>
                  <a:lnTo>
                    <a:pt x="596" y="593"/>
                  </a:lnTo>
                  <a:lnTo>
                    <a:pt x="599" y="590"/>
                  </a:lnTo>
                  <a:lnTo>
                    <a:pt x="600" y="587"/>
                  </a:lnTo>
                  <a:lnTo>
                    <a:pt x="602" y="583"/>
                  </a:lnTo>
                  <a:lnTo>
                    <a:pt x="602" y="579"/>
                  </a:lnTo>
                  <a:lnTo>
                    <a:pt x="603" y="575"/>
                  </a:lnTo>
                  <a:lnTo>
                    <a:pt x="603" y="29"/>
                  </a:lnTo>
                  <a:lnTo>
                    <a:pt x="602" y="25"/>
                  </a:lnTo>
                  <a:lnTo>
                    <a:pt x="602" y="21"/>
                  </a:lnTo>
                  <a:lnTo>
                    <a:pt x="600" y="18"/>
                  </a:lnTo>
                  <a:lnTo>
                    <a:pt x="599" y="15"/>
                  </a:lnTo>
                  <a:lnTo>
                    <a:pt x="596" y="12"/>
                  </a:lnTo>
                  <a:lnTo>
                    <a:pt x="594" y="9"/>
                  </a:lnTo>
                  <a:lnTo>
                    <a:pt x="591" y="7"/>
                  </a:lnTo>
                  <a:lnTo>
                    <a:pt x="588" y="4"/>
                  </a:lnTo>
                  <a:lnTo>
                    <a:pt x="585" y="3"/>
                  </a:lnTo>
                  <a:lnTo>
                    <a:pt x="582" y="2"/>
                  </a:lnTo>
                  <a:lnTo>
                    <a:pt x="578" y="1"/>
                  </a:lnTo>
                  <a:lnTo>
                    <a:pt x="575" y="0"/>
                  </a:lnTo>
                  <a:lnTo>
                    <a:pt x="28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6" name="Freeform 38"/>
            <p:cNvSpPr>
              <a:spLocks/>
            </p:cNvSpPr>
            <p:nvPr/>
          </p:nvSpPr>
          <p:spPr bwMode="auto">
            <a:xfrm>
              <a:off x="3293" y="1057"/>
              <a:ext cx="579" cy="604"/>
            </a:xfrm>
            <a:custGeom>
              <a:avLst/>
              <a:gdLst>
                <a:gd name="T0" fmla="*/ 535 w 579"/>
                <a:gd name="T1" fmla="*/ 565 h 604"/>
                <a:gd name="T2" fmla="*/ 535 w 579"/>
                <a:gd name="T3" fmla="*/ 603 h 604"/>
                <a:gd name="T4" fmla="*/ 44 w 579"/>
                <a:gd name="T5" fmla="*/ 603 h 604"/>
                <a:gd name="T6" fmla="*/ 44 w 579"/>
                <a:gd name="T7" fmla="*/ 565 h 604"/>
                <a:gd name="T8" fmla="*/ 43 w 579"/>
                <a:gd name="T9" fmla="*/ 565 h 604"/>
                <a:gd name="T10" fmla="*/ 43 w 579"/>
                <a:gd name="T11" fmla="*/ 564 h 604"/>
                <a:gd name="T12" fmla="*/ 43 w 579"/>
                <a:gd name="T13" fmla="*/ 562 h 604"/>
                <a:gd name="T14" fmla="*/ 42 w 579"/>
                <a:gd name="T15" fmla="*/ 559 h 604"/>
                <a:gd name="T16" fmla="*/ 42 w 579"/>
                <a:gd name="T17" fmla="*/ 557 h 604"/>
                <a:gd name="T18" fmla="*/ 41 w 579"/>
                <a:gd name="T19" fmla="*/ 554 h 604"/>
                <a:gd name="T20" fmla="*/ 40 w 579"/>
                <a:gd name="T21" fmla="*/ 551 h 604"/>
                <a:gd name="T22" fmla="*/ 37 w 579"/>
                <a:gd name="T23" fmla="*/ 549 h 604"/>
                <a:gd name="T24" fmla="*/ 35 w 579"/>
                <a:gd name="T25" fmla="*/ 547 h 604"/>
                <a:gd name="T26" fmla="*/ 32 w 579"/>
                <a:gd name="T27" fmla="*/ 544 h 604"/>
                <a:gd name="T28" fmla="*/ 28 w 579"/>
                <a:gd name="T29" fmla="*/ 543 h 604"/>
                <a:gd name="T30" fmla="*/ 23 w 579"/>
                <a:gd name="T31" fmla="*/ 543 h 604"/>
                <a:gd name="T32" fmla="*/ 0 w 579"/>
                <a:gd name="T33" fmla="*/ 543 h 604"/>
                <a:gd name="T34" fmla="*/ 0 w 579"/>
                <a:gd name="T35" fmla="*/ 56 h 604"/>
                <a:gd name="T36" fmla="*/ 23 w 579"/>
                <a:gd name="T37" fmla="*/ 56 h 604"/>
                <a:gd name="T38" fmla="*/ 28 w 579"/>
                <a:gd name="T39" fmla="*/ 56 h 604"/>
                <a:gd name="T40" fmla="*/ 32 w 579"/>
                <a:gd name="T41" fmla="*/ 54 h 604"/>
                <a:gd name="T42" fmla="*/ 35 w 579"/>
                <a:gd name="T43" fmla="*/ 53 h 604"/>
                <a:gd name="T44" fmla="*/ 37 w 579"/>
                <a:gd name="T45" fmla="*/ 51 h 604"/>
                <a:gd name="T46" fmla="*/ 40 w 579"/>
                <a:gd name="T47" fmla="*/ 49 h 604"/>
                <a:gd name="T48" fmla="*/ 41 w 579"/>
                <a:gd name="T49" fmla="*/ 46 h 604"/>
                <a:gd name="T50" fmla="*/ 42 w 579"/>
                <a:gd name="T51" fmla="*/ 44 h 604"/>
                <a:gd name="T52" fmla="*/ 42 w 579"/>
                <a:gd name="T53" fmla="*/ 42 h 604"/>
                <a:gd name="T54" fmla="*/ 43 w 579"/>
                <a:gd name="T55" fmla="*/ 40 h 604"/>
                <a:gd name="T56" fmla="*/ 43 w 579"/>
                <a:gd name="T57" fmla="*/ 38 h 604"/>
                <a:gd name="T58" fmla="*/ 43 w 579"/>
                <a:gd name="T59" fmla="*/ 37 h 604"/>
                <a:gd name="T60" fmla="*/ 44 w 579"/>
                <a:gd name="T61" fmla="*/ 37 h 604"/>
                <a:gd name="T62" fmla="*/ 44 w 579"/>
                <a:gd name="T63" fmla="*/ 0 h 604"/>
                <a:gd name="T64" fmla="*/ 535 w 579"/>
                <a:gd name="T65" fmla="*/ 0 h 604"/>
                <a:gd name="T66" fmla="*/ 535 w 579"/>
                <a:gd name="T67" fmla="*/ 37 h 604"/>
                <a:gd name="T68" fmla="*/ 535 w 579"/>
                <a:gd name="T69" fmla="*/ 37 h 604"/>
                <a:gd name="T70" fmla="*/ 535 w 579"/>
                <a:gd name="T71" fmla="*/ 38 h 604"/>
                <a:gd name="T72" fmla="*/ 536 w 579"/>
                <a:gd name="T73" fmla="*/ 40 h 604"/>
                <a:gd name="T74" fmla="*/ 536 w 579"/>
                <a:gd name="T75" fmla="*/ 42 h 604"/>
                <a:gd name="T76" fmla="*/ 537 w 579"/>
                <a:gd name="T77" fmla="*/ 44 h 604"/>
                <a:gd name="T78" fmla="*/ 537 w 579"/>
                <a:gd name="T79" fmla="*/ 46 h 604"/>
                <a:gd name="T80" fmla="*/ 539 w 579"/>
                <a:gd name="T81" fmla="*/ 49 h 604"/>
                <a:gd name="T82" fmla="*/ 541 w 579"/>
                <a:gd name="T83" fmla="*/ 51 h 604"/>
                <a:gd name="T84" fmla="*/ 543 w 579"/>
                <a:gd name="T85" fmla="*/ 53 h 604"/>
                <a:gd name="T86" fmla="*/ 546 w 579"/>
                <a:gd name="T87" fmla="*/ 54 h 604"/>
                <a:gd name="T88" fmla="*/ 550 w 579"/>
                <a:gd name="T89" fmla="*/ 56 h 604"/>
                <a:gd name="T90" fmla="*/ 554 w 579"/>
                <a:gd name="T91" fmla="*/ 56 h 604"/>
                <a:gd name="T92" fmla="*/ 578 w 579"/>
                <a:gd name="T93" fmla="*/ 56 h 604"/>
                <a:gd name="T94" fmla="*/ 578 w 579"/>
                <a:gd name="T95" fmla="*/ 543 h 604"/>
                <a:gd name="T96" fmla="*/ 554 w 579"/>
                <a:gd name="T97" fmla="*/ 543 h 604"/>
                <a:gd name="T98" fmla="*/ 550 w 579"/>
                <a:gd name="T99" fmla="*/ 543 h 604"/>
                <a:gd name="T100" fmla="*/ 546 w 579"/>
                <a:gd name="T101" fmla="*/ 544 h 604"/>
                <a:gd name="T102" fmla="*/ 543 w 579"/>
                <a:gd name="T103" fmla="*/ 547 h 604"/>
                <a:gd name="T104" fmla="*/ 541 w 579"/>
                <a:gd name="T105" fmla="*/ 549 h 604"/>
                <a:gd name="T106" fmla="*/ 539 w 579"/>
                <a:gd name="T107" fmla="*/ 551 h 604"/>
                <a:gd name="T108" fmla="*/ 537 w 579"/>
                <a:gd name="T109" fmla="*/ 554 h 604"/>
                <a:gd name="T110" fmla="*/ 537 w 579"/>
                <a:gd name="T111" fmla="*/ 557 h 604"/>
                <a:gd name="T112" fmla="*/ 536 w 579"/>
                <a:gd name="T113" fmla="*/ 559 h 604"/>
                <a:gd name="T114" fmla="*/ 536 w 579"/>
                <a:gd name="T115" fmla="*/ 562 h 604"/>
                <a:gd name="T116" fmla="*/ 535 w 579"/>
                <a:gd name="T117" fmla="*/ 564 h 604"/>
                <a:gd name="T118" fmla="*/ 535 w 579"/>
                <a:gd name="T119" fmla="*/ 565 h 604"/>
                <a:gd name="T120" fmla="*/ 535 w 579"/>
                <a:gd name="T121" fmla="*/ 565 h 604"/>
                <a:gd name="T122" fmla="*/ 535 w 579"/>
                <a:gd name="T123" fmla="*/ 565 h 6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9"/>
                <a:gd name="T187" fmla="*/ 0 h 604"/>
                <a:gd name="T188" fmla="*/ 579 w 579"/>
                <a:gd name="T189" fmla="*/ 604 h 60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9" h="604">
                  <a:moveTo>
                    <a:pt x="535" y="565"/>
                  </a:moveTo>
                  <a:lnTo>
                    <a:pt x="535" y="603"/>
                  </a:lnTo>
                  <a:lnTo>
                    <a:pt x="44" y="603"/>
                  </a:lnTo>
                  <a:lnTo>
                    <a:pt x="44" y="565"/>
                  </a:lnTo>
                  <a:lnTo>
                    <a:pt x="43" y="565"/>
                  </a:lnTo>
                  <a:lnTo>
                    <a:pt x="43" y="564"/>
                  </a:lnTo>
                  <a:lnTo>
                    <a:pt x="43" y="562"/>
                  </a:lnTo>
                  <a:lnTo>
                    <a:pt x="42" y="559"/>
                  </a:lnTo>
                  <a:lnTo>
                    <a:pt x="42" y="557"/>
                  </a:lnTo>
                  <a:lnTo>
                    <a:pt x="41" y="554"/>
                  </a:lnTo>
                  <a:lnTo>
                    <a:pt x="40" y="551"/>
                  </a:lnTo>
                  <a:lnTo>
                    <a:pt x="37" y="549"/>
                  </a:lnTo>
                  <a:lnTo>
                    <a:pt x="35" y="547"/>
                  </a:lnTo>
                  <a:lnTo>
                    <a:pt x="32" y="544"/>
                  </a:lnTo>
                  <a:lnTo>
                    <a:pt x="28" y="543"/>
                  </a:lnTo>
                  <a:lnTo>
                    <a:pt x="23" y="543"/>
                  </a:lnTo>
                  <a:lnTo>
                    <a:pt x="0" y="543"/>
                  </a:lnTo>
                  <a:lnTo>
                    <a:pt x="0" y="56"/>
                  </a:lnTo>
                  <a:lnTo>
                    <a:pt x="23" y="56"/>
                  </a:lnTo>
                  <a:lnTo>
                    <a:pt x="28" y="56"/>
                  </a:lnTo>
                  <a:lnTo>
                    <a:pt x="32" y="54"/>
                  </a:lnTo>
                  <a:lnTo>
                    <a:pt x="35" y="53"/>
                  </a:lnTo>
                  <a:lnTo>
                    <a:pt x="37" y="51"/>
                  </a:lnTo>
                  <a:lnTo>
                    <a:pt x="40" y="49"/>
                  </a:lnTo>
                  <a:lnTo>
                    <a:pt x="41" y="46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43" y="37"/>
                  </a:lnTo>
                  <a:lnTo>
                    <a:pt x="44" y="37"/>
                  </a:lnTo>
                  <a:lnTo>
                    <a:pt x="44" y="0"/>
                  </a:lnTo>
                  <a:lnTo>
                    <a:pt x="535" y="0"/>
                  </a:lnTo>
                  <a:lnTo>
                    <a:pt x="535" y="37"/>
                  </a:lnTo>
                  <a:lnTo>
                    <a:pt x="535" y="38"/>
                  </a:lnTo>
                  <a:lnTo>
                    <a:pt x="536" y="40"/>
                  </a:lnTo>
                  <a:lnTo>
                    <a:pt x="536" y="42"/>
                  </a:lnTo>
                  <a:lnTo>
                    <a:pt x="537" y="44"/>
                  </a:lnTo>
                  <a:lnTo>
                    <a:pt x="537" y="46"/>
                  </a:lnTo>
                  <a:lnTo>
                    <a:pt x="539" y="49"/>
                  </a:lnTo>
                  <a:lnTo>
                    <a:pt x="541" y="51"/>
                  </a:lnTo>
                  <a:lnTo>
                    <a:pt x="543" y="53"/>
                  </a:lnTo>
                  <a:lnTo>
                    <a:pt x="546" y="54"/>
                  </a:lnTo>
                  <a:lnTo>
                    <a:pt x="550" y="56"/>
                  </a:lnTo>
                  <a:lnTo>
                    <a:pt x="554" y="56"/>
                  </a:lnTo>
                  <a:lnTo>
                    <a:pt x="578" y="56"/>
                  </a:lnTo>
                  <a:lnTo>
                    <a:pt x="578" y="543"/>
                  </a:lnTo>
                  <a:lnTo>
                    <a:pt x="554" y="543"/>
                  </a:lnTo>
                  <a:lnTo>
                    <a:pt x="550" y="543"/>
                  </a:lnTo>
                  <a:lnTo>
                    <a:pt x="546" y="544"/>
                  </a:lnTo>
                  <a:lnTo>
                    <a:pt x="543" y="547"/>
                  </a:lnTo>
                  <a:lnTo>
                    <a:pt x="541" y="549"/>
                  </a:lnTo>
                  <a:lnTo>
                    <a:pt x="539" y="551"/>
                  </a:lnTo>
                  <a:lnTo>
                    <a:pt x="537" y="554"/>
                  </a:lnTo>
                  <a:lnTo>
                    <a:pt x="537" y="557"/>
                  </a:lnTo>
                  <a:lnTo>
                    <a:pt x="536" y="559"/>
                  </a:lnTo>
                  <a:lnTo>
                    <a:pt x="536" y="562"/>
                  </a:lnTo>
                  <a:lnTo>
                    <a:pt x="535" y="564"/>
                  </a:lnTo>
                  <a:lnTo>
                    <a:pt x="535" y="565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7" name="Freeform 39"/>
            <p:cNvSpPr>
              <a:spLocks/>
            </p:cNvSpPr>
            <p:nvPr/>
          </p:nvSpPr>
          <p:spPr bwMode="auto">
            <a:xfrm>
              <a:off x="3293" y="1057"/>
              <a:ext cx="579" cy="604"/>
            </a:xfrm>
            <a:custGeom>
              <a:avLst/>
              <a:gdLst>
                <a:gd name="T0" fmla="*/ 535 w 579"/>
                <a:gd name="T1" fmla="*/ 565 h 604"/>
                <a:gd name="T2" fmla="*/ 535 w 579"/>
                <a:gd name="T3" fmla="*/ 603 h 604"/>
                <a:gd name="T4" fmla="*/ 44 w 579"/>
                <a:gd name="T5" fmla="*/ 603 h 604"/>
                <a:gd name="T6" fmla="*/ 44 w 579"/>
                <a:gd name="T7" fmla="*/ 565 h 604"/>
                <a:gd name="T8" fmla="*/ 43 w 579"/>
                <a:gd name="T9" fmla="*/ 565 h 604"/>
                <a:gd name="T10" fmla="*/ 43 w 579"/>
                <a:gd name="T11" fmla="*/ 564 h 604"/>
                <a:gd name="T12" fmla="*/ 43 w 579"/>
                <a:gd name="T13" fmla="*/ 562 h 604"/>
                <a:gd name="T14" fmla="*/ 42 w 579"/>
                <a:gd name="T15" fmla="*/ 559 h 604"/>
                <a:gd name="T16" fmla="*/ 42 w 579"/>
                <a:gd name="T17" fmla="*/ 557 h 604"/>
                <a:gd name="T18" fmla="*/ 41 w 579"/>
                <a:gd name="T19" fmla="*/ 554 h 604"/>
                <a:gd name="T20" fmla="*/ 40 w 579"/>
                <a:gd name="T21" fmla="*/ 551 h 604"/>
                <a:gd name="T22" fmla="*/ 37 w 579"/>
                <a:gd name="T23" fmla="*/ 549 h 604"/>
                <a:gd name="T24" fmla="*/ 35 w 579"/>
                <a:gd name="T25" fmla="*/ 547 h 604"/>
                <a:gd name="T26" fmla="*/ 32 w 579"/>
                <a:gd name="T27" fmla="*/ 544 h 604"/>
                <a:gd name="T28" fmla="*/ 28 w 579"/>
                <a:gd name="T29" fmla="*/ 543 h 604"/>
                <a:gd name="T30" fmla="*/ 23 w 579"/>
                <a:gd name="T31" fmla="*/ 543 h 604"/>
                <a:gd name="T32" fmla="*/ 0 w 579"/>
                <a:gd name="T33" fmla="*/ 543 h 604"/>
                <a:gd name="T34" fmla="*/ 0 w 579"/>
                <a:gd name="T35" fmla="*/ 56 h 604"/>
                <a:gd name="T36" fmla="*/ 23 w 579"/>
                <a:gd name="T37" fmla="*/ 56 h 604"/>
                <a:gd name="T38" fmla="*/ 28 w 579"/>
                <a:gd name="T39" fmla="*/ 56 h 604"/>
                <a:gd name="T40" fmla="*/ 32 w 579"/>
                <a:gd name="T41" fmla="*/ 54 h 604"/>
                <a:gd name="T42" fmla="*/ 35 w 579"/>
                <a:gd name="T43" fmla="*/ 53 h 604"/>
                <a:gd name="T44" fmla="*/ 37 w 579"/>
                <a:gd name="T45" fmla="*/ 51 h 604"/>
                <a:gd name="T46" fmla="*/ 40 w 579"/>
                <a:gd name="T47" fmla="*/ 49 h 604"/>
                <a:gd name="T48" fmla="*/ 41 w 579"/>
                <a:gd name="T49" fmla="*/ 46 h 604"/>
                <a:gd name="T50" fmla="*/ 42 w 579"/>
                <a:gd name="T51" fmla="*/ 44 h 604"/>
                <a:gd name="T52" fmla="*/ 42 w 579"/>
                <a:gd name="T53" fmla="*/ 42 h 604"/>
                <a:gd name="T54" fmla="*/ 43 w 579"/>
                <a:gd name="T55" fmla="*/ 40 h 604"/>
                <a:gd name="T56" fmla="*/ 43 w 579"/>
                <a:gd name="T57" fmla="*/ 38 h 604"/>
                <a:gd name="T58" fmla="*/ 43 w 579"/>
                <a:gd name="T59" fmla="*/ 37 h 604"/>
                <a:gd name="T60" fmla="*/ 44 w 579"/>
                <a:gd name="T61" fmla="*/ 37 h 604"/>
                <a:gd name="T62" fmla="*/ 44 w 579"/>
                <a:gd name="T63" fmla="*/ 0 h 604"/>
                <a:gd name="T64" fmla="*/ 535 w 579"/>
                <a:gd name="T65" fmla="*/ 0 h 604"/>
                <a:gd name="T66" fmla="*/ 535 w 579"/>
                <a:gd name="T67" fmla="*/ 37 h 604"/>
                <a:gd name="T68" fmla="*/ 535 w 579"/>
                <a:gd name="T69" fmla="*/ 37 h 604"/>
                <a:gd name="T70" fmla="*/ 535 w 579"/>
                <a:gd name="T71" fmla="*/ 38 h 604"/>
                <a:gd name="T72" fmla="*/ 536 w 579"/>
                <a:gd name="T73" fmla="*/ 40 h 604"/>
                <a:gd name="T74" fmla="*/ 536 w 579"/>
                <a:gd name="T75" fmla="*/ 42 h 604"/>
                <a:gd name="T76" fmla="*/ 537 w 579"/>
                <a:gd name="T77" fmla="*/ 44 h 604"/>
                <a:gd name="T78" fmla="*/ 537 w 579"/>
                <a:gd name="T79" fmla="*/ 46 h 604"/>
                <a:gd name="T80" fmla="*/ 539 w 579"/>
                <a:gd name="T81" fmla="*/ 49 h 604"/>
                <a:gd name="T82" fmla="*/ 541 w 579"/>
                <a:gd name="T83" fmla="*/ 51 h 604"/>
                <a:gd name="T84" fmla="*/ 543 w 579"/>
                <a:gd name="T85" fmla="*/ 53 h 604"/>
                <a:gd name="T86" fmla="*/ 546 w 579"/>
                <a:gd name="T87" fmla="*/ 54 h 604"/>
                <a:gd name="T88" fmla="*/ 550 w 579"/>
                <a:gd name="T89" fmla="*/ 56 h 604"/>
                <a:gd name="T90" fmla="*/ 554 w 579"/>
                <a:gd name="T91" fmla="*/ 56 h 604"/>
                <a:gd name="T92" fmla="*/ 578 w 579"/>
                <a:gd name="T93" fmla="*/ 56 h 604"/>
                <a:gd name="T94" fmla="*/ 578 w 579"/>
                <a:gd name="T95" fmla="*/ 543 h 604"/>
                <a:gd name="T96" fmla="*/ 554 w 579"/>
                <a:gd name="T97" fmla="*/ 543 h 604"/>
                <a:gd name="T98" fmla="*/ 550 w 579"/>
                <a:gd name="T99" fmla="*/ 543 h 604"/>
                <a:gd name="T100" fmla="*/ 546 w 579"/>
                <a:gd name="T101" fmla="*/ 544 h 604"/>
                <a:gd name="T102" fmla="*/ 543 w 579"/>
                <a:gd name="T103" fmla="*/ 547 h 604"/>
                <a:gd name="T104" fmla="*/ 541 w 579"/>
                <a:gd name="T105" fmla="*/ 549 h 604"/>
                <a:gd name="T106" fmla="*/ 539 w 579"/>
                <a:gd name="T107" fmla="*/ 551 h 604"/>
                <a:gd name="T108" fmla="*/ 537 w 579"/>
                <a:gd name="T109" fmla="*/ 554 h 604"/>
                <a:gd name="T110" fmla="*/ 537 w 579"/>
                <a:gd name="T111" fmla="*/ 557 h 604"/>
                <a:gd name="T112" fmla="*/ 536 w 579"/>
                <a:gd name="T113" fmla="*/ 559 h 604"/>
                <a:gd name="T114" fmla="*/ 536 w 579"/>
                <a:gd name="T115" fmla="*/ 562 h 604"/>
                <a:gd name="T116" fmla="*/ 535 w 579"/>
                <a:gd name="T117" fmla="*/ 564 h 604"/>
                <a:gd name="T118" fmla="*/ 535 w 579"/>
                <a:gd name="T119" fmla="*/ 565 h 604"/>
                <a:gd name="T120" fmla="*/ 535 w 579"/>
                <a:gd name="T121" fmla="*/ 565 h 604"/>
                <a:gd name="T122" fmla="*/ 535 w 579"/>
                <a:gd name="T123" fmla="*/ 565 h 6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9"/>
                <a:gd name="T187" fmla="*/ 0 h 604"/>
                <a:gd name="T188" fmla="*/ 579 w 579"/>
                <a:gd name="T189" fmla="*/ 604 h 60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9" h="604">
                  <a:moveTo>
                    <a:pt x="535" y="565"/>
                  </a:moveTo>
                  <a:lnTo>
                    <a:pt x="535" y="603"/>
                  </a:lnTo>
                  <a:lnTo>
                    <a:pt x="44" y="603"/>
                  </a:lnTo>
                  <a:lnTo>
                    <a:pt x="44" y="565"/>
                  </a:lnTo>
                  <a:lnTo>
                    <a:pt x="43" y="565"/>
                  </a:lnTo>
                  <a:lnTo>
                    <a:pt x="43" y="564"/>
                  </a:lnTo>
                  <a:lnTo>
                    <a:pt x="43" y="562"/>
                  </a:lnTo>
                  <a:lnTo>
                    <a:pt x="42" y="559"/>
                  </a:lnTo>
                  <a:lnTo>
                    <a:pt x="42" y="557"/>
                  </a:lnTo>
                  <a:lnTo>
                    <a:pt x="41" y="554"/>
                  </a:lnTo>
                  <a:lnTo>
                    <a:pt x="40" y="551"/>
                  </a:lnTo>
                  <a:lnTo>
                    <a:pt x="37" y="549"/>
                  </a:lnTo>
                  <a:lnTo>
                    <a:pt x="35" y="547"/>
                  </a:lnTo>
                  <a:lnTo>
                    <a:pt x="32" y="544"/>
                  </a:lnTo>
                  <a:lnTo>
                    <a:pt x="28" y="543"/>
                  </a:lnTo>
                  <a:lnTo>
                    <a:pt x="23" y="543"/>
                  </a:lnTo>
                  <a:lnTo>
                    <a:pt x="0" y="543"/>
                  </a:lnTo>
                  <a:lnTo>
                    <a:pt x="0" y="56"/>
                  </a:lnTo>
                  <a:lnTo>
                    <a:pt x="23" y="56"/>
                  </a:lnTo>
                  <a:lnTo>
                    <a:pt x="28" y="56"/>
                  </a:lnTo>
                  <a:lnTo>
                    <a:pt x="32" y="54"/>
                  </a:lnTo>
                  <a:lnTo>
                    <a:pt x="35" y="53"/>
                  </a:lnTo>
                  <a:lnTo>
                    <a:pt x="37" y="51"/>
                  </a:lnTo>
                  <a:lnTo>
                    <a:pt x="40" y="49"/>
                  </a:lnTo>
                  <a:lnTo>
                    <a:pt x="41" y="46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43" y="37"/>
                  </a:lnTo>
                  <a:lnTo>
                    <a:pt x="44" y="37"/>
                  </a:lnTo>
                  <a:lnTo>
                    <a:pt x="44" y="0"/>
                  </a:lnTo>
                  <a:lnTo>
                    <a:pt x="535" y="0"/>
                  </a:lnTo>
                  <a:lnTo>
                    <a:pt x="535" y="37"/>
                  </a:lnTo>
                  <a:lnTo>
                    <a:pt x="535" y="38"/>
                  </a:lnTo>
                  <a:lnTo>
                    <a:pt x="536" y="40"/>
                  </a:lnTo>
                  <a:lnTo>
                    <a:pt x="536" y="42"/>
                  </a:lnTo>
                  <a:lnTo>
                    <a:pt x="537" y="44"/>
                  </a:lnTo>
                  <a:lnTo>
                    <a:pt x="537" y="46"/>
                  </a:lnTo>
                  <a:lnTo>
                    <a:pt x="539" y="49"/>
                  </a:lnTo>
                  <a:lnTo>
                    <a:pt x="541" y="51"/>
                  </a:lnTo>
                  <a:lnTo>
                    <a:pt x="543" y="53"/>
                  </a:lnTo>
                  <a:lnTo>
                    <a:pt x="546" y="54"/>
                  </a:lnTo>
                  <a:lnTo>
                    <a:pt x="550" y="56"/>
                  </a:lnTo>
                  <a:lnTo>
                    <a:pt x="554" y="56"/>
                  </a:lnTo>
                  <a:lnTo>
                    <a:pt x="578" y="56"/>
                  </a:lnTo>
                  <a:lnTo>
                    <a:pt x="578" y="543"/>
                  </a:lnTo>
                  <a:lnTo>
                    <a:pt x="554" y="543"/>
                  </a:lnTo>
                  <a:lnTo>
                    <a:pt x="550" y="543"/>
                  </a:lnTo>
                  <a:lnTo>
                    <a:pt x="546" y="544"/>
                  </a:lnTo>
                  <a:lnTo>
                    <a:pt x="543" y="547"/>
                  </a:lnTo>
                  <a:lnTo>
                    <a:pt x="541" y="549"/>
                  </a:lnTo>
                  <a:lnTo>
                    <a:pt x="539" y="551"/>
                  </a:lnTo>
                  <a:lnTo>
                    <a:pt x="537" y="554"/>
                  </a:lnTo>
                  <a:lnTo>
                    <a:pt x="537" y="557"/>
                  </a:lnTo>
                  <a:lnTo>
                    <a:pt x="536" y="559"/>
                  </a:lnTo>
                  <a:lnTo>
                    <a:pt x="536" y="562"/>
                  </a:lnTo>
                  <a:lnTo>
                    <a:pt x="535" y="564"/>
                  </a:lnTo>
                  <a:lnTo>
                    <a:pt x="535" y="56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8" name="Freeform 40"/>
            <p:cNvSpPr>
              <a:spLocks/>
            </p:cNvSpPr>
            <p:nvPr/>
          </p:nvSpPr>
          <p:spPr bwMode="auto">
            <a:xfrm>
              <a:off x="3332" y="1089"/>
              <a:ext cx="23" cy="537"/>
            </a:xfrm>
            <a:custGeom>
              <a:avLst/>
              <a:gdLst>
                <a:gd name="T0" fmla="*/ 1 w 23"/>
                <a:gd name="T1" fmla="*/ 500 h 537"/>
                <a:gd name="T2" fmla="*/ 0 w 23"/>
                <a:gd name="T3" fmla="*/ 36 h 537"/>
                <a:gd name="T4" fmla="*/ 2 w 23"/>
                <a:gd name="T5" fmla="*/ 35 h 537"/>
                <a:gd name="T6" fmla="*/ 5 w 23"/>
                <a:gd name="T7" fmla="*/ 33 h 537"/>
                <a:gd name="T8" fmla="*/ 7 w 23"/>
                <a:gd name="T9" fmla="*/ 31 h 537"/>
                <a:gd name="T10" fmla="*/ 10 w 23"/>
                <a:gd name="T11" fmla="*/ 28 h 537"/>
                <a:gd name="T12" fmla="*/ 12 w 23"/>
                <a:gd name="T13" fmla="*/ 26 h 537"/>
                <a:gd name="T14" fmla="*/ 14 w 23"/>
                <a:gd name="T15" fmla="*/ 22 h 537"/>
                <a:gd name="T16" fmla="*/ 16 w 23"/>
                <a:gd name="T17" fmla="*/ 20 h 537"/>
                <a:gd name="T18" fmla="*/ 17 w 23"/>
                <a:gd name="T19" fmla="*/ 16 h 537"/>
                <a:gd name="T20" fmla="*/ 18 w 23"/>
                <a:gd name="T21" fmla="*/ 12 h 537"/>
                <a:gd name="T22" fmla="*/ 20 w 23"/>
                <a:gd name="T23" fmla="*/ 9 h 537"/>
                <a:gd name="T24" fmla="*/ 21 w 23"/>
                <a:gd name="T25" fmla="*/ 5 h 537"/>
                <a:gd name="T26" fmla="*/ 22 w 23"/>
                <a:gd name="T27" fmla="*/ 0 h 537"/>
                <a:gd name="T28" fmla="*/ 22 w 23"/>
                <a:gd name="T29" fmla="*/ 536 h 537"/>
                <a:gd name="T30" fmla="*/ 21 w 23"/>
                <a:gd name="T31" fmla="*/ 533 h 537"/>
                <a:gd name="T32" fmla="*/ 21 w 23"/>
                <a:gd name="T33" fmla="*/ 529 h 537"/>
                <a:gd name="T34" fmla="*/ 20 w 23"/>
                <a:gd name="T35" fmla="*/ 525 h 537"/>
                <a:gd name="T36" fmla="*/ 19 w 23"/>
                <a:gd name="T37" fmla="*/ 522 h 537"/>
                <a:gd name="T38" fmla="*/ 18 w 23"/>
                <a:gd name="T39" fmla="*/ 519 h 537"/>
                <a:gd name="T40" fmla="*/ 16 w 23"/>
                <a:gd name="T41" fmla="*/ 516 h 537"/>
                <a:gd name="T42" fmla="*/ 14 w 23"/>
                <a:gd name="T43" fmla="*/ 513 h 537"/>
                <a:gd name="T44" fmla="*/ 12 w 23"/>
                <a:gd name="T45" fmla="*/ 510 h 537"/>
                <a:gd name="T46" fmla="*/ 10 w 23"/>
                <a:gd name="T47" fmla="*/ 507 h 537"/>
                <a:gd name="T48" fmla="*/ 7 w 23"/>
                <a:gd name="T49" fmla="*/ 505 h 537"/>
                <a:gd name="T50" fmla="*/ 3 w 23"/>
                <a:gd name="T51" fmla="*/ 502 h 537"/>
                <a:gd name="T52" fmla="*/ 1 w 23"/>
                <a:gd name="T53" fmla="*/ 500 h 537"/>
                <a:gd name="T54" fmla="*/ 1 w 23"/>
                <a:gd name="T55" fmla="*/ 500 h 5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3"/>
                <a:gd name="T85" fmla="*/ 0 h 537"/>
                <a:gd name="T86" fmla="*/ 23 w 23"/>
                <a:gd name="T87" fmla="*/ 537 h 5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3" h="537">
                  <a:moveTo>
                    <a:pt x="1" y="500"/>
                  </a:moveTo>
                  <a:lnTo>
                    <a:pt x="0" y="36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7" y="31"/>
                  </a:lnTo>
                  <a:lnTo>
                    <a:pt x="10" y="28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5"/>
                  </a:lnTo>
                  <a:lnTo>
                    <a:pt x="22" y="0"/>
                  </a:lnTo>
                  <a:lnTo>
                    <a:pt x="22" y="536"/>
                  </a:lnTo>
                  <a:lnTo>
                    <a:pt x="21" y="533"/>
                  </a:lnTo>
                  <a:lnTo>
                    <a:pt x="21" y="529"/>
                  </a:lnTo>
                  <a:lnTo>
                    <a:pt x="20" y="525"/>
                  </a:lnTo>
                  <a:lnTo>
                    <a:pt x="19" y="522"/>
                  </a:lnTo>
                  <a:lnTo>
                    <a:pt x="18" y="519"/>
                  </a:lnTo>
                  <a:lnTo>
                    <a:pt x="16" y="516"/>
                  </a:lnTo>
                  <a:lnTo>
                    <a:pt x="14" y="513"/>
                  </a:lnTo>
                  <a:lnTo>
                    <a:pt x="12" y="510"/>
                  </a:lnTo>
                  <a:lnTo>
                    <a:pt x="10" y="507"/>
                  </a:lnTo>
                  <a:lnTo>
                    <a:pt x="7" y="505"/>
                  </a:lnTo>
                  <a:lnTo>
                    <a:pt x="3" y="502"/>
                  </a:lnTo>
                  <a:lnTo>
                    <a:pt x="1" y="50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19" name="Freeform 41"/>
            <p:cNvSpPr>
              <a:spLocks/>
            </p:cNvSpPr>
            <p:nvPr/>
          </p:nvSpPr>
          <p:spPr bwMode="auto">
            <a:xfrm>
              <a:off x="3332" y="1089"/>
              <a:ext cx="23" cy="537"/>
            </a:xfrm>
            <a:custGeom>
              <a:avLst/>
              <a:gdLst>
                <a:gd name="T0" fmla="*/ 1 w 23"/>
                <a:gd name="T1" fmla="*/ 500 h 537"/>
                <a:gd name="T2" fmla="*/ 0 w 23"/>
                <a:gd name="T3" fmla="*/ 36 h 537"/>
                <a:gd name="T4" fmla="*/ 2 w 23"/>
                <a:gd name="T5" fmla="*/ 35 h 537"/>
                <a:gd name="T6" fmla="*/ 5 w 23"/>
                <a:gd name="T7" fmla="*/ 33 h 537"/>
                <a:gd name="T8" fmla="*/ 7 w 23"/>
                <a:gd name="T9" fmla="*/ 31 h 537"/>
                <a:gd name="T10" fmla="*/ 10 w 23"/>
                <a:gd name="T11" fmla="*/ 28 h 537"/>
                <a:gd name="T12" fmla="*/ 12 w 23"/>
                <a:gd name="T13" fmla="*/ 26 h 537"/>
                <a:gd name="T14" fmla="*/ 14 w 23"/>
                <a:gd name="T15" fmla="*/ 22 h 537"/>
                <a:gd name="T16" fmla="*/ 16 w 23"/>
                <a:gd name="T17" fmla="*/ 20 h 537"/>
                <a:gd name="T18" fmla="*/ 17 w 23"/>
                <a:gd name="T19" fmla="*/ 16 h 537"/>
                <a:gd name="T20" fmla="*/ 18 w 23"/>
                <a:gd name="T21" fmla="*/ 12 h 537"/>
                <a:gd name="T22" fmla="*/ 20 w 23"/>
                <a:gd name="T23" fmla="*/ 9 h 537"/>
                <a:gd name="T24" fmla="*/ 21 w 23"/>
                <a:gd name="T25" fmla="*/ 5 h 537"/>
                <a:gd name="T26" fmla="*/ 22 w 23"/>
                <a:gd name="T27" fmla="*/ 0 h 537"/>
                <a:gd name="T28" fmla="*/ 22 w 23"/>
                <a:gd name="T29" fmla="*/ 536 h 537"/>
                <a:gd name="T30" fmla="*/ 21 w 23"/>
                <a:gd name="T31" fmla="*/ 533 h 537"/>
                <a:gd name="T32" fmla="*/ 21 w 23"/>
                <a:gd name="T33" fmla="*/ 529 h 537"/>
                <a:gd name="T34" fmla="*/ 20 w 23"/>
                <a:gd name="T35" fmla="*/ 525 h 537"/>
                <a:gd name="T36" fmla="*/ 19 w 23"/>
                <a:gd name="T37" fmla="*/ 522 h 537"/>
                <a:gd name="T38" fmla="*/ 18 w 23"/>
                <a:gd name="T39" fmla="*/ 519 h 537"/>
                <a:gd name="T40" fmla="*/ 16 w 23"/>
                <a:gd name="T41" fmla="*/ 516 h 537"/>
                <a:gd name="T42" fmla="*/ 14 w 23"/>
                <a:gd name="T43" fmla="*/ 513 h 537"/>
                <a:gd name="T44" fmla="*/ 12 w 23"/>
                <a:gd name="T45" fmla="*/ 510 h 537"/>
                <a:gd name="T46" fmla="*/ 10 w 23"/>
                <a:gd name="T47" fmla="*/ 507 h 537"/>
                <a:gd name="T48" fmla="*/ 7 w 23"/>
                <a:gd name="T49" fmla="*/ 505 h 537"/>
                <a:gd name="T50" fmla="*/ 3 w 23"/>
                <a:gd name="T51" fmla="*/ 502 h 537"/>
                <a:gd name="T52" fmla="*/ 1 w 23"/>
                <a:gd name="T53" fmla="*/ 500 h 537"/>
                <a:gd name="T54" fmla="*/ 1 w 23"/>
                <a:gd name="T55" fmla="*/ 500 h 5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3"/>
                <a:gd name="T85" fmla="*/ 0 h 537"/>
                <a:gd name="T86" fmla="*/ 23 w 23"/>
                <a:gd name="T87" fmla="*/ 537 h 5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3" h="537">
                  <a:moveTo>
                    <a:pt x="1" y="500"/>
                  </a:moveTo>
                  <a:lnTo>
                    <a:pt x="0" y="36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7" y="31"/>
                  </a:lnTo>
                  <a:lnTo>
                    <a:pt x="10" y="28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5"/>
                  </a:lnTo>
                  <a:lnTo>
                    <a:pt x="22" y="0"/>
                  </a:lnTo>
                  <a:lnTo>
                    <a:pt x="22" y="536"/>
                  </a:lnTo>
                  <a:lnTo>
                    <a:pt x="21" y="533"/>
                  </a:lnTo>
                  <a:lnTo>
                    <a:pt x="21" y="529"/>
                  </a:lnTo>
                  <a:lnTo>
                    <a:pt x="20" y="525"/>
                  </a:lnTo>
                  <a:lnTo>
                    <a:pt x="19" y="522"/>
                  </a:lnTo>
                  <a:lnTo>
                    <a:pt x="18" y="519"/>
                  </a:lnTo>
                  <a:lnTo>
                    <a:pt x="16" y="516"/>
                  </a:lnTo>
                  <a:lnTo>
                    <a:pt x="14" y="513"/>
                  </a:lnTo>
                  <a:lnTo>
                    <a:pt x="12" y="510"/>
                  </a:lnTo>
                  <a:lnTo>
                    <a:pt x="10" y="507"/>
                  </a:lnTo>
                  <a:lnTo>
                    <a:pt x="7" y="505"/>
                  </a:lnTo>
                  <a:lnTo>
                    <a:pt x="3" y="502"/>
                  </a:lnTo>
                  <a:lnTo>
                    <a:pt x="1" y="50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0" name="Freeform 42"/>
            <p:cNvSpPr>
              <a:spLocks/>
            </p:cNvSpPr>
            <p:nvPr/>
          </p:nvSpPr>
          <p:spPr bwMode="auto">
            <a:xfrm>
              <a:off x="3302" y="1120"/>
              <a:ext cx="22" cy="475"/>
            </a:xfrm>
            <a:custGeom>
              <a:avLst/>
              <a:gdLst>
                <a:gd name="T0" fmla="*/ 21 w 22"/>
                <a:gd name="T1" fmla="*/ 474 h 475"/>
                <a:gd name="T2" fmla="*/ 21 w 22"/>
                <a:gd name="T3" fmla="*/ 0 h 475"/>
                <a:gd name="T4" fmla="*/ 19 w 22"/>
                <a:gd name="T5" fmla="*/ 1 h 475"/>
                <a:gd name="T6" fmla="*/ 17 w 22"/>
                <a:gd name="T7" fmla="*/ 1 h 475"/>
                <a:gd name="T8" fmla="*/ 16 w 22"/>
                <a:gd name="T9" fmla="*/ 2 h 475"/>
                <a:gd name="T10" fmla="*/ 14 w 22"/>
                <a:gd name="T11" fmla="*/ 2 h 475"/>
                <a:gd name="T12" fmla="*/ 13 w 22"/>
                <a:gd name="T13" fmla="*/ 2 h 475"/>
                <a:gd name="T14" fmla="*/ 12 w 22"/>
                <a:gd name="T15" fmla="*/ 2 h 475"/>
                <a:gd name="T16" fmla="*/ 10 w 22"/>
                <a:gd name="T17" fmla="*/ 2 h 475"/>
                <a:gd name="T18" fmla="*/ 8 w 22"/>
                <a:gd name="T19" fmla="*/ 2 h 475"/>
                <a:gd name="T20" fmla="*/ 6 w 22"/>
                <a:gd name="T21" fmla="*/ 2 h 475"/>
                <a:gd name="T22" fmla="*/ 4 w 22"/>
                <a:gd name="T23" fmla="*/ 2 h 475"/>
                <a:gd name="T24" fmla="*/ 2 w 22"/>
                <a:gd name="T25" fmla="*/ 2 h 475"/>
                <a:gd name="T26" fmla="*/ 0 w 22"/>
                <a:gd name="T27" fmla="*/ 2 h 475"/>
                <a:gd name="T28" fmla="*/ 0 w 22"/>
                <a:gd name="T29" fmla="*/ 472 h 475"/>
                <a:gd name="T30" fmla="*/ 2 w 22"/>
                <a:gd name="T31" fmla="*/ 472 h 475"/>
                <a:gd name="T32" fmla="*/ 4 w 22"/>
                <a:gd name="T33" fmla="*/ 472 h 475"/>
                <a:gd name="T34" fmla="*/ 5 w 22"/>
                <a:gd name="T35" fmla="*/ 472 h 475"/>
                <a:gd name="T36" fmla="*/ 7 w 22"/>
                <a:gd name="T37" fmla="*/ 472 h 475"/>
                <a:gd name="T38" fmla="*/ 9 w 22"/>
                <a:gd name="T39" fmla="*/ 472 h 475"/>
                <a:gd name="T40" fmla="*/ 10 w 22"/>
                <a:gd name="T41" fmla="*/ 472 h 475"/>
                <a:gd name="T42" fmla="*/ 12 w 22"/>
                <a:gd name="T43" fmla="*/ 473 h 475"/>
                <a:gd name="T44" fmla="*/ 14 w 22"/>
                <a:gd name="T45" fmla="*/ 473 h 475"/>
                <a:gd name="T46" fmla="*/ 16 w 22"/>
                <a:gd name="T47" fmla="*/ 473 h 475"/>
                <a:gd name="T48" fmla="*/ 17 w 22"/>
                <a:gd name="T49" fmla="*/ 473 h 475"/>
                <a:gd name="T50" fmla="*/ 19 w 22"/>
                <a:gd name="T51" fmla="*/ 474 h 475"/>
                <a:gd name="T52" fmla="*/ 21 w 22"/>
                <a:gd name="T53" fmla="*/ 474 h 475"/>
                <a:gd name="T54" fmla="*/ 21 w 22"/>
                <a:gd name="T55" fmla="*/ 474 h 4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"/>
                <a:gd name="T85" fmla="*/ 0 h 475"/>
                <a:gd name="T86" fmla="*/ 22 w 22"/>
                <a:gd name="T87" fmla="*/ 475 h 47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" h="475">
                  <a:moveTo>
                    <a:pt x="21" y="474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72"/>
                  </a:lnTo>
                  <a:lnTo>
                    <a:pt x="2" y="472"/>
                  </a:lnTo>
                  <a:lnTo>
                    <a:pt x="4" y="472"/>
                  </a:lnTo>
                  <a:lnTo>
                    <a:pt x="5" y="472"/>
                  </a:lnTo>
                  <a:lnTo>
                    <a:pt x="7" y="472"/>
                  </a:lnTo>
                  <a:lnTo>
                    <a:pt x="9" y="472"/>
                  </a:lnTo>
                  <a:lnTo>
                    <a:pt x="10" y="472"/>
                  </a:lnTo>
                  <a:lnTo>
                    <a:pt x="12" y="473"/>
                  </a:lnTo>
                  <a:lnTo>
                    <a:pt x="14" y="473"/>
                  </a:lnTo>
                  <a:lnTo>
                    <a:pt x="16" y="473"/>
                  </a:lnTo>
                  <a:lnTo>
                    <a:pt x="17" y="473"/>
                  </a:lnTo>
                  <a:lnTo>
                    <a:pt x="19" y="474"/>
                  </a:lnTo>
                  <a:lnTo>
                    <a:pt x="21" y="474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1" name="Freeform 43"/>
            <p:cNvSpPr>
              <a:spLocks/>
            </p:cNvSpPr>
            <p:nvPr/>
          </p:nvSpPr>
          <p:spPr bwMode="auto">
            <a:xfrm>
              <a:off x="3302" y="1120"/>
              <a:ext cx="22" cy="475"/>
            </a:xfrm>
            <a:custGeom>
              <a:avLst/>
              <a:gdLst>
                <a:gd name="T0" fmla="*/ 21 w 22"/>
                <a:gd name="T1" fmla="*/ 474 h 475"/>
                <a:gd name="T2" fmla="*/ 21 w 22"/>
                <a:gd name="T3" fmla="*/ 0 h 475"/>
                <a:gd name="T4" fmla="*/ 19 w 22"/>
                <a:gd name="T5" fmla="*/ 1 h 475"/>
                <a:gd name="T6" fmla="*/ 17 w 22"/>
                <a:gd name="T7" fmla="*/ 1 h 475"/>
                <a:gd name="T8" fmla="*/ 16 w 22"/>
                <a:gd name="T9" fmla="*/ 2 h 475"/>
                <a:gd name="T10" fmla="*/ 14 w 22"/>
                <a:gd name="T11" fmla="*/ 2 h 475"/>
                <a:gd name="T12" fmla="*/ 13 w 22"/>
                <a:gd name="T13" fmla="*/ 2 h 475"/>
                <a:gd name="T14" fmla="*/ 12 w 22"/>
                <a:gd name="T15" fmla="*/ 2 h 475"/>
                <a:gd name="T16" fmla="*/ 10 w 22"/>
                <a:gd name="T17" fmla="*/ 2 h 475"/>
                <a:gd name="T18" fmla="*/ 8 w 22"/>
                <a:gd name="T19" fmla="*/ 2 h 475"/>
                <a:gd name="T20" fmla="*/ 6 w 22"/>
                <a:gd name="T21" fmla="*/ 2 h 475"/>
                <a:gd name="T22" fmla="*/ 4 w 22"/>
                <a:gd name="T23" fmla="*/ 2 h 475"/>
                <a:gd name="T24" fmla="*/ 2 w 22"/>
                <a:gd name="T25" fmla="*/ 2 h 475"/>
                <a:gd name="T26" fmla="*/ 0 w 22"/>
                <a:gd name="T27" fmla="*/ 2 h 475"/>
                <a:gd name="T28" fmla="*/ 0 w 22"/>
                <a:gd name="T29" fmla="*/ 472 h 475"/>
                <a:gd name="T30" fmla="*/ 2 w 22"/>
                <a:gd name="T31" fmla="*/ 472 h 475"/>
                <a:gd name="T32" fmla="*/ 4 w 22"/>
                <a:gd name="T33" fmla="*/ 472 h 475"/>
                <a:gd name="T34" fmla="*/ 5 w 22"/>
                <a:gd name="T35" fmla="*/ 472 h 475"/>
                <a:gd name="T36" fmla="*/ 7 w 22"/>
                <a:gd name="T37" fmla="*/ 472 h 475"/>
                <a:gd name="T38" fmla="*/ 9 w 22"/>
                <a:gd name="T39" fmla="*/ 472 h 475"/>
                <a:gd name="T40" fmla="*/ 10 w 22"/>
                <a:gd name="T41" fmla="*/ 472 h 475"/>
                <a:gd name="T42" fmla="*/ 12 w 22"/>
                <a:gd name="T43" fmla="*/ 473 h 475"/>
                <a:gd name="T44" fmla="*/ 14 w 22"/>
                <a:gd name="T45" fmla="*/ 473 h 475"/>
                <a:gd name="T46" fmla="*/ 16 w 22"/>
                <a:gd name="T47" fmla="*/ 473 h 475"/>
                <a:gd name="T48" fmla="*/ 17 w 22"/>
                <a:gd name="T49" fmla="*/ 473 h 475"/>
                <a:gd name="T50" fmla="*/ 19 w 22"/>
                <a:gd name="T51" fmla="*/ 474 h 475"/>
                <a:gd name="T52" fmla="*/ 21 w 22"/>
                <a:gd name="T53" fmla="*/ 474 h 475"/>
                <a:gd name="T54" fmla="*/ 21 w 22"/>
                <a:gd name="T55" fmla="*/ 474 h 4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"/>
                <a:gd name="T85" fmla="*/ 0 h 475"/>
                <a:gd name="T86" fmla="*/ 22 w 22"/>
                <a:gd name="T87" fmla="*/ 475 h 47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" h="475">
                  <a:moveTo>
                    <a:pt x="21" y="474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72"/>
                  </a:lnTo>
                  <a:lnTo>
                    <a:pt x="2" y="472"/>
                  </a:lnTo>
                  <a:lnTo>
                    <a:pt x="4" y="472"/>
                  </a:lnTo>
                  <a:lnTo>
                    <a:pt x="5" y="472"/>
                  </a:lnTo>
                  <a:lnTo>
                    <a:pt x="7" y="472"/>
                  </a:lnTo>
                  <a:lnTo>
                    <a:pt x="9" y="472"/>
                  </a:lnTo>
                  <a:lnTo>
                    <a:pt x="10" y="472"/>
                  </a:lnTo>
                  <a:lnTo>
                    <a:pt x="12" y="473"/>
                  </a:lnTo>
                  <a:lnTo>
                    <a:pt x="14" y="473"/>
                  </a:lnTo>
                  <a:lnTo>
                    <a:pt x="16" y="473"/>
                  </a:lnTo>
                  <a:lnTo>
                    <a:pt x="17" y="473"/>
                  </a:lnTo>
                  <a:lnTo>
                    <a:pt x="19" y="474"/>
                  </a:lnTo>
                  <a:lnTo>
                    <a:pt x="21" y="47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2" name="Freeform 44"/>
            <p:cNvSpPr>
              <a:spLocks/>
            </p:cNvSpPr>
            <p:nvPr/>
          </p:nvSpPr>
          <p:spPr bwMode="auto">
            <a:xfrm>
              <a:off x="3323" y="1120"/>
              <a:ext cx="17" cy="475"/>
            </a:xfrm>
            <a:custGeom>
              <a:avLst/>
              <a:gdLst>
                <a:gd name="T0" fmla="*/ 0 w 17"/>
                <a:gd name="T1" fmla="*/ 0 h 475"/>
                <a:gd name="T2" fmla="*/ 0 w 17"/>
                <a:gd name="T3" fmla="*/ 474 h 475"/>
                <a:gd name="T4" fmla="*/ 16 w 17"/>
                <a:gd name="T5" fmla="*/ 469 h 475"/>
                <a:gd name="T6" fmla="*/ 16 w 17"/>
                <a:gd name="T7" fmla="*/ 5 h 475"/>
                <a:gd name="T8" fmla="*/ 0 w 17"/>
                <a:gd name="T9" fmla="*/ 0 h 475"/>
                <a:gd name="T10" fmla="*/ 0 w 17"/>
                <a:gd name="T11" fmla="*/ 0 h 4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75"/>
                <a:gd name="T20" fmla="*/ 17 w 17"/>
                <a:gd name="T21" fmla="*/ 475 h 4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75">
                  <a:moveTo>
                    <a:pt x="0" y="0"/>
                  </a:moveTo>
                  <a:lnTo>
                    <a:pt x="0" y="474"/>
                  </a:lnTo>
                  <a:lnTo>
                    <a:pt x="16" y="469"/>
                  </a:lnTo>
                  <a:lnTo>
                    <a:pt x="16" y="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3" name="Freeform 45"/>
            <p:cNvSpPr>
              <a:spLocks/>
            </p:cNvSpPr>
            <p:nvPr/>
          </p:nvSpPr>
          <p:spPr bwMode="auto">
            <a:xfrm>
              <a:off x="3323" y="1120"/>
              <a:ext cx="17" cy="475"/>
            </a:xfrm>
            <a:custGeom>
              <a:avLst/>
              <a:gdLst>
                <a:gd name="T0" fmla="*/ 0 w 17"/>
                <a:gd name="T1" fmla="*/ 0 h 475"/>
                <a:gd name="T2" fmla="*/ 0 w 17"/>
                <a:gd name="T3" fmla="*/ 474 h 475"/>
                <a:gd name="T4" fmla="*/ 16 w 17"/>
                <a:gd name="T5" fmla="*/ 469 h 475"/>
                <a:gd name="T6" fmla="*/ 16 w 17"/>
                <a:gd name="T7" fmla="*/ 5 h 475"/>
                <a:gd name="T8" fmla="*/ 0 w 17"/>
                <a:gd name="T9" fmla="*/ 0 h 475"/>
                <a:gd name="T10" fmla="*/ 0 w 17"/>
                <a:gd name="T11" fmla="*/ 0 h 4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75"/>
                <a:gd name="T20" fmla="*/ 17 w 17"/>
                <a:gd name="T21" fmla="*/ 475 h 4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75">
                  <a:moveTo>
                    <a:pt x="0" y="0"/>
                  </a:moveTo>
                  <a:lnTo>
                    <a:pt x="0" y="474"/>
                  </a:lnTo>
                  <a:lnTo>
                    <a:pt x="16" y="469"/>
                  </a:lnTo>
                  <a:lnTo>
                    <a:pt x="16" y="5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4" name="Freeform 46"/>
            <p:cNvSpPr>
              <a:spLocks/>
            </p:cNvSpPr>
            <p:nvPr/>
          </p:nvSpPr>
          <p:spPr bwMode="auto">
            <a:xfrm>
              <a:off x="3811" y="1089"/>
              <a:ext cx="22" cy="537"/>
            </a:xfrm>
            <a:custGeom>
              <a:avLst/>
              <a:gdLst>
                <a:gd name="T0" fmla="*/ 21 w 22"/>
                <a:gd name="T1" fmla="*/ 500 h 537"/>
                <a:gd name="T2" fmla="*/ 21 w 22"/>
                <a:gd name="T3" fmla="*/ 36 h 537"/>
                <a:gd name="T4" fmla="*/ 18 w 22"/>
                <a:gd name="T5" fmla="*/ 35 h 537"/>
                <a:gd name="T6" fmla="*/ 15 w 22"/>
                <a:gd name="T7" fmla="*/ 33 h 537"/>
                <a:gd name="T8" fmla="*/ 13 w 22"/>
                <a:gd name="T9" fmla="*/ 31 h 537"/>
                <a:gd name="T10" fmla="*/ 11 w 22"/>
                <a:gd name="T11" fmla="*/ 28 h 537"/>
                <a:gd name="T12" fmla="*/ 9 w 22"/>
                <a:gd name="T13" fmla="*/ 26 h 537"/>
                <a:gd name="T14" fmla="*/ 7 w 22"/>
                <a:gd name="T15" fmla="*/ 22 h 537"/>
                <a:gd name="T16" fmla="*/ 5 w 22"/>
                <a:gd name="T17" fmla="*/ 20 h 537"/>
                <a:gd name="T18" fmla="*/ 4 w 22"/>
                <a:gd name="T19" fmla="*/ 16 h 537"/>
                <a:gd name="T20" fmla="*/ 2 w 22"/>
                <a:gd name="T21" fmla="*/ 12 h 537"/>
                <a:gd name="T22" fmla="*/ 1 w 22"/>
                <a:gd name="T23" fmla="*/ 9 h 537"/>
                <a:gd name="T24" fmla="*/ 0 w 22"/>
                <a:gd name="T25" fmla="*/ 5 h 537"/>
                <a:gd name="T26" fmla="*/ 0 w 22"/>
                <a:gd name="T27" fmla="*/ 0 h 537"/>
                <a:gd name="T28" fmla="*/ 0 w 22"/>
                <a:gd name="T29" fmla="*/ 536 h 537"/>
                <a:gd name="T30" fmla="*/ 0 w 22"/>
                <a:gd name="T31" fmla="*/ 533 h 537"/>
                <a:gd name="T32" fmla="*/ 0 w 22"/>
                <a:gd name="T33" fmla="*/ 529 h 537"/>
                <a:gd name="T34" fmla="*/ 1 w 22"/>
                <a:gd name="T35" fmla="*/ 525 h 537"/>
                <a:gd name="T36" fmla="*/ 2 w 22"/>
                <a:gd name="T37" fmla="*/ 522 h 537"/>
                <a:gd name="T38" fmla="*/ 3 w 22"/>
                <a:gd name="T39" fmla="*/ 519 h 537"/>
                <a:gd name="T40" fmla="*/ 5 w 22"/>
                <a:gd name="T41" fmla="*/ 516 h 537"/>
                <a:gd name="T42" fmla="*/ 7 w 22"/>
                <a:gd name="T43" fmla="*/ 513 h 537"/>
                <a:gd name="T44" fmla="*/ 9 w 22"/>
                <a:gd name="T45" fmla="*/ 510 h 537"/>
                <a:gd name="T46" fmla="*/ 11 w 22"/>
                <a:gd name="T47" fmla="*/ 507 h 537"/>
                <a:gd name="T48" fmla="*/ 14 w 22"/>
                <a:gd name="T49" fmla="*/ 505 h 537"/>
                <a:gd name="T50" fmla="*/ 18 w 22"/>
                <a:gd name="T51" fmla="*/ 502 h 537"/>
                <a:gd name="T52" fmla="*/ 21 w 22"/>
                <a:gd name="T53" fmla="*/ 500 h 537"/>
                <a:gd name="T54" fmla="*/ 21 w 22"/>
                <a:gd name="T55" fmla="*/ 500 h 5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"/>
                <a:gd name="T85" fmla="*/ 0 h 537"/>
                <a:gd name="T86" fmla="*/ 22 w 22"/>
                <a:gd name="T87" fmla="*/ 537 h 5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" h="537">
                  <a:moveTo>
                    <a:pt x="21" y="500"/>
                  </a:moveTo>
                  <a:lnTo>
                    <a:pt x="21" y="36"/>
                  </a:lnTo>
                  <a:lnTo>
                    <a:pt x="18" y="35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1" y="28"/>
                  </a:lnTo>
                  <a:lnTo>
                    <a:pt x="9" y="26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1" y="9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536"/>
                  </a:lnTo>
                  <a:lnTo>
                    <a:pt x="0" y="533"/>
                  </a:lnTo>
                  <a:lnTo>
                    <a:pt x="0" y="529"/>
                  </a:lnTo>
                  <a:lnTo>
                    <a:pt x="1" y="525"/>
                  </a:lnTo>
                  <a:lnTo>
                    <a:pt x="2" y="522"/>
                  </a:lnTo>
                  <a:lnTo>
                    <a:pt x="3" y="519"/>
                  </a:lnTo>
                  <a:lnTo>
                    <a:pt x="5" y="516"/>
                  </a:lnTo>
                  <a:lnTo>
                    <a:pt x="7" y="513"/>
                  </a:lnTo>
                  <a:lnTo>
                    <a:pt x="9" y="510"/>
                  </a:lnTo>
                  <a:lnTo>
                    <a:pt x="11" y="507"/>
                  </a:lnTo>
                  <a:lnTo>
                    <a:pt x="14" y="505"/>
                  </a:lnTo>
                  <a:lnTo>
                    <a:pt x="18" y="502"/>
                  </a:lnTo>
                  <a:lnTo>
                    <a:pt x="21" y="50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5" name="Freeform 47"/>
            <p:cNvSpPr>
              <a:spLocks/>
            </p:cNvSpPr>
            <p:nvPr/>
          </p:nvSpPr>
          <p:spPr bwMode="auto">
            <a:xfrm>
              <a:off x="3811" y="1089"/>
              <a:ext cx="22" cy="537"/>
            </a:xfrm>
            <a:custGeom>
              <a:avLst/>
              <a:gdLst>
                <a:gd name="T0" fmla="*/ 21 w 22"/>
                <a:gd name="T1" fmla="*/ 500 h 537"/>
                <a:gd name="T2" fmla="*/ 21 w 22"/>
                <a:gd name="T3" fmla="*/ 36 h 537"/>
                <a:gd name="T4" fmla="*/ 18 w 22"/>
                <a:gd name="T5" fmla="*/ 35 h 537"/>
                <a:gd name="T6" fmla="*/ 15 w 22"/>
                <a:gd name="T7" fmla="*/ 33 h 537"/>
                <a:gd name="T8" fmla="*/ 13 w 22"/>
                <a:gd name="T9" fmla="*/ 31 h 537"/>
                <a:gd name="T10" fmla="*/ 11 w 22"/>
                <a:gd name="T11" fmla="*/ 28 h 537"/>
                <a:gd name="T12" fmla="*/ 9 w 22"/>
                <a:gd name="T13" fmla="*/ 26 h 537"/>
                <a:gd name="T14" fmla="*/ 7 w 22"/>
                <a:gd name="T15" fmla="*/ 22 h 537"/>
                <a:gd name="T16" fmla="*/ 5 w 22"/>
                <a:gd name="T17" fmla="*/ 20 h 537"/>
                <a:gd name="T18" fmla="*/ 4 w 22"/>
                <a:gd name="T19" fmla="*/ 16 h 537"/>
                <a:gd name="T20" fmla="*/ 2 w 22"/>
                <a:gd name="T21" fmla="*/ 12 h 537"/>
                <a:gd name="T22" fmla="*/ 1 w 22"/>
                <a:gd name="T23" fmla="*/ 9 h 537"/>
                <a:gd name="T24" fmla="*/ 0 w 22"/>
                <a:gd name="T25" fmla="*/ 5 h 537"/>
                <a:gd name="T26" fmla="*/ 0 w 22"/>
                <a:gd name="T27" fmla="*/ 0 h 537"/>
                <a:gd name="T28" fmla="*/ 0 w 22"/>
                <a:gd name="T29" fmla="*/ 536 h 537"/>
                <a:gd name="T30" fmla="*/ 0 w 22"/>
                <a:gd name="T31" fmla="*/ 533 h 537"/>
                <a:gd name="T32" fmla="*/ 0 w 22"/>
                <a:gd name="T33" fmla="*/ 529 h 537"/>
                <a:gd name="T34" fmla="*/ 1 w 22"/>
                <a:gd name="T35" fmla="*/ 525 h 537"/>
                <a:gd name="T36" fmla="*/ 2 w 22"/>
                <a:gd name="T37" fmla="*/ 522 h 537"/>
                <a:gd name="T38" fmla="*/ 3 w 22"/>
                <a:gd name="T39" fmla="*/ 519 h 537"/>
                <a:gd name="T40" fmla="*/ 5 w 22"/>
                <a:gd name="T41" fmla="*/ 516 h 537"/>
                <a:gd name="T42" fmla="*/ 7 w 22"/>
                <a:gd name="T43" fmla="*/ 513 h 537"/>
                <a:gd name="T44" fmla="*/ 9 w 22"/>
                <a:gd name="T45" fmla="*/ 510 h 537"/>
                <a:gd name="T46" fmla="*/ 11 w 22"/>
                <a:gd name="T47" fmla="*/ 507 h 537"/>
                <a:gd name="T48" fmla="*/ 14 w 22"/>
                <a:gd name="T49" fmla="*/ 505 h 537"/>
                <a:gd name="T50" fmla="*/ 18 w 22"/>
                <a:gd name="T51" fmla="*/ 502 h 537"/>
                <a:gd name="T52" fmla="*/ 21 w 22"/>
                <a:gd name="T53" fmla="*/ 500 h 537"/>
                <a:gd name="T54" fmla="*/ 21 w 22"/>
                <a:gd name="T55" fmla="*/ 500 h 5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2"/>
                <a:gd name="T85" fmla="*/ 0 h 537"/>
                <a:gd name="T86" fmla="*/ 22 w 22"/>
                <a:gd name="T87" fmla="*/ 537 h 5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2" h="537">
                  <a:moveTo>
                    <a:pt x="21" y="500"/>
                  </a:moveTo>
                  <a:lnTo>
                    <a:pt x="21" y="36"/>
                  </a:lnTo>
                  <a:lnTo>
                    <a:pt x="18" y="35"/>
                  </a:lnTo>
                  <a:lnTo>
                    <a:pt x="15" y="33"/>
                  </a:lnTo>
                  <a:lnTo>
                    <a:pt x="13" y="31"/>
                  </a:lnTo>
                  <a:lnTo>
                    <a:pt x="11" y="28"/>
                  </a:lnTo>
                  <a:lnTo>
                    <a:pt x="9" y="26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1" y="9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536"/>
                  </a:lnTo>
                  <a:lnTo>
                    <a:pt x="0" y="533"/>
                  </a:lnTo>
                  <a:lnTo>
                    <a:pt x="0" y="529"/>
                  </a:lnTo>
                  <a:lnTo>
                    <a:pt x="1" y="525"/>
                  </a:lnTo>
                  <a:lnTo>
                    <a:pt x="2" y="522"/>
                  </a:lnTo>
                  <a:lnTo>
                    <a:pt x="3" y="519"/>
                  </a:lnTo>
                  <a:lnTo>
                    <a:pt x="5" y="516"/>
                  </a:lnTo>
                  <a:lnTo>
                    <a:pt x="7" y="513"/>
                  </a:lnTo>
                  <a:lnTo>
                    <a:pt x="9" y="510"/>
                  </a:lnTo>
                  <a:lnTo>
                    <a:pt x="11" y="507"/>
                  </a:lnTo>
                  <a:lnTo>
                    <a:pt x="14" y="505"/>
                  </a:lnTo>
                  <a:lnTo>
                    <a:pt x="18" y="502"/>
                  </a:lnTo>
                  <a:lnTo>
                    <a:pt x="21" y="50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6" name="Freeform 48"/>
            <p:cNvSpPr>
              <a:spLocks/>
            </p:cNvSpPr>
            <p:nvPr/>
          </p:nvSpPr>
          <p:spPr bwMode="auto">
            <a:xfrm>
              <a:off x="3842" y="1120"/>
              <a:ext cx="21" cy="475"/>
            </a:xfrm>
            <a:custGeom>
              <a:avLst/>
              <a:gdLst>
                <a:gd name="T0" fmla="*/ 0 w 21"/>
                <a:gd name="T1" fmla="*/ 474 h 475"/>
                <a:gd name="T2" fmla="*/ 0 w 21"/>
                <a:gd name="T3" fmla="*/ 0 h 475"/>
                <a:gd name="T4" fmla="*/ 1 w 21"/>
                <a:gd name="T5" fmla="*/ 1 h 475"/>
                <a:gd name="T6" fmla="*/ 2 w 21"/>
                <a:gd name="T7" fmla="*/ 1 h 475"/>
                <a:gd name="T8" fmla="*/ 4 w 21"/>
                <a:gd name="T9" fmla="*/ 2 h 475"/>
                <a:gd name="T10" fmla="*/ 5 w 21"/>
                <a:gd name="T11" fmla="*/ 2 h 475"/>
                <a:gd name="T12" fmla="*/ 7 w 21"/>
                <a:gd name="T13" fmla="*/ 2 h 475"/>
                <a:gd name="T14" fmla="*/ 8 w 21"/>
                <a:gd name="T15" fmla="*/ 2 h 475"/>
                <a:gd name="T16" fmla="*/ 10 w 21"/>
                <a:gd name="T17" fmla="*/ 2 h 475"/>
                <a:gd name="T18" fmla="*/ 12 w 21"/>
                <a:gd name="T19" fmla="*/ 2 h 475"/>
                <a:gd name="T20" fmla="*/ 14 w 21"/>
                <a:gd name="T21" fmla="*/ 2 h 475"/>
                <a:gd name="T22" fmla="*/ 15 w 21"/>
                <a:gd name="T23" fmla="*/ 2 h 475"/>
                <a:gd name="T24" fmla="*/ 18 w 21"/>
                <a:gd name="T25" fmla="*/ 2 h 475"/>
                <a:gd name="T26" fmla="*/ 20 w 21"/>
                <a:gd name="T27" fmla="*/ 2 h 475"/>
                <a:gd name="T28" fmla="*/ 20 w 21"/>
                <a:gd name="T29" fmla="*/ 472 h 475"/>
                <a:gd name="T30" fmla="*/ 18 w 21"/>
                <a:gd name="T31" fmla="*/ 472 h 475"/>
                <a:gd name="T32" fmla="*/ 16 w 21"/>
                <a:gd name="T33" fmla="*/ 472 h 475"/>
                <a:gd name="T34" fmla="*/ 15 w 21"/>
                <a:gd name="T35" fmla="*/ 472 h 475"/>
                <a:gd name="T36" fmla="*/ 13 w 21"/>
                <a:gd name="T37" fmla="*/ 472 h 475"/>
                <a:gd name="T38" fmla="*/ 11 w 21"/>
                <a:gd name="T39" fmla="*/ 472 h 475"/>
                <a:gd name="T40" fmla="*/ 10 w 21"/>
                <a:gd name="T41" fmla="*/ 472 h 475"/>
                <a:gd name="T42" fmla="*/ 8 w 21"/>
                <a:gd name="T43" fmla="*/ 473 h 475"/>
                <a:gd name="T44" fmla="*/ 6 w 21"/>
                <a:gd name="T45" fmla="*/ 473 h 475"/>
                <a:gd name="T46" fmla="*/ 4 w 21"/>
                <a:gd name="T47" fmla="*/ 473 h 475"/>
                <a:gd name="T48" fmla="*/ 3 w 21"/>
                <a:gd name="T49" fmla="*/ 473 h 475"/>
                <a:gd name="T50" fmla="*/ 1 w 21"/>
                <a:gd name="T51" fmla="*/ 474 h 475"/>
                <a:gd name="T52" fmla="*/ 0 w 21"/>
                <a:gd name="T53" fmla="*/ 474 h 475"/>
                <a:gd name="T54" fmla="*/ 0 w 21"/>
                <a:gd name="T55" fmla="*/ 474 h 4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"/>
                <a:gd name="T85" fmla="*/ 0 h 475"/>
                <a:gd name="T86" fmla="*/ 21 w 21"/>
                <a:gd name="T87" fmla="*/ 475 h 47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" h="475">
                  <a:moveTo>
                    <a:pt x="0" y="474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72"/>
                  </a:lnTo>
                  <a:lnTo>
                    <a:pt x="18" y="472"/>
                  </a:lnTo>
                  <a:lnTo>
                    <a:pt x="16" y="472"/>
                  </a:lnTo>
                  <a:lnTo>
                    <a:pt x="15" y="472"/>
                  </a:lnTo>
                  <a:lnTo>
                    <a:pt x="13" y="472"/>
                  </a:lnTo>
                  <a:lnTo>
                    <a:pt x="11" y="472"/>
                  </a:lnTo>
                  <a:lnTo>
                    <a:pt x="10" y="472"/>
                  </a:lnTo>
                  <a:lnTo>
                    <a:pt x="8" y="473"/>
                  </a:lnTo>
                  <a:lnTo>
                    <a:pt x="6" y="473"/>
                  </a:lnTo>
                  <a:lnTo>
                    <a:pt x="4" y="473"/>
                  </a:lnTo>
                  <a:lnTo>
                    <a:pt x="3" y="473"/>
                  </a:lnTo>
                  <a:lnTo>
                    <a:pt x="1" y="474"/>
                  </a:lnTo>
                  <a:lnTo>
                    <a:pt x="0" y="474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7" name="Freeform 49"/>
            <p:cNvSpPr>
              <a:spLocks/>
            </p:cNvSpPr>
            <p:nvPr/>
          </p:nvSpPr>
          <p:spPr bwMode="auto">
            <a:xfrm>
              <a:off x="3842" y="1120"/>
              <a:ext cx="21" cy="475"/>
            </a:xfrm>
            <a:custGeom>
              <a:avLst/>
              <a:gdLst>
                <a:gd name="T0" fmla="*/ 0 w 21"/>
                <a:gd name="T1" fmla="*/ 474 h 475"/>
                <a:gd name="T2" fmla="*/ 0 w 21"/>
                <a:gd name="T3" fmla="*/ 0 h 475"/>
                <a:gd name="T4" fmla="*/ 1 w 21"/>
                <a:gd name="T5" fmla="*/ 1 h 475"/>
                <a:gd name="T6" fmla="*/ 2 w 21"/>
                <a:gd name="T7" fmla="*/ 1 h 475"/>
                <a:gd name="T8" fmla="*/ 4 w 21"/>
                <a:gd name="T9" fmla="*/ 2 h 475"/>
                <a:gd name="T10" fmla="*/ 5 w 21"/>
                <a:gd name="T11" fmla="*/ 2 h 475"/>
                <a:gd name="T12" fmla="*/ 7 w 21"/>
                <a:gd name="T13" fmla="*/ 2 h 475"/>
                <a:gd name="T14" fmla="*/ 8 w 21"/>
                <a:gd name="T15" fmla="*/ 2 h 475"/>
                <a:gd name="T16" fmla="*/ 10 w 21"/>
                <a:gd name="T17" fmla="*/ 2 h 475"/>
                <a:gd name="T18" fmla="*/ 12 w 21"/>
                <a:gd name="T19" fmla="*/ 2 h 475"/>
                <a:gd name="T20" fmla="*/ 14 w 21"/>
                <a:gd name="T21" fmla="*/ 2 h 475"/>
                <a:gd name="T22" fmla="*/ 15 w 21"/>
                <a:gd name="T23" fmla="*/ 2 h 475"/>
                <a:gd name="T24" fmla="*/ 18 w 21"/>
                <a:gd name="T25" fmla="*/ 2 h 475"/>
                <a:gd name="T26" fmla="*/ 20 w 21"/>
                <a:gd name="T27" fmla="*/ 2 h 475"/>
                <a:gd name="T28" fmla="*/ 20 w 21"/>
                <a:gd name="T29" fmla="*/ 472 h 475"/>
                <a:gd name="T30" fmla="*/ 18 w 21"/>
                <a:gd name="T31" fmla="*/ 472 h 475"/>
                <a:gd name="T32" fmla="*/ 16 w 21"/>
                <a:gd name="T33" fmla="*/ 472 h 475"/>
                <a:gd name="T34" fmla="*/ 15 w 21"/>
                <a:gd name="T35" fmla="*/ 472 h 475"/>
                <a:gd name="T36" fmla="*/ 13 w 21"/>
                <a:gd name="T37" fmla="*/ 472 h 475"/>
                <a:gd name="T38" fmla="*/ 11 w 21"/>
                <a:gd name="T39" fmla="*/ 472 h 475"/>
                <a:gd name="T40" fmla="*/ 10 w 21"/>
                <a:gd name="T41" fmla="*/ 472 h 475"/>
                <a:gd name="T42" fmla="*/ 8 w 21"/>
                <a:gd name="T43" fmla="*/ 473 h 475"/>
                <a:gd name="T44" fmla="*/ 6 w 21"/>
                <a:gd name="T45" fmla="*/ 473 h 475"/>
                <a:gd name="T46" fmla="*/ 4 w 21"/>
                <a:gd name="T47" fmla="*/ 473 h 475"/>
                <a:gd name="T48" fmla="*/ 3 w 21"/>
                <a:gd name="T49" fmla="*/ 473 h 475"/>
                <a:gd name="T50" fmla="*/ 1 w 21"/>
                <a:gd name="T51" fmla="*/ 474 h 475"/>
                <a:gd name="T52" fmla="*/ 0 w 21"/>
                <a:gd name="T53" fmla="*/ 474 h 475"/>
                <a:gd name="T54" fmla="*/ 0 w 21"/>
                <a:gd name="T55" fmla="*/ 474 h 4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"/>
                <a:gd name="T85" fmla="*/ 0 h 475"/>
                <a:gd name="T86" fmla="*/ 21 w 21"/>
                <a:gd name="T87" fmla="*/ 475 h 47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" h="475">
                  <a:moveTo>
                    <a:pt x="0" y="474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72"/>
                  </a:lnTo>
                  <a:lnTo>
                    <a:pt x="18" y="472"/>
                  </a:lnTo>
                  <a:lnTo>
                    <a:pt x="16" y="472"/>
                  </a:lnTo>
                  <a:lnTo>
                    <a:pt x="15" y="472"/>
                  </a:lnTo>
                  <a:lnTo>
                    <a:pt x="13" y="472"/>
                  </a:lnTo>
                  <a:lnTo>
                    <a:pt x="11" y="472"/>
                  </a:lnTo>
                  <a:lnTo>
                    <a:pt x="10" y="472"/>
                  </a:lnTo>
                  <a:lnTo>
                    <a:pt x="8" y="473"/>
                  </a:lnTo>
                  <a:lnTo>
                    <a:pt x="6" y="473"/>
                  </a:lnTo>
                  <a:lnTo>
                    <a:pt x="4" y="473"/>
                  </a:lnTo>
                  <a:lnTo>
                    <a:pt x="3" y="473"/>
                  </a:lnTo>
                  <a:lnTo>
                    <a:pt x="1" y="474"/>
                  </a:lnTo>
                  <a:lnTo>
                    <a:pt x="0" y="47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8" name="Freeform 50"/>
            <p:cNvSpPr>
              <a:spLocks/>
            </p:cNvSpPr>
            <p:nvPr/>
          </p:nvSpPr>
          <p:spPr bwMode="auto">
            <a:xfrm>
              <a:off x="3832" y="1120"/>
              <a:ext cx="17" cy="475"/>
            </a:xfrm>
            <a:custGeom>
              <a:avLst/>
              <a:gdLst>
                <a:gd name="T0" fmla="*/ 16 w 17"/>
                <a:gd name="T1" fmla="*/ 0 h 475"/>
                <a:gd name="T2" fmla="*/ 16 w 17"/>
                <a:gd name="T3" fmla="*/ 474 h 475"/>
                <a:gd name="T4" fmla="*/ 0 w 17"/>
                <a:gd name="T5" fmla="*/ 469 h 475"/>
                <a:gd name="T6" fmla="*/ 0 w 17"/>
                <a:gd name="T7" fmla="*/ 5 h 475"/>
                <a:gd name="T8" fmla="*/ 16 w 17"/>
                <a:gd name="T9" fmla="*/ 0 h 475"/>
                <a:gd name="T10" fmla="*/ 16 w 17"/>
                <a:gd name="T11" fmla="*/ 0 h 4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75"/>
                <a:gd name="T20" fmla="*/ 17 w 17"/>
                <a:gd name="T21" fmla="*/ 475 h 4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75">
                  <a:moveTo>
                    <a:pt x="16" y="0"/>
                  </a:moveTo>
                  <a:lnTo>
                    <a:pt x="16" y="474"/>
                  </a:lnTo>
                  <a:lnTo>
                    <a:pt x="0" y="469"/>
                  </a:lnTo>
                  <a:lnTo>
                    <a:pt x="0" y="5"/>
                  </a:lnTo>
                  <a:lnTo>
                    <a:pt x="16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9" name="Freeform 51"/>
            <p:cNvSpPr>
              <a:spLocks/>
            </p:cNvSpPr>
            <p:nvPr/>
          </p:nvSpPr>
          <p:spPr bwMode="auto">
            <a:xfrm>
              <a:off x="3832" y="1120"/>
              <a:ext cx="17" cy="475"/>
            </a:xfrm>
            <a:custGeom>
              <a:avLst/>
              <a:gdLst>
                <a:gd name="T0" fmla="*/ 16 w 17"/>
                <a:gd name="T1" fmla="*/ 0 h 475"/>
                <a:gd name="T2" fmla="*/ 16 w 17"/>
                <a:gd name="T3" fmla="*/ 474 h 475"/>
                <a:gd name="T4" fmla="*/ 0 w 17"/>
                <a:gd name="T5" fmla="*/ 469 h 475"/>
                <a:gd name="T6" fmla="*/ 0 w 17"/>
                <a:gd name="T7" fmla="*/ 5 h 475"/>
                <a:gd name="T8" fmla="*/ 16 w 17"/>
                <a:gd name="T9" fmla="*/ 0 h 475"/>
                <a:gd name="T10" fmla="*/ 16 w 17"/>
                <a:gd name="T11" fmla="*/ 0 h 4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75"/>
                <a:gd name="T20" fmla="*/ 17 w 17"/>
                <a:gd name="T21" fmla="*/ 475 h 4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75">
                  <a:moveTo>
                    <a:pt x="16" y="0"/>
                  </a:moveTo>
                  <a:lnTo>
                    <a:pt x="16" y="474"/>
                  </a:lnTo>
                  <a:lnTo>
                    <a:pt x="0" y="469"/>
                  </a:lnTo>
                  <a:lnTo>
                    <a:pt x="0" y="5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0" name="Freeform 52"/>
            <p:cNvSpPr>
              <a:spLocks/>
            </p:cNvSpPr>
            <p:nvPr/>
          </p:nvSpPr>
          <p:spPr bwMode="auto">
            <a:xfrm>
              <a:off x="3362" y="1057"/>
              <a:ext cx="441" cy="604"/>
            </a:xfrm>
            <a:custGeom>
              <a:avLst/>
              <a:gdLst>
                <a:gd name="T0" fmla="*/ 8 w 441"/>
                <a:gd name="T1" fmla="*/ 0 h 604"/>
                <a:gd name="T2" fmla="*/ 7 w 441"/>
                <a:gd name="T3" fmla="*/ 1 h 604"/>
                <a:gd name="T4" fmla="*/ 6 w 441"/>
                <a:gd name="T5" fmla="*/ 1 h 604"/>
                <a:gd name="T6" fmla="*/ 5 w 441"/>
                <a:gd name="T7" fmla="*/ 1 h 604"/>
                <a:gd name="T8" fmla="*/ 4 w 441"/>
                <a:gd name="T9" fmla="*/ 2 h 604"/>
                <a:gd name="T10" fmla="*/ 3 w 441"/>
                <a:gd name="T11" fmla="*/ 2 h 604"/>
                <a:gd name="T12" fmla="*/ 2 w 441"/>
                <a:gd name="T13" fmla="*/ 3 h 604"/>
                <a:gd name="T14" fmla="*/ 2 w 441"/>
                <a:gd name="T15" fmla="*/ 3 h 604"/>
                <a:gd name="T16" fmla="*/ 1 w 441"/>
                <a:gd name="T17" fmla="*/ 4 h 604"/>
                <a:gd name="T18" fmla="*/ 1 w 441"/>
                <a:gd name="T19" fmla="*/ 4 h 604"/>
                <a:gd name="T20" fmla="*/ 0 w 441"/>
                <a:gd name="T21" fmla="*/ 6 h 604"/>
                <a:gd name="T22" fmla="*/ 0 w 441"/>
                <a:gd name="T23" fmla="*/ 6 h 604"/>
                <a:gd name="T24" fmla="*/ 0 w 441"/>
                <a:gd name="T25" fmla="*/ 7 h 604"/>
                <a:gd name="T26" fmla="*/ 0 w 441"/>
                <a:gd name="T27" fmla="*/ 597 h 604"/>
                <a:gd name="T28" fmla="*/ 0 w 441"/>
                <a:gd name="T29" fmla="*/ 598 h 604"/>
                <a:gd name="T30" fmla="*/ 0 w 441"/>
                <a:gd name="T31" fmla="*/ 599 h 604"/>
                <a:gd name="T32" fmla="*/ 1 w 441"/>
                <a:gd name="T33" fmla="*/ 600 h 604"/>
                <a:gd name="T34" fmla="*/ 1 w 441"/>
                <a:gd name="T35" fmla="*/ 601 h 604"/>
                <a:gd name="T36" fmla="*/ 2 w 441"/>
                <a:gd name="T37" fmla="*/ 601 h 604"/>
                <a:gd name="T38" fmla="*/ 2 w 441"/>
                <a:gd name="T39" fmla="*/ 602 h 604"/>
                <a:gd name="T40" fmla="*/ 3 w 441"/>
                <a:gd name="T41" fmla="*/ 602 h 604"/>
                <a:gd name="T42" fmla="*/ 4 w 441"/>
                <a:gd name="T43" fmla="*/ 603 h 604"/>
                <a:gd name="T44" fmla="*/ 5 w 441"/>
                <a:gd name="T45" fmla="*/ 603 h 604"/>
                <a:gd name="T46" fmla="*/ 6 w 441"/>
                <a:gd name="T47" fmla="*/ 603 h 604"/>
                <a:gd name="T48" fmla="*/ 7 w 441"/>
                <a:gd name="T49" fmla="*/ 603 h 604"/>
                <a:gd name="T50" fmla="*/ 8 w 441"/>
                <a:gd name="T51" fmla="*/ 603 h 604"/>
                <a:gd name="T52" fmla="*/ 433 w 441"/>
                <a:gd name="T53" fmla="*/ 603 h 604"/>
                <a:gd name="T54" fmla="*/ 433 w 441"/>
                <a:gd name="T55" fmla="*/ 603 h 604"/>
                <a:gd name="T56" fmla="*/ 434 w 441"/>
                <a:gd name="T57" fmla="*/ 603 h 604"/>
                <a:gd name="T58" fmla="*/ 435 w 441"/>
                <a:gd name="T59" fmla="*/ 603 h 604"/>
                <a:gd name="T60" fmla="*/ 436 w 441"/>
                <a:gd name="T61" fmla="*/ 603 h 604"/>
                <a:gd name="T62" fmla="*/ 437 w 441"/>
                <a:gd name="T63" fmla="*/ 602 h 604"/>
                <a:gd name="T64" fmla="*/ 438 w 441"/>
                <a:gd name="T65" fmla="*/ 602 h 604"/>
                <a:gd name="T66" fmla="*/ 438 w 441"/>
                <a:gd name="T67" fmla="*/ 601 h 604"/>
                <a:gd name="T68" fmla="*/ 439 w 441"/>
                <a:gd name="T69" fmla="*/ 601 h 604"/>
                <a:gd name="T70" fmla="*/ 439 w 441"/>
                <a:gd name="T71" fmla="*/ 600 h 604"/>
                <a:gd name="T72" fmla="*/ 439 w 441"/>
                <a:gd name="T73" fmla="*/ 599 h 604"/>
                <a:gd name="T74" fmla="*/ 439 w 441"/>
                <a:gd name="T75" fmla="*/ 598 h 604"/>
                <a:gd name="T76" fmla="*/ 440 w 441"/>
                <a:gd name="T77" fmla="*/ 597 h 604"/>
                <a:gd name="T78" fmla="*/ 440 w 441"/>
                <a:gd name="T79" fmla="*/ 7 h 604"/>
                <a:gd name="T80" fmla="*/ 439 w 441"/>
                <a:gd name="T81" fmla="*/ 6 h 604"/>
                <a:gd name="T82" fmla="*/ 439 w 441"/>
                <a:gd name="T83" fmla="*/ 6 h 604"/>
                <a:gd name="T84" fmla="*/ 439 w 441"/>
                <a:gd name="T85" fmla="*/ 4 h 604"/>
                <a:gd name="T86" fmla="*/ 439 w 441"/>
                <a:gd name="T87" fmla="*/ 4 h 604"/>
                <a:gd name="T88" fmla="*/ 438 w 441"/>
                <a:gd name="T89" fmla="*/ 3 h 604"/>
                <a:gd name="T90" fmla="*/ 438 w 441"/>
                <a:gd name="T91" fmla="*/ 3 h 604"/>
                <a:gd name="T92" fmla="*/ 437 w 441"/>
                <a:gd name="T93" fmla="*/ 2 h 604"/>
                <a:gd name="T94" fmla="*/ 436 w 441"/>
                <a:gd name="T95" fmla="*/ 2 h 604"/>
                <a:gd name="T96" fmla="*/ 435 w 441"/>
                <a:gd name="T97" fmla="*/ 1 h 604"/>
                <a:gd name="T98" fmla="*/ 434 w 441"/>
                <a:gd name="T99" fmla="*/ 1 h 604"/>
                <a:gd name="T100" fmla="*/ 433 w 441"/>
                <a:gd name="T101" fmla="*/ 1 h 604"/>
                <a:gd name="T102" fmla="*/ 433 w 441"/>
                <a:gd name="T103" fmla="*/ 0 h 604"/>
                <a:gd name="T104" fmla="*/ 8 w 441"/>
                <a:gd name="T105" fmla="*/ 0 h 604"/>
                <a:gd name="T106" fmla="*/ 8 w 441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41"/>
                <a:gd name="T163" fmla="*/ 0 h 604"/>
                <a:gd name="T164" fmla="*/ 441 w 441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41" h="604">
                  <a:moveTo>
                    <a:pt x="8" y="0"/>
                  </a:move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97"/>
                  </a:lnTo>
                  <a:lnTo>
                    <a:pt x="0" y="598"/>
                  </a:lnTo>
                  <a:lnTo>
                    <a:pt x="0" y="599"/>
                  </a:lnTo>
                  <a:lnTo>
                    <a:pt x="1" y="600"/>
                  </a:lnTo>
                  <a:lnTo>
                    <a:pt x="1" y="601"/>
                  </a:lnTo>
                  <a:lnTo>
                    <a:pt x="2" y="601"/>
                  </a:lnTo>
                  <a:lnTo>
                    <a:pt x="2" y="602"/>
                  </a:lnTo>
                  <a:lnTo>
                    <a:pt x="3" y="602"/>
                  </a:lnTo>
                  <a:lnTo>
                    <a:pt x="4" y="603"/>
                  </a:lnTo>
                  <a:lnTo>
                    <a:pt x="5" y="603"/>
                  </a:lnTo>
                  <a:lnTo>
                    <a:pt x="6" y="603"/>
                  </a:lnTo>
                  <a:lnTo>
                    <a:pt x="7" y="603"/>
                  </a:lnTo>
                  <a:lnTo>
                    <a:pt x="8" y="603"/>
                  </a:lnTo>
                  <a:lnTo>
                    <a:pt x="433" y="603"/>
                  </a:lnTo>
                  <a:lnTo>
                    <a:pt x="434" y="603"/>
                  </a:lnTo>
                  <a:lnTo>
                    <a:pt x="435" y="603"/>
                  </a:lnTo>
                  <a:lnTo>
                    <a:pt x="436" y="603"/>
                  </a:lnTo>
                  <a:lnTo>
                    <a:pt x="437" y="602"/>
                  </a:lnTo>
                  <a:lnTo>
                    <a:pt x="438" y="602"/>
                  </a:lnTo>
                  <a:lnTo>
                    <a:pt x="438" y="601"/>
                  </a:lnTo>
                  <a:lnTo>
                    <a:pt x="439" y="601"/>
                  </a:lnTo>
                  <a:lnTo>
                    <a:pt x="439" y="600"/>
                  </a:lnTo>
                  <a:lnTo>
                    <a:pt x="439" y="599"/>
                  </a:lnTo>
                  <a:lnTo>
                    <a:pt x="439" y="598"/>
                  </a:lnTo>
                  <a:lnTo>
                    <a:pt x="440" y="597"/>
                  </a:lnTo>
                  <a:lnTo>
                    <a:pt x="440" y="7"/>
                  </a:lnTo>
                  <a:lnTo>
                    <a:pt x="439" y="6"/>
                  </a:lnTo>
                  <a:lnTo>
                    <a:pt x="439" y="4"/>
                  </a:lnTo>
                  <a:lnTo>
                    <a:pt x="438" y="3"/>
                  </a:lnTo>
                  <a:lnTo>
                    <a:pt x="437" y="2"/>
                  </a:lnTo>
                  <a:lnTo>
                    <a:pt x="436" y="2"/>
                  </a:lnTo>
                  <a:lnTo>
                    <a:pt x="435" y="1"/>
                  </a:lnTo>
                  <a:lnTo>
                    <a:pt x="434" y="1"/>
                  </a:lnTo>
                  <a:lnTo>
                    <a:pt x="433" y="1"/>
                  </a:lnTo>
                  <a:lnTo>
                    <a:pt x="433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1" name="Freeform 53"/>
            <p:cNvSpPr>
              <a:spLocks/>
            </p:cNvSpPr>
            <p:nvPr/>
          </p:nvSpPr>
          <p:spPr bwMode="auto">
            <a:xfrm>
              <a:off x="3362" y="1057"/>
              <a:ext cx="441" cy="604"/>
            </a:xfrm>
            <a:custGeom>
              <a:avLst/>
              <a:gdLst>
                <a:gd name="T0" fmla="*/ 8 w 441"/>
                <a:gd name="T1" fmla="*/ 0 h 604"/>
                <a:gd name="T2" fmla="*/ 7 w 441"/>
                <a:gd name="T3" fmla="*/ 1 h 604"/>
                <a:gd name="T4" fmla="*/ 6 w 441"/>
                <a:gd name="T5" fmla="*/ 1 h 604"/>
                <a:gd name="T6" fmla="*/ 5 w 441"/>
                <a:gd name="T7" fmla="*/ 1 h 604"/>
                <a:gd name="T8" fmla="*/ 4 w 441"/>
                <a:gd name="T9" fmla="*/ 2 h 604"/>
                <a:gd name="T10" fmla="*/ 3 w 441"/>
                <a:gd name="T11" fmla="*/ 2 h 604"/>
                <a:gd name="T12" fmla="*/ 2 w 441"/>
                <a:gd name="T13" fmla="*/ 3 h 604"/>
                <a:gd name="T14" fmla="*/ 2 w 441"/>
                <a:gd name="T15" fmla="*/ 3 h 604"/>
                <a:gd name="T16" fmla="*/ 1 w 441"/>
                <a:gd name="T17" fmla="*/ 4 h 604"/>
                <a:gd name="T18" fmla="*/ 1 w 441"/>
                <a:gd name="T19" fmla="*/ 4 h 604"/>
                <a:gd name="T20" fmla="*/ 0 w 441"/>
                <a:gd name="T21" fmla="*/ 6 h 604"/>
                <a:gd name="T22" fmla="*/ 0 w 441"/>
                <a:gd name="T23" fmla="*/ 6 h 604"/>
                <a:gd name="T24" fmla="*/ 0 w 441"/>
                <a:gd name="T25" fmla="*/ 7 h 604"/>
                <a:gd name="T26" fmla="*/ 0 w 441"/>
                <a:gd name="T27" fmla="*/ 597 h 604"/>
                <a:gd name="T28" fmla="*/ 0 w 441"/>
                <a:gd name="T29" fmla="*/ 598 h 604"/>
                <a:gd name="T30" fmla="*/ 0 w 441"/>
                <a:gd name="T31" fmla="*/ 599 h 604"/>
                <a:gd name="T32" fmla="*/ 1 w 441"/>
                <a:gd name="T33" fmla="*/ 600 h 604"/>
                <a:gd name="T34" fmla="*/ 1 w 441"/>
                <a:gd name="T35" fmla="*/ 601 h 604"/>
                <a:gd name="T36" fmla="*/ 2 w 441"/>
                <a:gd name="T37" fmla="*/ 601 h 604"/>
                <a:gd name="T38" fmla="*/ 2 w 441"/>
                <a:gd name="T39" fmla="*/ 602 h 604"/>
                <a:gd name="T40" fmla="*/ 3 w 441"/>
                <a:gd name="T41" fmla="*/ 602 h 604"/>
                <a:gd name="T42" fmla="*/ 4 w 441"/>
                <a:gd name="T43" fmla="*/ 603 h 604"/>
                <a:gd name="T44" fmla="*/ 5 w 441"/>
                <a:gd name="T45" fmla="*/ 603 h 604"/>
                <a:gd name="T46" fmla="*/ 6 w 441"/>
                <a:gd name="T47" fmla="*/ 603 h 604"/>
                <a:gd name="T48" fmla="*/ 7 w 441"/>
                <a:gd name="T49" fmla="*/ 603 h 604"/>
                <a:gd name="T50" fmla="*/ 8 w 441"/>
                <a:gd name="T51" fmla="*/ 603 h 604"/>
                <a:gd name="T52" fmla="*/ 433 w 441"/>
                <a:gd name="T53" fmla="*/ 603 h 604"/>
                <a:gd name="T54" fmla="*/ 433 w 441"/>
                <a:gd name="T55" fmla="*/ 603 h 604"/>
                <a:gd name="T56" fmla="*/ 434 w 441"/>
                <a:gd name="T57" fmla="*/ 603 h 604"/>
                <a:gd name="T58" fmla="*/ 435 w 441"/>
                <a:gd name="T59" fmla="*/ 603 h 604"/>
                <a:gd name="T60" fmla="*/ 436 w 441"/>
                <a:gd name="T61" fmla="*/ 603 h 604"/>
                <a:gd name="T62" fmla="*/ 437 w 441"/>
                <a:gd name="T63" fmla="*/ 602 h 604"/>
                <a:gd name="T64" fmla="*/ 438 w 441"/>
                <a:gd name="T65" fmla="*/ 602 h 604"/>
                <a:gd name="T66" fmla="*/ 438 w 441"/>
                <a:gd name="T67" fmla="*/ 601 h 604"/>
                <a:gd name="T68" fmla="*/ 439 w 441"/>
                <a:gd name="T69" fmla="*/ 601 h 604"/>
                <a:gd name="T70" fmla="*/ 439 w 441"/>
                <a:gd name="T71" fmla="*/ 600 h 604"/>
                <a:gd name="T72" fmla="*/ 439 w 441"/>
                <a:gd name="T73" fmla="*/ 599 h 604"/>
                <a:gd name="T74" fmla="*/ 439 w 441"/>
                <a:gd name="T75" fmla="*/ 598 h 604"/>
                <a:gd name="T76" fmla="*/ 440 w 441"/>
                <a:gd name="T77" fmla="*/ 597 h 604"/>
                <a:gd name="T78" fmla="*/ 440 w 441"/>
                <a:gd name="T79" fmla="*/ 7 h 604"/>
                <a:gd name="T80" fmla="*/ 439 w 441"/>
                <a:gd name="T81" fmla="*/ 6 h 604"/>
                <a:gd name="T82" fmla="*/ 439 w 441"/>
                <a:gd name="T83" fmla="*/ 6 h 604"/>
                <a:gd name="T84" fmla="*/ 439 w 441"/>
                <a:gd name="T85" fmla="*/ 4 h 604"/>
                <a:gd name="T86" fmla="*/ 439 w 441"/>
                <a:gd name="T87" fmla="*/ 4 h 604"/>
                <a:gd name="T88" fmla="*/ 438 w 441"/>
                <a:gd name="T89" fmla="*/ 3 h 604"/>
                <a:gd name="T90" fmla="*/ 438 w 441"/>
                <a:gd name="T91" fmla="*/ 3 h 604"/>
                <a:gd name="T92" fmla="*/ 437 w 441"/>
                <a:gd name="T93" fmla="*/ 2 h 604"/>
                <a:gd name="T94" fmla="*/ 436 w 441"/>
                <a:gd name="T95" fmla="*/ 2 h 604"/>
                <a:gd name="T96" fmla="*/ 435 w 441"/>
                <a:gd name="T97" fmla="*/ 1 h 604"/>
                <a:gd name="T98" fmla="*/ 434 w 441"/>
                <a:gd name="T99" fmla="*/ 1 h 604"/>
                <a:gd name="T100" fmla="*/ 433 w 441"/>
                <a:gd name="T101" fmla="*/ 1 h 604"/>
                <a:gd name="T102" fmla="*/ 433 w 441"/>
                <a:gd name="T103" fmla="*/ 0 h 604"/>
                <a:gd name="T104" fmla="*/ 8 w 441"/>
                <a:gd name="T105" fmla="*/ 0 h 604"/>
                <a:gd name="T106" fmla="*/ 8 w 441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41"/>
                <a:gd name="T163" fmla="*/ 0 h 604"/>
                <a:gd name="T164" fmla="*/ 441 w 441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41" h="604">
                  <a:moveTo>
                    <a:pt x="8" y="0"/>
                  </a:move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97"/>
                  </a:lnTo>
                  <a:lnTo>
                    <a:pt x="0" y="598"/>
                  </a:lnTo>
                  <a:lnTo>
                    <a:pt x="0" y="599"/>
                  </a:lnTo>
                  <a:lnTo>
                    <a:pt x="1" y="600"/>
                  </a:lnTo>
                  <a:lnTo>
                    <a:pt x="1" y="601"/>
                  </a:lnTo>
                  <a:lnTo>
                    <a:pt x="2" y="601"/>
                  </a:lnTo>
                  <a:lnTo>
                    <a:pt x="2" y="602"/>
                  </a:lnTo>
                  <a:lnTo>
                    <a:pt x="3" y="602"/>
                  </a:lnTo>
                  <a:lnTo>
                    <a:pt x="4" y="603"/>
                  </a:lnTo>
                  <a:lnTo>
                    <a:pt x="5" y="603"/>
                  </a:lnTo>
                  <a:lnTo>
                    <a:pt x="6" y="603"/>
                  </a:lnTo>
                  <a:lnTo>
                    <a:pt x="7" y="603"/>
                  </a:lnTo>
                  <a:lnTo>
                    <a:pt x="8" y="603"/>
                  </a:lnTo>
                  <a:lnTo>
                    <a:pt x="433" y="603"/>
                  </a:lnTo>
                  <a:lnTo>
                    <a:pt x="434" y="603"/>
                  </a:lnTo>
                  <a:lnTo>
                    <a:pt x="435" y="603"/>
                  </a:lnTo>
                  <a:lnTo>
                    <a:pt x="436" y="603"/>
                  </a:lnTo>
                  <a:lnTo>
                    <a:pt x="437" y="602"/>
                  </a:lnTo>
                  <a:lnTo>
                    <a:pt x="438" y="602"/>
                  </a:lnTo>
                  <a:lnTo>
                    <a:pt x="438" y="601"/>
                  </a:lnTo>
                  <a:lnTo>
                    <a:pt x="439" y="601"/>
                  </a:lnTo>
                  <a:lnTo>
                    <a:pt x="439" y="600"/>
                  </a:lnTo>
                  <a:lnTo>
                    <a:pt x="439" y="599"/>
                  </a:lnTo>
                  <a:lnTo>
                    <a:pt x="439" y="598"/>
                  </a:lnTo>
                  <a:lnTo>
                    <a:pt x="440" y="597"/>
                  </a:lnTo>
                  <a:lnTo>
                    <a:pt x="440" y="7"/>
                  </a:lnTo>
                  <a:lnTo>
                    <a:pt x="439" y="6"/>
                  </a:lnTo>
                  <a:lnTo>
                    <a:pt x="439" y="4"/>
                  </a:lnTo>
                  <a:lnTo>
                    <a:pt x="438" y="3"/>
                  </a:lnTo>
                  <a:lnTo>
                    <a:pt x="437" y="2"/>
                  </a:lnTo>
                  <a:lnTo>
                    <a:pt x="436" y="2"/>
                  </a:lnTo>
                  <a:lnTo>
                    <a:pt x="435" y="1"/>
                  </a:lnTo>
                  <a:lnTo>
                    <a:pt x="434" y="1"/>
                  </a:lnTo>
                  <a:lnTo>
                    <a:pt x="433" y="1"/>
                  </a:lnTo>
                  <a:lnTo>
                    <a:pt x="433" y="0"/>
                  </a:lnTo>
                  <a:lnTo>
                    <a:pt x="8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2" name="Freeform 54"/>
            <p:cNvSpPr>
              <a:spLocks/>
            </p:cNvSpPr>
            <p:nvPr/>
          </p:nvSpPr>
          <p:spPr bwMode="auto">
            <a:xfrm>
              <a:off x="3384" y="1057"/>
              <a:ext cx="397" cy="604"/>
            </a:xfrm>
            <a:custGeom>
              <a:avLst/>
              <a:gdLst>
                <a:gd name="T0" fmla="*/ 7 w 397"/>
                <a:gd name="T1" fmla="*/ 0 h 604"/>
                <a:gd name="T2" fmla="*/ 6 w 397"/>
                <a:gd name="T3" fmla="*/ 1 h 604"/>
                <a:gd name="T4" fmla="*/ 4 w 397"/>
                <a:gd name="T5" fmla="*/ 1 h 604"/>
                <a:gd name="T6" fmla="*/ 4 w 397"/>
                <a:gd name="T7" fmla="*/ 1 h 604"/>
                <a:gd name="T8" fmla="*/ 3 w 397"/>
                <a:gd name="T9" fmla="*/ 2 h 604"/>
                <a:gd name="T10" fmla="*/ 2 w 397"/>
                <a:gd name="T11" fmla="*/ 2 h 604"/>
                <a:gd name="T12" fmla="*/ 2 w 397"/>
                <a:gd name="T13" fmla="*/ 3 h 604"/>
                <a:gd name="T14" fmla="*/ 1 w 397"/>
                <a:gd name="T15" fmla="*/ 3 h 604"/>
                <a:gd name="T16" fmla="*/ 0 w 397"/>
                <a:gd name="T17" fmla="*/ 4 h 604"/>
                <a:gd name="T18" fmla="*/ 0 w 397"/>
                <a:gd name="T19" fmla="*/ 4 h 604"/>
                <a:gd name="T20" fmla="*/ 0 w 397"/>
                <a:gd name="T21" fmla="*/ 6 h 604"/>
                <a:gd name="T22" fmla="*/ 0 w 397"/>
                <a:gd name="T23" fmla="*/ 6 h 604"/>
                <a:gd name="T24" fmla="*/ 0 w 397"/>
                <a:gd name="T25" fmla="*/ 7 h 604"/>
                <a:gd name="T26" fmla="*/ 0 w 397"/>
                <a:gd name="T27" fmla="*/ 597 h 604"/>
                <a:gd name="T28" fmla="*/ 0 w 397"/>
                <a:gd name="T29" fmla="*/ 598 h 604"/>
                <a:gd name="T30" fmla="*/ 0 w 397"/>
                <a:gd name="T31" fmla="*/ 599 h 604"/>
                <a:gd name="T32" fmla="*/ 0 w 397"/>
                <a:gd name="T33" fmla="*/ 600 h 604"/>
                <a:gd name="T34" fmla="*/ 0 w 397"/>
                <a:gd name="T35" fmla="*/ 601 h 604"/>
                <a:gd name="T36" fmla="*/ 1 w 397"/>
                <a:gd name="T37" fmla="*/ 601 h 604"/>
                <a:gd name="T38" fmla="*/ 2 w 397"/>
                <a:gd name="T39" fmla="*/ 602 h 604"/>
                <a:gd name="T40" fmla="*/ 2 w 397"/>
                <a:gd name="T41" fmla="*/ 602 h 604"/>
                <a:gd name="T42" fmla="*/ 3 w 397"/>
                <a:gd name="T43" fmla="*/ 603 h 604"/>
                <a:gd name="T44" fmla="*/ 4 w 397"/>
                <a:gd name="T45" fmla="*/ 603 h 604"/>
                <a:gd name="T46" fmla="*/ 4 w 397"/>
                <a:gd name="T47" fmla="*/ 603 h 604"/>
                <a:gd name="T48" fmla="*/ 6 w 397"/>
                <a:gd name="T49" fmla="*/ 603 h 604"/>
                <a:gd name="T50" fmla="*/ 7 w 397"/>
                <a:gd name="T51" fmla="*/ 603 h 604"/>
                <a:gd name="T52" fmla="*/ 390 w 397"/>
                <a:gd name="T53" fmla="*/ 603 h 604"/>
                <a:gd name="T54" fmla="*/ 390 w 397"/>
                <a:gd name="T55" fmla="*/ 603 h 604"/>
                <a:gd name="T56" fmla="*/ 391 w 397"/>
                <a:gd name="T57" fmla="*/ 603 h 604"/>
                <a:gd name="T58" fmla="*/ 392 w 397"/>
                <a:gd name="T59" fmla="*/ 603 h 604"/>
                <a:gd name="T60" fmla="*/ 393 w 397"/>
                <a:gd name="T61" fmla="*/ 603 h 604"/>
                <a:gd name="T62" fmla="*/ 393 w 397"/>
                <a:gd name="T63" fmla="*/ 602 h 604"/>
                <a:gd name="T64" fmla="*/ 394 w 397"/>
                <a:gd name="T65" fmla="*/ 602 h 604"/>
                <a:gd name="T66" fmla="*/ 394 w 397"/>
                <a:gd name="T67" fmla="*/ 601 h 604"/>
                <a:gd name="T68" fmla="*/ 395 w 397"/>
                <a:gd name="T69" fmla="*/ 601 h 604"/>
                <a:gd name="T70" fmla="*/ 396 w 397"/>
                <a:gd name="T71" fmla="*/ 600 h 604"/>
                <a:gd name="T72" fmla="*/ 396 w 397"/>
                <a:gd name="T73" fmla="*/ 599 h 604"/>
                <a:gd name="T74" fmla="*/ 396 w 397"/>
                <a:gd name="T75" fmla="*/ 598 h 604"/>
                <a:gd name="T76" fmla="*/ 396 w 397"/>
                <a:gd name="T77" fmla="*/ 597 h 604"/>
                <a:gd name="T78" fmla="*/ 396 w 397"/>
                <a:gd name="T79" fmla="*/ 7 h 604"/>
                <a:gd name="T80" fmla="*/ 396 w 397"/>
                <a:gd name="T81" fmla="*/ 6 h 604"/>
                <a:gd name="T82" fmla="*/ 396 w 397"/>
                <a:gd name="T83" fmla="*/ 6 h 604"/>
                <a:gd name="T84" fmla="*/ 396 w 397"/>
                <a:gd name="T85" fmla="*/ 4 h 604"/>
                <a:gd name="T86" fmla="*/ 395 w 397"/>
                <a:gd name="T87" fmla="*/ 4 h 604"/>
                <a:gd name="T88" fmla="*/ 394 w 397"/>
                <a:gd name="T89" fmla="*/ 3 h 604"/>
                <a:gd name="T90" fmla="*/ 394 w 397"/>
                <a:gd name="T91" fmla="*/ 3 h 604"/>
                <a:gd name="T92" fmla="*/ 393 w 397"/>
                <a:gd name="T93" fmla="*/ 2 h 604"/>
                <a:gd name="T94" fmla="*/ 393 w 397"/>
                <a:gd name="T95" fmla="*/ 2 h 604"/>
                <a:gd name="T96" fmla="*/ 392 w 397"/>
                <a:gd name="T97" fmla="*/ 1 h 604"/>
                <a:gd name="T98" fmla="*/ 391 w 397"/>
                <a:gd name="T99" fmla="*/ 1 h 604"/>
                <a:gd name="T100" fmla="*/ 390 w 397"/>
                <a:gd name="T101" fmla="*/ 1 h 604"/>
                <a:gd name="T102" fmla="*/ 390 w 397"/>
                <a:gd name="T103" fmla="*/ 0 h 604"/>
                <a:gd name="T104" fmla="*/ 7 w 397"/>
                <a:gd name="T105" fmla="*/ 0 h 604"/>
                <a:gd name="T106" fmla="*/ 7 w 397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7"/>
                <a:gd name="T163" fmla="*/ 0 h 604"/>
                <a:gd name="T164" fmla="*/ 397 w 397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7" h="604">
                  <a:moveTo>
                    <a:pt x="7" y="0"/>
                  </a:moveTo>
                  <a:lnTo>
                    <a:pt x="6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97"/>
                  </a:lnTo>
                  <a:lnTo>
                    <a:pt x="0" y="598"/>
                  </a:lnTo>
                  <a:lnTo>
                    <a:pt x="0" y="599"/>
                  </a:lnTo>
                  <a:lnTo>
                    <a:pt x="0" y="600"/>
                  </a:lnTo>
                  <a:lnTo>
                    <a:pt x="0" y="601"/>
                  </a:lnTo>
                  <a:lnTo>
                    <a:pt x="1" y="601"/>
                  </a:lnTo>
                  <a:lnTo>
                    <a:pt x="2" y="602"/>
                  </a:lnTo>
                  <a:lnTo>
                    <a:pt x="3" y="603"/>
                  </a:lnTo>
                  <a:lnTo>
                    <a:pt x="4" y="603"/>
                  </a:lnTo>
                  <a:lnTo>
                    <a:pt x="6" y="603"/>
                  </a:lnTo>
                  <a:lnTo>
                    <a:pt x="7" y="603"/>
                  </a:lnTo>
                  <a:lnTo>
                    <a:pt x="390" y="603"/>
                  </a:lnTo>
                  <a:lnTo>
                    <a:pt x="391" y="603"/>
                  </a:lnTo>
                  <a:lnTo>
                    <a:pt x="392" y="603"/>
                  </a:lnTo>
                  <a:lnTo>
                    <a:pt x="393" y="603"/>
                  </a:lnTo>
                  <a:lnTo>
                    <a:pt x="393" y="602"/>
                  </a:lnTo>
                  <a:lnTo>
                    <a:pt x="394" y="602"/>
                  </a:lnTo>
                  <a:lnTo>
                    <a:pt x="394" y="601"/>
                  </a:lnTo>
                  <a:lnTo>
                    <a:pt x="395" y="601"/>
                  </a:lnTo>
                  <a:lnTo>
                    <a:pt x="396" y="600"/>
                  </a:lnTo>
                  <a:lnTo>
                    <a:pt x="396" y="599"/>
                  </a:lnTo>
                  <a:lnTo>
                    <a:pt x="396" y="598"/>
                  </a:lnTo>
                  <a:lnTo>
                    <a:pt x="396" y="597"/>
                  </a:lnTo>
                  <a:lnTo>
                    <a:pt x="396" y="7"/>
                  </a:lnTo>
                  <a:lnTo>
                    <a:pt x="396" y="6"/>
                  </a:lnTo>
                  <a:lnTo>
                    <a:pt x="396" y="4"/>
                  </a:lnTo>
                  <a:lnTo>
                    <a:pt x="395" y="4"/>
                  </a:lnTo>
                  <a:lnTo>
                    <a:pt x="394" y="3"/>
                  </a:lnTo>
                  <a:lnTo>
                    <a:pt x="393" y="2"/>
                  </a:lnTo>
                  <a:lnTo>
                    <a:pt x="392" y="1"/>
                  </a:lnTo>
                  <a:lnTo>
                    <a:pt x="391" y="1"/>
                  </a:lnTo>
                  <a:lnTo>
                    <a:pt x="390" y="1"/>
                  </a:lnTo>
                  <a:lnTo>
                    <a:pt x="390" y="0"/>
                  </a:lnTo>
                  <a:lnTo>
                    <a:pt x="7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3" name="Freeform 55"/>
            <p:cNvSpPr>
              <a:spLocks/>
            </p:cNvSpPr>
            <p:nvPr/>
          </p:nvSpPr>
          <p:spPr bwMode="auto">
            <a:xfrm>
              <a:off x="3384" y="1057"/>
              <a:ext cx="397" cy="604"/>
            </a:xfrm>
            <a:custGeom>
              <a:avLst/>
              <a:gdLst>
                <a:gd name="T0" fmla="*/ 7 w 397"/>
                <a:gd name="T1" fmla="*/ 0 h 604"/>
                <a:gd name="T2" fmla="*/ 6 w 397"/>
                <a:gd name="T3" fmla="*/ 1 h 604"/>
                <a:gd name="T4" fmla="*/ 4 w 397"/>
                <a:gd name="T5" fmla="*/ 1 h 604"/>
                <a:gd name="T6" fmla="*/ 4 w 397"/>
                <a:gd name="T7" fmla="*/ 1 h 604"/>
                <a:gd name="T8" fmla="*/ 3 w 397"/>
                <a:gd name="T9" fmla="*/ 2 h 604"/>
                <a:gd name="T10" fmla="*/ 2 w 397"/>
                <a:gd name="T11" fmla="*/ 2 h 604"/>
                <a:gd name="T12" fmla="*/ 2 w 397"/>
                <a:gd name="T13" fmla="*/ 3 h 604"/>
                <a:gd name="T14" fmla="*/ 1 w 397"/>
                <a:gd name="T15" fmla="*/ 3 h 604"/>
                <a:gd name="T16" fmla="*/ 0 w 397"/>
                <a:gd name="T17" fmla="*/ 4 h 604"/>
                <a:gd name="T18" fmla="*/ 0 w 397"/>
                <a:gd name="T19" fmla="*/ 4 h 604"/>
                <a:gd name="T20" fmla="*/ 0 w 397"/>
                <a:gd name="T21" fmla="*/ 6 h 604"/>
                <a:gd name="T22" fmla="*/ 0 w 397"/>
                <a:gd name="T23" fmla="*/ 6 h 604"/>
                <a:gd name="T24" fmla="*/ 0 w 397"/>
                <a:gd name="T25" fmla="*/ 7 h 604"/>
                <a:gd name="T26" fmla="*/ 0 w 397"/>
                <a:gd name="T27" fmla="*/ 597 h 604"/>
                <a:gd name="T28" fmla="*/ 0 w 397"/>
                <a:gd name="T29" fmla="*/ 598 h 604"/>
                <a:gd name="T30" fmla="*/ 0 w 397"/>
                <a:gd name="T31" fmla="*/ 599 h 604"/>
                <a:gd name="T32" fmla="*/ 0 w 397"/>
                <a:gd name="T33" fmla="*/ 600 h 604"/>
                <a:gd name="T34" fmla="*/ 0 w 397"/>
                <a:gd name="T35" fmla="*/ 601 h 604"/>
                <a:gd name="T36" fmla="*/ 1 w 397"/>
                <a:gd name="T37" fmla="*/ 601 h 604"/>
                <a:gd name="T38" fmla="*/ 2 w 397"/>
                <a:gd name="T39" fmla="*/ 602 h 604"/>
                <a:gd name="T40" fmla="*/ 2 w 397"/>
                <a:gd name="T41" fmla="*/ 602 h 604"/>
                <a:gd name="T42" fmla="*/ 3 w 397"/>
                <a:gd name="T43" fmla="*/ 603 h 604"/>
                <a:gd name="T44" fmla="*/ 4 w 397"/>
                <a:gd name="T45" fmla="*/ 603 h 604"/>
                <a:gd name="T46" fmla="*/ 4 w 397"/>
                <a:gd name="T47" fmla="*/ 603 h 604"/>
                <a:gd name="T48" fmla="*/ 6 w 397"/>
                <a:gd name="T49" fmla="*/ 603 h 604"/>
                <a:gd name="T50" fmla="*/ 7 w 397"/>
                <a:gd name="T51" fmla="*/ 603 h 604"/>
                <a:gd name="T52" fmla="*/ 390 w 397"/>
                <a:gd name="T53" fmla="*/ 603 h 604"/>
                <a:gd name="T54" fmla="*/ 390 w 397"/>
                <a:gd name="T55" fmla="*/ 603 h 604"/>
                <a:gd name="T56" fmla="*/ 391 w 397"/>
                <a:gd name="T57" fmla="*/ 603 h 604"/>
                <a:gd name="T58" fmla="*/ 392 w 397"/>
                <a:gd name="T59" fmla="*/ 603 h 604"/>
                <a:gd name="T60" fmla="*/ 393 w 397"/>
                <a:gd name="T61" fmla="*/ 603 h 604"/>
                <a:gd name="T62" fmla="*/ 393 w 397"/>
                <a:gd name="T63" fmla="*/ 602 h 604"/>
                <a:gd name="T64" fmla="*/ 394 w 397"/>
                <a:gd name="T65" fmla="*/ 602 h 604"/>
                <a:gd name="T66" fmla="*/ 394 w 397"/>
                <a:gd name="T67" fmla="*/ 601 h 604"/>
                <a:gd name="T68" fmla="*/ 395 w 397"/>
                <a:gd name="T69" fmla="*/ 601 h 604"/>
                <a:gd name="T70" fmla="*/ 396 w 397"/>
                <a:gd name="T71" fmla="*/ 600 h 604"/>
                <a:gd name="T72" fmla="*/ 396 w 397"/>
                <a:gd name="T73" fmla="*/ 599 h 604"/>
                <a:gd name="T74" fmla="*/ 396 w 397"/>
                <a:gd name="T75" fmla="*/ 598 h 604"/>
                <a:gd name="T76" fmla="*/ 396 w 397"/>
                <a:gd name="T77" fmla="*/ 597 h 604"/>
                <a:gd name="T78" fmla="*/ 396 w 397"/>
                <a:gd name="T79" fmla="*/ 7 h 604"/>
                <a:gd name="T80" fmla="*/ 396 w 397"/>
                <a:gd name="T81" fmla="*/ 6 h 604"/>
                <a:gd name="T82" fmla="*/ 396 w 397"/>
                <a:gd name="T83" fmla="*/ 6 h 604"/>
                <a:gd name="T84" fmla="*/ 396 w 397"/>
                <a:gd name="T85" fmla="*/ 4 h 604"/>
                <a:gd name="T86" fmla="*/ 395 w 397"/>
                <a:gd name="T87" fmla="*/ 4 h 604"/>
                <a:gd name="T88" fmla="*/ 394 w 397"/>
                <a:gd name="T89" fmla="*/ 3 h 604"/>
                <a:gd name="T90" fmla="*/ 394 w 397"/>
                <a:gd name="T91" fmla="*/ 3 h 604"/>
                <a:gd name="T92" fmla="*/ 393 w 397"/>
                <a:gd name="T93" fmla="*/ 2 h 604"/>
                <a:gd name="T94" fmla="*/ 393 w 397"/>
                <a:gd name="T95" fmla="*/ 2 h 604"/>
                <a:gd name="T96" fmla="*/ 392 w 397"/>
                <a:gd name="T97" fmla="*/ 1 h 604"/>
                <a:gd name="T98" fmla="*/ 391 w 397"/>
                <a:gd name="T99" fmla="*/ 1 h 604"/>
                <a:gd name="T100" fmla="*/ 390 w 397"/>
                <a:gd name="T101" fmla="*/ 1 h 604"/>
                <a:gd name="T102" fmla="*/ 390 w 397"/>
                <a:gd name="T103" fmla="*/ 0 h 604"/>
                <a:gd name="T104" fmla="*/ 7 w 397"/>
                <a:gd name="T105" fmla="*/ 0 h 604"/>
                <a:gd name="T106" fmla="*/ 7 w 397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7"/>
                <a:gd name="T163" fmla="*/ 0 h 604"/>
                <a:gd name="T164" fmla="*/ 397 w 397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7" h="604">
                  <a:moveTo>
                    <a:pt x="7" y="0"/>
                  </a:moveTo>
                  <a:lnTo>
                    <a:pt x="6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97"/>
                  </a:lnTo>
                  <a:lnTo>
                    <a:pt x="0" y="598"/>
                  </a:lnTo>
                  <a:lnTo>
                    <a:pt x="0" y="599"/>
                  </a:lnTo>
                  <a:lnTo>
                    <a:pt x="0" y="600"/>
                  </a:lnTo>
                  <a:lnTo>
                    <a:pt x="0" y="601"/>
                  </a:lnTo>
                  <a:lnTo>
                    <a:pt x="1" y="601"/>
                  </a:lnTo>
                  <a:lnTo>
                    <a:pt x="2" y="602"/>
                  </a:lnTo>
                  <a:lnTo>
                    <a:pt x="3" y="603"/>
                  </a:lnTo>
                  <a:lnTo>
                    <a:pt x="4" y="603"/>
                  </a:lnTo>
                  <a:lnTo>
                    <a:pt x="6" y="603"/>
                  </a:lnTo>
                  <a:lnTo>
                    <a:pt x="7" y="603"/>
                  </a:lnTo>
                  <a:lnTo>
                    <a:pt x="390" y="603"/>
                  </a:lnTo>
                  <a:lnTo>
                    <a:pt x="391" y="603"/>
                  </a:lnTo>
                  <a:lnTo>
                    <a:pt x="392" y="603"/>
                  </a:lnTo>
                  <a:lnTo>
                    <a:pt x="393" y="603"/>
                  </a:lnTo>
                  <a:lnTo>
                    <a:pt x="393" y="602"/>
                  </a:lnTo>
                  <a:lnTo>
                    <a:pt x="394" y="602"/>
                  </a:lnTo>
                  <a:lnTo>
                    <a:pt x="394" y="601"/>
                  </a:lnTo>
                  <a:lnTo>
                    <a:pt x="395" y="601"/>
                  </a:lnTo>
                  <a:lnTo>
                    <a:pt x="396" y="600"/>
                  </a:lnTo>
                  <a:lnTo>
                    <a:pt x="396" y="599"/>
                  </a:lnTo>
                  <a:lnTo>
                    <a:pt x="396" y="598"/>
                  </a:lnTo>
                  <a:lnTo>
                    <a:pt x="396" y="597"/>
                  </a:lnTo>
                  <a:lnTo>
                    <a:pt x="396" y="7"/>
                  </a:lnTo>
                  <a:lnTo>
                    <a:pt x="396" y="6"/>
                  </a:lnTo>
                  <a:lnTo>
                    <a:pt x="396" y="4"/>
                  </a:lnTo>
                  <a:lnTo>
                    <a:pt x="395" y="4"/>
                  </a:lnTo>
                  <a:lnTo>
                    <a:pt x="394" y="3"/>
                  </a:lnTo>
                  <a:lnTo>
                    <a:pt x="393" y="2"/>
                  </a:lnTo>
                  <a:lnTo>
                    <a:pt x="392" y="1"/>
                  </a:lnTo>
                  <a:lnTo>
                    <a:pt x="391" y="1"/>
                  </a:lnTo>
                  <a:lnTo>
                    <a:pt x="390" y="1"/>
                  </a:lnTo>
                  <a:lnTo>
                    <a:pt x="390" y="0"/>
                  </a:lnTo>
                  <a:lnTo>
                    <a:pt x="7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4" name="Freeform 56"/>
            <p:cNvSpPr>
              <a:spLocks/>
            </p:cNvSpPr>
            <p:nvPr/>
          </p:nvSpPr>
          <p:spPr bwMode="auto">
            <a:xfrm>
              <a:off x="3393" y="1057"/>
              <a:ext cx="379" cy="604"/>
            </a:xfrm>
            <a:custGeom>
              <a:avLst/>
              <a:gdLst>
                <a:gd name="T0" fmla="*/ 6 w 379"/>
                <a:gd name="T1" fmla="*/ 0 h 604"/>
                <a:gd name="T2" fmla="*/ 5 w 379"/>
                <a:gd name="T3" fmla="*/ 1 h 604"/>
                <a:gd name="T4" fmla="*/ 5 w 379"/>
                <a:gd name="T5" fmla="*/ 1 h 604"/>
                <a:gd name="T6" fmla="*/ 3 w 379"/>
                <a:gd name="T7" fmla="*/ 1 h 604"/>
                <a:gd name="T8" fmla="*/ 3 w 379"/>
                <a:gd name="T9" fmla="*/ 2 h 604"/>
                <a:gd name="T10" fmla="*/ 2 w 379"/>
                <a:gd name="T11" fmla="*/ 2 h 604"/>
                <a:gd name="T12" fmla="*/ 2 w 379"/>
                <a:gd name="T13" fmla="*/ 3 h 604"/>
                <a:gd name="T14" fmla="*/ 1 w 379"/>
                <a:gd name="T15" fmla="*/ 3 h 604"/>
                <a:gd name="T16" fmla="*/ 1 w 379"/>
                <a:gd name="T17" fmla="*/ 4 h 604"/>
                <a:gd name="T18" fmla="*/ 0 w 379"/>
                <a:gd name="T19" fmla="*/ 4 h 604"/>
                <a:gd name="T20" fmla="*/ 0 w 379"/>
                <a:gd name="T21" fmla="*/ 6 h 604"/>
                <a:gd name="T22" fmla="*/ 0 w 379"/>
                <a:gd name="T23" fmla="*/ 6 h 604"/>
                <a:gd name="T24" fmla="*/ 0 w 379"/>
                <a:gd name="T25" fmla="*/ 7 h 604"/>
                <a:gd name="T26" fmla="*/ 0 w 379"/>
                <a:gd name="T27" fmla="*/ 597 h 604"/>
                <a:gd name="T28" fmla="*/ 0 w 379"/>
                <a:gd name="T29" fmla="*/ 598 h 604"/>
                <a:gd name="T30" fmla="*/ 0 w 379"/>
                <a:gd name="T31" fmla="*/ 599 h 604"/>
                <a:gd name="T32" fmla="*/ 0 w 379"/>
                <a:gd name="T33" fmla="*/ 600 h 604"/>
                <a:gd name="T34" fmla="*/ 1 w 379"/>
                <a:gd name="T35" fmla="*/ 601 h 604"/>
                <a:gd name="T36" fmla="*/ 1 w 379"/>
                <a:gd name="T37" fmla="*/ 601 h 604"/>
                <a:gd name="T38" fmla="*/ 2 w 379"/>
                <a:gd name="T39" fmla="*/ 602 h 604"/>
                <a:gd name="T40" fmla="*/ 2 w 379"/>
                <a:gd name="T41" fmla="*/ 602 h 604"/>
                <a:gd name="T42" fmla="*/ 3 w 379"/>
                <a:gd name="T43" fmla="*/ 603 h 604"/>
                <a:gd name="T44" fmla="*/ 3 w 379"/>
                <a:gd name="T45" fmla="*/ 603 h 604"/>
                <a:gd name="T46" fmla="*/ 5 w 379"/>
                <a:gd name="T47" fmla="*/ 603 h 604"/>
                <a:gd name="T48" fmla="*/ 5 w 379"/>
                <a:gd name="T49" fmla="*/ 603 h 604"/>
                <a:gd name="T50" fmla="*/ 6 w 379"/>
                <a:gd name="T51" fmla="*/ 603 h 604"/>
                <a:gd name="T52" fmla="*/ 372 w 379"/>
                <a:gd name="T53" fmla="*/ 603 h 604"/>
                <a:gd name="T54" fmla="*/ 372 w 379"/>
                <a:gd name="T55" fmla="*/ 603 h 604"/>
                <a:gd name="T56" fmla="*/ 373 w 379"/>
                <a:gd name="T57" fmla="*/ 603 h 604"/>
                <a:gd name="T58" fmla="*/ 374 w 379"/>
                <a:gd name="T59" fmla="*/ 603 h 604"/>
                <a:gd name="T60" fmla="*/ 375 w 379"/>
                <a:gd name="T61" fmla="*/ 603 h 604"/>
                <a:gd name="T62" fmla="*/ 376 w 379"/>
                <a:gd name="T63" fmla="*/ 602 h 604"/>
                <a:gd name="T64" fmla="*/ 376 w 379"/>
                <a:gd name="T65" fmla="*/ 602 h 604"/>
                <a:gd name="T66" fmla="*/ 376 w 379"/>
                <a:gd name="T67" fmla="*/ 601 h 604"/>
                <a:gd name="T68" fmla="*/ 377 w 379"/>
                <a:gd name="T69" fmla="*/ 601 h 604"/>
                <a:gd name="T70" fmla="*/ 377 w 379"/>
                <a:gd name="T71" fmla="*/ 600 h 604"/>
                <a:gd name="T72" fmla="*/ 377 w 379"/>
                <a:gd name="T73" fmla="*/ 599 h 604"/>
                <a:gd name="T74" fmla="*/ 377 w 379"/>
                <a:gd name="T75" fmla="*/ 598 h 604"/>
                <a:gd name="T76" fmla="*/ 378 w 379"/>
                <a:gd name="T77" fmla="*/ 597 h 604"/>
                <a:gd name="T78" fmla="*/ 378 w 379"/>
                <a:gd name="T79" fmla="*/ 7 h 604"/>
                <a:gd name="T80" fmla="*/ 377 w 379"/>
                <a:gd name="T81" fmla="*/ 6 h 604"/>
                <a:gd name="T82" fmla="*/ 377 w 379"/>
                <a:gd name="T83" fmla="*/ 6 h 604"/>
                <a:gd name="T84" fmla="*/ 377 w 379"/>
                <a:gd name="T85" fmla="*/ 4 h 604"/>
                <a:gd name="T86" fmla="*/ 377 w 379"/>
                <a:gd name="T87" fmla="*/ 4 h 604"/>
                <a:gd name="T88" fmla="*/ 376 w 379"/>
                <a:gd name="T89" fmla="*/ 3 h 604"/>
                <a:gd name="T90" fmla="*/ 376 w 379"/>
                <a:gd name="T91" fmla="*/ 3 h 604"/>
                <a:gd name="T92" fmla="*/ 376 w 379"/>
                <a:gd name="T93" fmla="*/ 2 h 604"/>
                <a:gd name="T94" fmla="*/ 375 w 379"/>
                <a:gd name="T95" fmla="*/ 2 h 604"/>
                <a:gd name="T96" fmla="*/ 374 w 379"/>
                <a:gd name="T97" fmla="*/ 1 h 604"/>
                <a:gd name="T98" fmla="*/ 373 w 379"/>
                <a:gd name="T99" fmla="*/ 1 h 604"/>
                <a:gd name="T100" fmla="*/ 372 w 379"/>
                <a:gd name="T101" fmla="*/ 1 h 604"/>
                <a:gd name="T102" fmla="*/ 372 w 379"/>
                <a:gd name="T103" fmla="*/ 0 h 604"/>
                <a:gd name="T104" fmla="*/ 6 w 379"/>
                <a:gd name="T105" fmla="*/ 0 h 604"/>
                <a:gd name="T106" fmla="*/ 6 w 379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79"/>
                <a:gd name="T163" fmla="*/ 0 h 604"/>
                <a:gd name="T164" fmla="*/ 379 w 379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79" h="604">
                  <a:moveTo>
                    <a:pt x="6" y="0"/>
                  </a:moveTo>
                  <a:lnTo>
                    <a:pt x="5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97"/>
                  </a:lnTo>
                  <a:lnTo>
                    <a:pt x="0" y="598"/>
                  </a:lnTo>
                  <a:lnTo>
                    <a:pt x="0" y="599"/>
                  </a:lnTo>
                  <a:lnTo>
                    <a:pt x="0" y="600"/>
                  </a:lnTo>
                  <a:lnTo>
                    <a:pt x="1" y="601"/>
                  </a:lnTo>
                  <a:lnTo>
                    <a:pt x="2" y="602"/>
                  </a:lnTo>
                  <a:lnTo>
                    <a:pt x="3" y="603"/>
                  </a:lnTo>
                  <a:lnTo>
                    <a:pt x="5" y="603"/>
                  </a:lnTo>
                  <a:lnTo>
                    <a:pt x="6" y="603"/>
                  </a:lnTo>
                  <a:lnTo>
                    <a:pt x="372" y="603"/>
                  </a:lnTo>
                  <a:lnTo>
                    <a:pt x="373" y="603"/>
                  </a:lnTo>
                  <a:lnTo>
                    <a:pt x="374" y="603"/>
                  </a:lnTo>
                  <a:lnTo>
                    <a:pt x="375" y="603"/>
                  </a:lnTo>
                  <a:lnTo>
                    <a:pt x="376" y="602"/>
                  </a:lnTo>
                  <a:lnTo>
                    <a:pt x="376" y="601"/>
                  </a:lnTo>
                  <a:lnTo>
                    <a:pt x="377" y="601"/>
                  </a:lnTo>
                  <a:lnTo>
                    <a:pt x="377" y="600"/>
                  </a:lnTo>
                  <a:lnTo>
                    <a:pt x="377" y="599"/>
                  </a:lnTo>
                  <a:lnTo>
                    <a:pt x="377" y="598"/>
                  </a:lnTo>
                  <a:lnTo>
                    <a:pt x="378" y="597"/>
                  </a:lnTo>
                  <a:lnTo>
                    <a:pt x="378" y="7"/>
                  </a:lnTo>
                  <a:lnTo>
                    <a:pt x="377" y="6"/>
                  </a:lnTo>
                  <a:lnTo>
                    <a:pt x="377" y="4"/>
                  </a:lnTo>
                  <a:lnTo>
                    <a:pt x="376" y="3"/>
                  </a:lnTo>
                  <a:lnTo>
                    <a:pt x="376" y="2"/>
                  </a:lnTo>
                  <a:lnTo>
                    <a:pt x="375" y="2"/>
                  </a:lnTo>
                  <a:lnTo>
                    <a:pt x="374" y="1"/>
                  </a:lnTo>
                  <a:lnTo>
                    <a:pt x="373" y="1"/>
                  </a:lnTo>
                  <a:lnTo>
                    <a:pt x="372" y="1"/>
                  </a:lnTo>
                  <a:lnTo>
                    <a:pt x="372" y="0"/>
                  </a:lnTo>
                  <a:lnTo>
                    <a:pt x="6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5" name="Freeform 57"/>
            <p:cNvSpPr>
              <a:spLocks/>
            </p:cNvSpPr>
            <p:nvPr/>
          </p:nvSpPr>
          <p:spPr bwMode="auto">
            <a:xfrm>
              <a:off x="3393" y="1057"/>
              <a:ext cx="379" cy="604"/>
            </a:xfrm>
            <a:custGeom>
              <a:avLst/>
              <a:gdLst>
                <a:gd name="T0" fmla="*/ 6 w 379"/>
                <a:gd name="T1" fmla="*/ 0 h 604"/>
                <a:gd name="T2" fmla="*/ 5 w 379"/>
                <a:gd name="T3" fmla="*/ 1 h 604"/>
                <a:gd name="T4" fmla="*/ 5 w 379"/>
                <a:gd name="T5" fmla="*/ 1 h 604"/>
                <a:gd name="T6" fmla="*/ 3 w 379"/>
                <a:gd name="T7" fmla="*/ 1 h 604"/>
                <a:gd name="T8" fmla="*/ 3 w 379"/>
                <a:gd name="T9" fmla="*/ 2 h 604"/>
                <a:gd name="T10" fmla="*/ 2 w 379"/>
                <a:gd name="T11" fmla="*/ 2 h 604"/>
                <a:gd name="T12" fmla="*/ 2 w 379"/>
                <a:gd name="T13" fmla="*/ 3 h 604"/>
                <a:gd name="T14" fmla="*/ 1 w 379"/>
                <a:gd name="T15" fmla="*/ 3 h 604"/>
                <a:gd name="T16" fmla="*/ 1 w 379"/>
                <a:gd name="T17" fmla="*/ 4 h 604"/>
                <a:gd name="T18" fmla="*/ 0 w 379"/>
                <a:gd name="T19" fmla="*/ 4 h 604"/>
                <a:gd name="T20" fmla="*/ 0 w 379"/>
                <a:gd name="T21" fmla="*/ 6 h 604"/>
                <a:gd name="T22" fmla="*/ 0 w 379"/>
                <a:gd name="T23" fmla="*/ 6 h 604"/>
                <a:gd name="T24" fmla="*/ 0 w 379"/>
                <a:gd name="T25" fmla="*/ 7 h 604"/>
                <a:gd name="T26" fmla="*/ 0 w 379"/>
                <a:gd name="T27" fmla="*/ 597 h 604"/>
                <a:gd name="T28" fmla="*/ 0 w 379"/>
                <a:gd name="T29" fmla="*/ 598 h 604"/>
                <a:gd name="T30" fmla="*/ 0 w 379"/>
                <a:gd name="T31" fmla="*/ 599 h 604"/>
                <a:gd name="T32" fmla="*/ 0 w 379"/>
                <a:gd name="T33" fmla="*/ 600 h 604"/>
                <a:gd name="T34" fmla="*/ 1 w 379"/>
                <a:gd name="T35" fmla="*/ 601 h 604"/>
                <a:gd name="T36" fmla="*/ 1 w 379"/>
                <a:gd name="T37" fmla="*/ 601 h 604"/>
                <a:gd name="T38" fmla="*/ 2 w 379"/>
                <a:gd name="T39" fmla="*/ 602 h 604"/>
                <a:gd name="T40" fmla="*/ 2 w 379"/>
                <a:gd name="T41" fmla="*/ 602 h 604"/>
                <a:gd name="T42" fmla="*/ 3 w 379"/>
                <a:gd name="T43" fmla="*/ 603 h 604"/>
                <a:gd name="T44" fmla="*/ 3 w 379"/>
                <a:gd name="T45" fmla="*/ 603 h 604"/>
                <a:gd name="T46" fmla="*/ 5 w 379"/>
                <a:gd name="T47" fmla="*/ 603 h 604"/>
                <a:gd name="T48" fmla="*/ 5 w 379"/>
                <a:gd name="T49" fmla="*/ 603 h 604"/>
                <a:gd name="T50" fmla="*/ 6 w 379"/>
                <a:gd name="T51" fmla="*/ 603 h 604"/>
                <a:gd name="T52" fmla="*/ 372 w 379"/>
                <a:gd name="T53" fmla="*/ 603 h 604"/>
                <a:gd name="T54" fmla="*/ 372 w 379"/>
                <a:gd name="T55" fmla="*/ 603 h 604"/>
                <a:gd name="T56" fmla="*/ 373 w 379"/>
                <a:gd name="T57" fmla="*/ 603 h 604"/>
                <a:gd name="T58" fmla="*/ 374 w 379"/>
                <a:gd name="T59" fmla="*/ 603 h 604"/>
                <a:gd name="T60" fmla="*/ 375 w 379"/>
                <a:gd name="T61" fmla="*/ 603 h 604"/>
                <a:gd name="T62" fmla="*/ 376 w 379"/>
                <a:gd name="T63" fmla="*/ 602 h 604"/>
                <a:gd name="T64" fmla="*/ 376 w 379"/>
                <a:gd name="T65" fmla="*/ 602 h 604"/>
                <a:gd name="T66" fmla="*/ 376 w 379"/>
                <a:gd name="T67" fmla="*/ 601 h 604"/>
                <a:gd name="T68" fmla="*/ 377 w 379"/>
                <a:gd name="T69" fmla="*/ 601 h 604"/>
                <a:gd name="T70" fmla="*/ 377 w 379"/>
                <a:gd name="T71" fmla="*/ 600 h 604"/>
                <a:gd name="T72" fmla="*/ 377 w 379"/>
                <a:gd name="T73" fmla="*/ 599 h 604"/>
                <a:gd name="T74" fmla="*/ 377 w 379"/>
                <a:gd name="T75" fmla="*/ 598 h 604"/>
                <a:gd name="T76" fmla="*/ 378 w 379"/>
                <a:gd name="T77" fmla="*/ 597 h 604"/>
                <a:gd name="T78" fmla="*/ 378 w 379"/>
                <a:gd name="T79" fmla="*/ 7 h 604"/>
                <a:gd name="T80" fmla="*/ 377 w 379"/>
                <a:gd name="T81" fmla="*/ 6 h 604"/>
                <a:gd name="T82" fmla="*/ 377 w 379"/>
                <a:gd name="T83" fmla="*/ 6 h 604"/>
                <a:gd name="T84" fmla="*/ 377 w 379"/>
                <a:gd name="T85" fmla="*/ 4 h 604"/>
                <a:gd name="T86" fmla="*/ 377 w 379"/>
                <a:gd name="T87" fmla="*/ 4 h 604"/>
                <a:gd name="T88" fmla="*/ 376 w 379"/>
                <a:gd name="T89" fmla="*/ 3 h 604"/>
                <a:gd name="T90" fmla="*/ 376 w 379"/>
                <a:gd name="T91" fmla="*/ 3 h 604"/>
                <a:gd name="T92" fmla="*/ 376 w 379"/>
                <a:gd name="T93" fmla="*/ 2 h 604"/>
                <a:gd name="T94" fmla="*/ 375 w 379"/>
                <a:gd name="T95" fmla="*/ 2 h 604"/>
                <a:gd name="T96" fmla="*/ 374 w 379"/>
                <a:gd name="T97" fmla="*/ 1 h 604"/>
                <a:gd name="T98" fmla="*/ 373 w 379"/>
                <a:gd name="T99" fmla="*/ 1 h 604"/>
                <a:gd name="T100" fmla="*/ 372 w 379"/>
                <a:gd name="T101" fmla="*/ 1 h 604"/>
                <a:gd name="T102" fmla="*/ 372 w 379"/>
                <a:gd name="T103" fmla="*/ 0 h 604"/>
                <a:gd name="T104" fmla="*/ 6 w 379"/>
                <a:gd name="T105" fmla="*/ 0 h 604"/>
                <a:gd name="T106" fmla="*/ 6 w 379"/>
                <a:gd name="T107" fmla="*/ 0 h 60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79"/>
                <a:gd name="T163" fmla="*/ 0 h 604"/>
                <a:gd name="T164" fmla="*/ 379 w 379"/>
                <a:gd name="T165" fmla="*/ 604 h 60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79" h="604">
                  <a:moveTo>
                    <a:pt x="6" y="0"/>
                  </a:moveTo>
                  <a:lnTo>
                    <a:pt x="5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597"/>
                  </a:lnTo>
                  <a:lnTo>
                    <a:pt x="0" y="598"/>
                  </a:lnTo>
                  <a:lnTo>
                    <a:pt x="0" y="599"/>
                  </a:lnTo>
                  <a:lnTo>
                    <a:pt x="0" y="600"/>
                  </a:lnTo>
                  <a:lnTo>
                    <a:pt x="1" y="601"/>
                  </a:lnTo>
                  <a:lnTo>
                    <a:pt x="2" y="602"/>
                  </a:lnTo>
                  <a:lnTo>
                    <a:pt x="3" y="603"/>
                  </a:lnTo>
                  <a:lnTo>
                    <a:pt x="5" y="603"/>
                  </a:lnTo>
                  <a:lnTo>
                    <a:pt x="6" y="603"/>
                  </a:lnTo>
                  <a:lnTo>
                    <a:pt x="372" y="603"/>
                  </a:lnTo>
                  <a:lnTo>
                    <a:pt x="373" y="603"/>
                  </a:lnTo>
                  <a:lnTo>
                    <a:pt x="374" y="603"/>
                  </a:lnTo>
                  <a:lnTo>
                    <a:pt x="375" y="603"/>
                  </a:lnTo>
                  <a:lnTo>
                    <a:pt x="376" y="602"/>
                  </a:lnTo>
                  <a:lnTo>
                    <a:pt x="376" y="601"/>
                  </a:lnTo>
                  <a:lnTo>
                    <a:pt x="377" y="601"/>
                  </a:lnTo>
                  <a:lnTo>
                    <a:pt x="377" y="600"/>
                  </a:lnTo>
                  <a:lnTo>
                    <a:pt x="377" y="599"/>
                  </a:lnTo>
                  <a:lnTo>
                    <a:pt x="377" y="598"/>
                  </a:lnTo>
                  <a:lnTo>
                    <a:pt x="378" y="597"/>
                  </a:lnTo>
                  <a:lnTo>
                    <a:pt x="378" y="7"/>
                  </a:lnTo>
                  <a:lnTo>
                    <a:pt x="377" y="6"/>
                  </a:lnTo>
                  <a:lnTo>
                    <a:pt x="377" y="4"/>
                  </a:lnTo>
                  <a:lnTo>
                    <a:pt x="376" y="3"/>
                  </a:lnTo>
                  <a:lnTo>
                    <a:pt x="376" y="2"/>
                  </a:lnTo>
                  <a:lnTo>
                    <a:pt x="375" y="2"/>
                  </a:lnTo>
                  <a:lnTo>
                    <a:pt x="374" y="1"/>
                  </a:lnTo>
                  <a:lnTo>
                    <a:pt x="373" y="1"/>
                  </a:lnTo>
                  <a:lnTo>
                    <a:pt x="372" y="1"/>
                  </a:lnTo>
                  <a:lnTo>
                    <a:pt x="372" y="0"/>
                  </a:lnTo>
                  <a:lnTo>
                    <a:pt x="6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6" name="Freeform 58"/>
            <p:cNvSpPr>
              <a:spLocks/>
            </p:cNvSpPr>
            <p:nvPr/>
          </p:nvSpPr>
          <p:spPr bwMode="auto">
            <a:xfrm>
              <a:off x="3414" y="1435"/>
              <a:ext cx="337" cy="226"/>
            </a:xfrm>
            <a:custGeom>
              <a:avLst/>
              <a:gdLst>
                <a:gd name="T0" fmla="*/ 1 w 337"/>
                <a:gd name="T1" fmla="*/ 225 h 226"/>
                <a:gd name="T2" fmla="*/ 336 w 337"/>
                <a:gd name="T3" fmla="*/ 225 h 226"/>
                <a:gd name="T4" fmla="*/ 336 w 337"/>
                <a:gd name="T5" fmla="*/ 8 h 226"/>
                <a:gd name="T6" fmla="*/ 335 w 337"/>
                <a:gd name="T7" fmla="*/ 8 h 226"/>
                <a:gd name="T8" fmla="*/ 335 w 337"/>
                <a:gd name="T9" fmla="*/ 8 h 226"/>
                <a:gd name="T10" fmla="*/ 335 w 337"/>
                <a:gd name="T11" fmla="*/ 7 h 226"/>
                <a:gd name="T12" fmla="*/ 335 w 337"/>
                <a:gd name="T13" fmla="*/ 6 h 226"/>
                <a:gd name="T14" fmla="*/ 335 w 337"/>
                <a:gd name="T15" fmla="*/ 5 h 226"/>
                <a:gd name="T16" fmla="*/ 335 w 337"/>
                <a:gd name="T17" fmla="*/ 4 h 226"/>
                <a:gd name="T18" fmla="*/ 334 w 337"/>
                <a:gd name="T19" fmla="*/ 3 h 226"/>
                <a:gd name="T20" fmla="*/ 333 w 337"/>
                <a:gd name="T21" fmla="*/ 2 h 226"/>
                <a:gd name="T22" fmla="*/ 332 w 337"/>
                <a:gd name="T23" fmla="*/ 1 h 226"/>
                <a:gd name="T24" fmla="*/ 331 w 337"/>
                <a:gd name="T25" fmla="*/ 1 h 226"/>
                <a:gd name="T26" fmla="*/ 329 w 337"/>
                <a:gd name="T27" fmla="*/ 0 h 226"/>
                <a:gd name="T28" fmla="*/ 327 w 337"/>
                <a:gd name="T29" fmla="*/ 0 h 226"/>
                <a:gd name="T30" fmla="*/ 10 w 337"/>
                <a:gd name="T31" fmla="*/ 0 h 226"/>
                <a:gd name="T32" fmla="*/ 8 w 337"/>
                <a:gd name="T33" fmla="*/ 0 h 226"/>
                <a:gd name="T34" fmla="*/ 5 w 337"/>
                <a:gd name="T35" fmla="*/ 1 h 226"/>
                <a:gd name="T36" fmla="*/ 4 w 337"/>
                <a:gd name="T37" fmla="*/ 1 h 226"/>
                <a:gd name="T38" fmla="*/ 3 w 337"/>
                <a:gd name="T39" fmla="*/ 2 h 226"/>
                <a:gd name="T40" fmla="*/ 2 w 337"/>
                <a:gd name="T41" fmla="*/ 3 h 226"/>
                <a:gd name="T42" fmla="*/ 1 w 337"/>
                <a:gd name="T43" fmla="*/ 4 h 226"/>
                <a:gd name="T44" fmla="*/ 1 w 337"/>
                <a:gd name="T45" fmla="*/ 5 h 226"/>
                <a:gd name="T46" fmla="*/ 1 w 337"/>
                <a:gd name="T47" fmla="*/ 6 h 226"/>
                <a:gd name="T48" fmla="*/ 1 w 337"/>
                <a:gd name="T49" fmla="*/ 8 h 226"/>
                <a:gd name="T50" fmla="*/ 1 w 337"/>
                <a:gd name="T51" fmla="*/ 8 h 226"/>
                <a:gd name="T52" fmla="*/ 0 w 337"/>
                <a:gd name="T53" fmla="*/ 8 h 226"/>
                <a:gd name="T54" fmla="*/ 1 w 337"/>
                <a:gd name="T55" fmla="*/ 8 h 226"/>
                <a:gd name="T56" fmla="*/ 1 w 337"/>
                <a:gd name="T57" fmla="*/ 225 h 226"/>
                <a:gd name="T58" fmla="*/ 1 w 337"/>
                <a:gd name="T59" fmla="*/ 225 h 22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37"/>
                <a:gd name="T91" fmla="*/ 0 h 226"/>
                <a:gd name="T92" fmla="*/ 337 w 337"/>
                <a:gd name="T93" fmla="*/ 226 h 22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37" h="226">
                  <a:moveTo>
                    <a:pt x="1" y="225"/>
                  </a:moveTo>
                  <a:lnTo>
                    <a:pt x="336" y="225"/>
                  </a:lnTo>
                  <a:lnTo>
                    <a:pt x="336" y="8"/>
                  </a:lnTo>
                  <a:lnTo>
                    <a:pt x="335" y="8"/>
                  </a:lnTo>
                  <a:lnTo>
                    <a:pt x="335" y="7"/>
                  </a:lnTo>
                  <a:lnTo>
                    <a:pt x="335" y="6"/>
                  </a:lnTo>
                  <a:lnTo>
                    <a:pt x="335" y="5"/>
                  </a:lnTo>
                  <a:lnTo>
                    <a:pt x="335" y="4"/>
                  </a:lnTo>
                  <a:lnTo>
                    <a:pt x="334" y="3"/>
                  </a:lnTo>
                  <a:lnTo>
                    <a:pt x="333" y="2"/>
                  </a:lnTo>
                  <a:lnTo>
                    <a:pt x="332" y="1"/>
                  </a:lnTo>
                  <a:lnTo>
                    <a:pt x="331" y="1"/>
                  </a:lnTo>
                  <a:lnTo>
                    <a:pt x="329" y="0"/>
                  </a:lnTo>
                  <a:lnTo>
                    <a:pt x="327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225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7" name="Freeform 59"/>
            <p:cNvSpPr>
              <a:spLocks/>
            </p:cNvSpPr>
            <p:nvPr/>
          </p:nvSpPr>
          <p:spPr bwMode="auto">
            <a:xfrm>
              <a:off x="3414" y="1435"/>
              <a:ext cx="337" cy="226"/>
            </a:xfrm>
            <a:custGeom>
              <a:avLst/>
              <a:gdLst>
                <a:gd name="T0" fmla="*/ 1 w 337"/>
                <a:gd name="T1" fmla="*/ 225 h 226"/>
                <a:gd name="T2" fmla="*/ 336 w 337"/>
                <a:gd name="T3" fmla="*/ 225 h 226"/>
                <a:gd name="T4" fmla="*/ 336 w 337"/>
                <a:gd name="T5" fmla="*/ 8 h 226"/>
                <a:gd name="T6" fmla="*/ 335 w 337"/>
                <a:gd name="T7" fmla="*/ 8 h 226"/>
                <a:gd name="T8" fmla="*/ 335 w 337"/>
                <a:gd name="T9" fmla="*/ 8 h 226"/>
                <a:gd name="T10" fmla="*/ 335 w 337"/>
                <a:gd name="T11" fmla="*/ 7 h 226"/>
                <a:gd name="T12" fmla="*/ 335 w 337"/>
                <a:gd name="T13" fmla="*/ 6 h 226"/>
                <a:gd name="T14" fmla="*/ 335 w 337"/>
                <a:gd name="T15" fmla="*/ 5 h 226"/>
                <a:gd name="T16" fmla="*/ 335 w 337"/>
                <a:gd name="T17" fmla="*/ 4 h 226"/>
                <a:gd name="T18" fmla="*/ 334 w 337"/>
                <a:gd name="T19" fmla="*/ 3 h 226"/>
                <a:gd name="T20" fmla="*/ 333 w 337"/>
                <a:gd name="T21" fmla="*/ 2 h 226"/>
                <a:gd name="T22" fmla="*/ 332 w 337"/>
                <a:gd name="T23" fmla="*/ 1 h 226"/>
                <a:gd name="T24" fmla="*/ 331 w 337"/>
                <a:gd name="T25" fmla="*/ 1 h 226"/>
                <a:gd name="T26" fmla="*/ 329 w 337"/>
                <a:gd name="T27" fmla="*/ 0 h 226"/>
                <a:gd name="T28" fmla="*/ 327 w 337"/>
                <a:gd name="T29" fmla="*/ 0 h 226"/>
                <a:gd name="T30" fmla="*/ 10 w 337"/>
                <a:gd name="T31" fmla="*/ 0 h 226"/>
                <a:gd name="T32" fmla="*/ 8 w 337"/>
                <a:gd name="T33" fmla="*/ 0 h 226"/>
                <a:gd name="T34" fmla="*/ 5 w 337"/>
                <a:gd name="T35" fmla="*/ 1 h 226"/>
                <a:gd name="T36" fmla="*/ 4 w 337"/>
                <a:gd name="T37" fmla="*/ 1 h 226"/>
                <a:gd name="T38" fmla="*/ 3 w 337"/>
                <a:gd name="T39" fmla="*/ 2 h 226"/>
                <a:gd name="T40" fmla="*/ 2 w 337"/>
                <a:gd name="T41" fmla="*/ 3 h 226"/>
                <a:gd name="T42" fmla="*/ 1 w 337"/>
                <a:gd name="T43" fmla="*/ 4 h 226"/>
                <a:gd name="T44" fmla="*/ 1 w 337"/>
                <a:gd name="T45" fmla="*/ 5 h 226"/>
                <a:gd name="T46" fmla="*/ 1 w 337"/>
                <a:gd name="T47" fmla="*/ 6 h 226"/>
                <a:gd name="T48" fmla="*/ 1 w 337"/>
                <a:gd name="T49" fmla="*/ 8 h 226"/>
                <a:gd name="T50" fmla="*/ 1 w 337"/>
                <a:gd name="T51" fmla="*/ 8 h 226"/>
                <a:gd name="T52" fmla="*/ 0 w 337"/>
                <a:gd name="T53" fmla="*/ 8 h 226"/>
                <a:gd name="T54" fmla="*/ 1 w 337"/>
                <a:gd name="T55" fmla="*/ 8 h 226"/>
                <a:gd name="T56" fmla="*/ 1 w 337"/>
                <a:gd name="T57" fmla="*/ 225 h 226"/>
                <a:gd name="T58" fmla="*/ 1 w 337"/>
                <a:gd name="T59" fmla="*/ 225 h 22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37"/>
                <a:gd name="T91" fmla="*/ 0 h 226"/>
                <a:gd name="T92" fmla="*/ 337 w 337"/>
                <a:gd name="T93" fmla="*/ 226 h 22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37" h="226">
                  <a:moveTo>
                    <a:pt x="1" y="225"/>
                  </a:moveTo>
                  <a:lnTo>
                    <a:pt x="336" y="225"/>
                  </a:lnTo>
                  <a:lnTo>
                    <a:pt x="336" y="8"/>
                  </a:lnTo>
                  <a:lnTo>
                    <a:pt x="335" y="8"/>
                  </a:lnTo>
                  <a:lnTo>
                    <a:pt x="335" y="7"/>
                  </a:lnTo>
                  <a:lnTo>
                    <a:pt x="335" y="6"/>
                  </a:lnTo>
                  <a:lnTo>
                    <a:pt x="335" y="5"/>
                  </a:lnTo>
                  <a:lnTo>
                    <a:pt x="335" y="4"/>
                  </a:lnTo>
                  <a:lnTo>
                    <a:pt x="334" y="3"/>
                  </a:lnTo>
                  <a:lnTo>
                    <a:pt x="333" y="2"/>
                  </a:lnTo>
                  <a:lnTo>
                    <a:pt x="332" y="1"/>
                  </a:lnTo>
                  <a:lnTo>
                    <a:pt x="331" y="1"/>
                  </a:lnTo>
                  <a:lnTo>
                    <a:pt x="329" y="0"/>
                  </a:lnTo>
                  <a:lnTo>
                    <a:pt x="327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22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8" name="Freeform 60"/>
            <p:cNvSpPr>
              <a:spLocks/>
            </p:cNvSpPr>
            <p:nvPr/>
          </p:nvSpPr>
          <p:spPr bwMode="auto">
            <a:xfrm>
              <a:off x="3446" y="1459"/>
              <a:ext cx="274" cy="202"/>
            </a:xfrm>
            <a:custGeom>
              <a:avLst/>
              <a:gdLst>
                <a:gd name="T0" fmla="*/ 0 w 274"/>
                <a:gd name="T1" fmla="*/ 201 h 202"/>
                <a:gd name="T2" fmla="*/ 273 w 274"/>
                <a:gd name="T3" fmla="*/ 201 h 202"/>
                <a:gd name="T4" fmla="*/ 273 w 274"/>
                <a:gd name="T5" fmla="*/ 8 h 202"/>
                <a:gd name="T6" fmla="*/ 273 w 274"/>
                <a:gd name="T7" fmla="*/ 8 h 202"/>
                <a:gd name="T8" fmla="*/ 273 w 274"/>
                <a:gd name="T9" fmla="*/ 8 h 202"/>
                <a:gd name="T10" fmla="*/ 273 w 274"/>
                <a:gd name="T11" fmla="*/ 7 h 202"/>
                <a:gd name="T12" fmla="*/ 273 w 274"/>
                <a:gd name="T13" fmla="*/ 7 h 202"/>
                <a:gd name="T14" fmla="*/ 273 w 274"/>
                <a:gd name="T15" fmla="*/ 5 h 202"/>
                <a:gd name="T16" fmla="*/ 272 w 274"/>
                <a:gd name="T17" fmla="*/ 5 h 202"/>
                <a:gd name="T18" fmla="*/ 271 w 274"/>
                <a:gd name="T19" fmla="*/ 4 h 202"/>
                <a:gd name="T20" fmla="*/ 271 w 274"/>
                <a:gd name="T21" fmla="*/ 3 h 202"/>
                <a:gd name="T22" fmla="*/ 270 w 274"/>
                <a:gd name="T23" fmla="*/ 2 h 202"/>
                <a:gd name="T24" fmla="*/ 269 w 274"/>
                <a:gd name="T25" fmla="*/ 1 h 202"/>
                <a:gd name="T26" fmla="*/ 267 w 274"/>
                <a:gd name="T27" fmla="*/ 1 h 202"/>
                <a:gd name="T28" fmla="*/ 266 w 274"/>
                <a:gd name="T29" fmla="*/ 0 h 202"/>
                <a:gd name="T30" fmla="*/ 7 w 274"/>
                <a:gd name="T31" fmla="*/ 0 h 202"/>
                <a:gd name="T32" fmla="*/ 6 w 274"/>
                <a:gd name="T33" fmla="*/ 1 h 202"/>
                <a:gd name="T34" fmla="*/ 4 w 274"/>
                <a:gd name="T35" fmla="*/ 1 h 202"/>
                <a:gd name="T36" fmla="*/ 3 w 274"/>
                <a:gd name="T37" fmla="*/ 2 h 202"/>
                <a:gd name="T38" fmla="*/ 2 w 274"/>
                <a:gd name="T39" fmla="*/ 3 h 202"/>
                <a:gd name="T40" fmla="*/ 1 w 274"/>
                <a:gd name="T41" fmla="*/ 4 h 202"/>
                <a:gd name="T42" fmla="*/ 0 w 274"/>
                <a:gd name="T43" fmla="*/ 5 h 202"/>
                <a:gd name="T44" fmla="*/ 0 w 274"/>
                <a:gd name="T45" fmla="*/ 5 h 202"/>
                <a:gd name="T46" fmla="*/ 0 w 274"/>
                <a:gd name="T47" fmla="*/ 7 h 202"/>
                <a:gd name="T48" fmla="*/ 0 w 274"/>
                <a:gd name="T49" fmla="*/ 7 h 202"/>
                <a:gd name="T50" fmla="*/ 0 w 274"/>
                <a:gd name="T51" fmla="*/ 8 h 202"/>
                <a:gd name="T52" fmla="*/ 0 w 274"/>
                <a:gd name="T53" fmla="*/ 8 h 202"/>
                <a:gd name="T54" fmla="*/ 0 w 274"/>
                <a:gd name="T55" fmla="*/ 8 h 202"/>
                <a:gd name="T56" fmla="*/ 0 w 274"/>
                <a:gd name="T57" fmla="*/ 201 h 202"/>
                <a:gd name="T58" fmla="*/ 0 w 274"/>
                <a:gd name="T59" fmla="*/ 201 h 2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4"/>
                <a:gd name="T91" fmla="*/ 0 h 202"/>
                <a:gd name="T92" fmla="*/ 274 w 274"/>
                <a:gd name="T93" fmla="*/ 202 h 2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4" h="202">
                  <a:moveTo>
                    <a:pt x="0" y="201"/>
                  </a:moveTo>
                  <a:lnTo>
                    <a:pt x="273" y="201"/>
                  </a:lnTo>
                  <a:lnTo>
                    <a:pt x="273" y="8"/>
                  </a:lnTo>
                  <a:lnTo>
                    <a:pt x="273" y="7"/>
                  </a:lnTo>
                  <a:lnTo>
                    <a:pt x="273" y="5"/>
                  </a:lnTo>
                  <a:lnTo>
                    <a:pt x="272" y="5"/>
                  </a:lnTo>
                  <a:lnTo>
                    <a:pt x="271" y="4"/>
                  </a:lnTo>
                  <a:lnTo>
                    <a:pt x="271" y="3"/>
                  </a:lnTo>
                  <a:lnTo>
                    <a:pt x="270" y="2"/>
                  </a:lnTo>
                  <a:lnTo>
                    <a:pt x="269" y="1"/>
                  </a:lnTo>
                  <a:lnTo>
                    <a:pt x="267" y="1"/>
                  </a:lnTo>
                  <a:lnTo>
                    <a:pt x="266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01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39" name="Freeform 61"/>
            <p:cNvSpPr>
              <a:spLocks/>
            </p:cNvSpPr>
            <p:nvPr/>
          </p:nvSpPr>
          <p:spPr bwMode="auto">
            <a:xfrm>
              <a:off x="3446" y="1459"/>
              <a:ext cx="274" cy="202"/>
            </a:xfrm>
            <a:custGeom>
              <a:avLst/>
              <a:gdLst>
                <a:gd name="T0" fmla="*/ 0 w 274"/>
                <a:gd name="T1" fmla="*/ 201 h 202"/>
                <a:gd name="T2" fmla="*/ 273 w 274"/>
                <a:gd name="T3" fmla="*/ 201 h 202"/>
                <a:gd name="T4" fmla="*/ 273 w 274"/>
                <a:gd name="T5" fmla="*/ 8 h 202"/>
                <a:gd name="T6" fmla="*/ 273 w 274"/>
                <a:gd name="T7" fmla="*/ 8 h 202"/>
                <a:gd name="T8" fmla="*/ 273 w 274"/>
                <a:gd name="T9" fmla="*/ 8 h 202"/>
                <a:gd name="T10" fmla="*/ 273 w 274"/>
                <a:gd name="T11" fmla="*/ 7 h 202"/>
                <a:gd name="T12" fmla="*/ 273 w 274"/>
                <a:gd name="T13" fmla="*/ 7 h 202"/>
                <a:gd name="T14" fmla="*/ 273 w 274"/>
                <a:gd name="T15" fmla="*/ 5 h 202"/>
                <a:gd name="T16" fmla="*/ 272 w 274"/>
                <a:gd name="T17" fmla="*/ 5 h 202"/>
                <a:gd name="T18" fmla="*/ 271 w 274"/>
                <a:gd name="T19" fmla="*/ 4 h 202"/>
                <a:gd name="T20" fmla="*/ 271 w 274"/>
                <a:gd name="T21" fmla="*/ 3 h 202"/>
                <a:gd name="T22" fmla="*/ 270 w 274"/>
                <a:gd name="T23" fmla="*/ 2 h 202"/>
                <a:gd name="T24" fmla="*/ 269 w 274"/>
                <a:gd name="T25" fmla="*/ 1 h 202"/>
                <a:gd name="T26" fmla="*/ 267 w 274"/>
                <a:gd name="T27" fmla="*/ 1 h 202"/>
                <a:gd name="T28" fmla="*/ 266 w 274"/>
                <a:gd name="T29" fmla="*/ 0 h 202"/>
                <a:gd name="T30" fmla="*/ 7 w 274"/>
                <a:gd name="T31" fmla="*/ 0 h 202"/>
                <a:gd name="T32" fmla="*/ 6 w 274"/>
                <a:gd name="T33" fmla="*/ 1 h 202"/>
                <a:gd name="T34" fmla="*/ 4 w 274"/>
                <a:gd name="T35" fmla="*/ 1 h 202"/>
                <a:gd name="T36" fmla="*/ 3 w 274"/>
                <a:gd name="T37" fmla="*/ 2 h 202"/>
                <a:gd name="T38" fmla="*/ 2 w 274"/>
                <a:gd name="T39" fmla="*/ 3 h 202"/>
                <a:gd name="T40" fmla="*/ 1 w 274"/>
                <a:gd name="T41" fmla="*/ 4 h 202"/>
                <a:gd name="T42" fmla="*/ 0 w 274"/>
                <a:gd name="T43" fmla="*/ 5 h 202"/>
                <a:gd name="T44" fmla="*/ 0 w 274"/>
                <a:gd name="T45" fmla="*/ 5 h 202"/>
                <a:gd name="T46" fmla="*/ 0 w 274"/>
                <a:gd name="T47" fmla="*/ 7 h 202"/>
                <a:gd name="T48" fmla="*/ 0 w 274"/>
                <a:gd name="T49" fmla="*/ 7 h 202"/>
                <a:gd name="T50" fmla="*/ 0 w 274"/>
                <a:gd name="T51" fmla="*/ 8 h 202"/>
                <a:gd name="T52" fmla="*/ 0 w 274"/>
                <a:gd name="T53" fmla="*/ 8 h 202"/>
                <a:gd name="T54" fmla="*/ 0 w 274"/>
                <a:gd name="T55" fmla="*/ 8 h 202"/>
                <a:gd name="T56" fmla="*/ 0 w 274"/>
                <a:gd name="T57" fmla="*/ 201 h 202"/>
                <a:gd name="T58" fmla="*/ 0 w 274"/>
                <a:gd name="T59" fmla="*/ 201 h 2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4"/>
                <a:gd name="T91" fmla="*/ 0 h 202"/>
                <a:gd name="T92" fmla="*/ 274 w 274"/>
                <a:gd name="T93" fmla="*/ 202 h 2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4" h="202">
                  <a:moveTo>
                    <a:pt x="0" y="201"/>
                  </a:moveTo>
                  <a:lnTo>
                    <a:pt x="273" y="201"/>
                  </a:lnTo>
                  <a:lnTo>
                    <a:pt x="273" y="8"/>
                  </a:lnTo>
                  <a:lnTo>
                    <a:pt x="273" y="7"/>
                  </a:lnTo>
                  <a:lnTo>
                    <a:pt x="273" y="5"/>
                  </a:lnTo>
                  <a:lnTo>
                    <a:pt x="272" y="5"/>
                  </a:lnTo>
                  <a:lnTo>
                    <a:pt x="271" y="4"/>
                  </a:lnTo>
                  <a:lnTo>
                    <a:pt x="271" y="3"/>
                  </a:lnTo>
                  <a:lnTo>
                    <a:pt x="270" y="2"/>
                  </a:lnTo>
                  <a:lnTo>
                    <a:pt x="269" y="1"/>
                  </a:lnTo>
                  <a:lnTo>
                    <a:pt x="267" y="1"/>
                  </a:lnTo>
                  <a:lnTo>
                    <a:pt x="266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0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0" name="Line 62"/>
            <p:cNvSpPr>
              <a:spLocks noChangeShapeType="1"/>
            </p:cNvSpPr>
            <p:nvPr/>
          </p:nvSpPr>
          <p:spPr bwMode="auto">
            <a:xfrm>
              <a:off x="3423" y="1440"/>
              <a:ext cx="23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1" name="Line 63"/>
            <p:cNvSpPr>
              <a:spLocks noChangeShapeType="1"/>
            </p:cNvSpPr>
            <p:nvPr/>
          </p:nvSpPr>
          <p:spPr bwMode="auto">
            <a:xfrm flipH="1">
              <a:off x="3720" y="1440"/>
              <a:ext cx="23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2" name="Freeform 64"/>
            <p:cNvSpPr>
              <a:spLocks/>
            </p:cNvSpPr>
            <p:nvPr/>
          </p:nvSpPr>
          <p:spPr bwMode="auto">
            <a:xfrm>
              <a:off x="3295" y="1072"/>
              <a:ext cx="34" cy="34"/>
            </a:xfrm>
            <a:custGeom>
              <a:avLst/>
              <a:gdLst>
                <a:gd name="T0" fmla="*/ 33 w 34"/>
                <a:gd name="T1" fmla="*/ 16 h 34"/>
                <a:gd name="T2" fmla="*/ 32 w 34"/>
                <a:gd name="T3" fmla="*/ 15 h 34"/>
                <a:gd name="T4" fmla="*/ 32 w 34"/>
                <a:gd name="T5" fmla="*/ 12 h 34"/>
                <a:gd name="T6" fmla="*/ 31 w 34"/>
                <a:gd name="T7" fmla="*/ 10 h 34"/>
                <a:gd name="T8" fmla="*/ 31 w 34"/>
                <a:gd name="T9" fmla="*/ 8 h 34"/>
                <a:gd name="T10" fmla="*/ 29 w 34"/>
                <a:gd name="T11" fmla="*/ 7 h 34"/>
                <a:gd name="T12" fmla="*/ 28 w 34"/>
                <a:gd name="T13" fmla="*/ 5 h 34"/>
                <a:gd name="T14" fmla="*/ 26 w 34"/>
                <a:gd name="T15" fmla="*/ 4 h 34"/>
                <a:gd name="T16" fmla="*/ 24 w 34"/>
                <a:gd name="T17" fmla="*/ 2 h 34"/>
                <a:gd name="T18" fmla="*/ 23 w 34"/>
                <a:gd name="T19" fmla="*/ 2 h 34"/>
                <a:gd name="T20" fmla="*/ 20 w 34"/>
                <a:gd name="T21" fmla="*/ 1 h 34"/>
                <a:gd name="T22" fmla="*/ 18 w 34"/>
                <a:gd name="T23" fmla="*/ 0 h 34"/>
                <a:gd name="T24" fmla="*/ 16 w 34"/>
                <a:gd name="T25" fmla="*/ 0 h 34"/>
                <a:gd name="T26" fmla="*/ 14 w 34"/>
                <a:gd name="T27" fmla="*/ 0 h 34"/>
                <a:gd name="T28" fmla="*/ 12 w 34"/>
                <a:gd name="T29" fmla="*/ 1 h 34"/>
                <a:gd name="T30" fmla="*/ 9 w 34"/>
                <a:gd name="T31" fmla="*/ 2 h 34"/>
                <a:gd name="T32" fmla="*/ 8 w 34"/>
                <a:gd name="T33" fmla="*/ 2 h 34"/>
                <a:gd name="T34" fmla="*/ 6 w 34"/>
                <a:gd name="T35" fmla="*/ 4 h 34"/>
                <a:gd name="T36" fmla="*/ 4 w 34"/>
                <a:gd name="T37" fmla="*/ 5 h 34"/>
                <a:gd name="T38" fmla="*/ 3 w 34"/>
                <a:gd name="T39" fmla="*/ 7 h 34"/>
                <a:gd name="T40" fmla="*/ 1 w 34"/>
                <a:gd name="T41" fmla="*/ 8 h 34"/>
                <a:gd name="T42" fmla="*/ 1 w 34"/>
                <a:gd name="T43" fmla="*/ 10 h 34"/>
                <a:gd name="T44" fmla="*/ 0 w 34"/>
                <a:gd name="T45" fmla="*/ 12 h 34"/>
                <a:gd name="T46" fmla="*/ 0 w 34"/>
                <a:gd name="T47" fmla="*/ 15 h 34"/>
                <a:gd name="T48" fmla="*/ 0 w 34"/>
                <a:gd name="T49" fmla="*/ 16 h 34"/>
                <a:gd name="T50" fmla="*/ 0 w 34"/>
                <a:gd name="T51" fmla="*/ 19 h 34"/>
                <a:gd name="T52" fmla="*/ 0 w 34"/>
                <a:gd name="T53" fmla="*/ 21 h 34"/>
                <a:gd name="T54" fmla="*/ 1 w 34"/>
                <a:gd name="T55" fmla="*/ 23 h 34"/>
                <a:gd name="T56" fmla="*/ 1 w 34"/>
                <a:gd name="T57" fmla="*/ 25 h 34"/>
                <a:gd name="T58" fmla="*/ 3 w 34"/>
                <a:gd name="T59" fmla="*/ 26 h 34"/>
                <a:gd name="T60" fmla="*/ 4 w 34"/>
                <a:gd name="T61" fmla="*/ 28 h 34"/>
                <a:gd name="T62" fmla="*/ 6 w 34"/>
                <a:gd name="T63" fmla="*/ 30 h 34"/>
                <a:gd name="T64" fmla="*/ 8 w 34"/>
                <a:gd name="T65" fmla="*/ 31 h 34"/>
                <a:gd name="T66" fmla="*/ 9 w 34"/>
                <a:gd name="T67" fmla="*/ 31 h 34"/>
                <a:gd name="T68" fmla="*/ 12 w 34"/>
                <a:gd name="T69" fmla="*/ 32 h 34"/>
                <a:gd name="T70" fmla="*/ 14 w 34"/>
                <a:gd name="T71" fmla="*/ 33 h 34"/>
                <a:gd name="T72" fmla="*/ 16 w 34"/>
                <a:gd name="T73" fmla="*/ 33 h 34"/>
                <a:gd name="T74" fmla="*/ 18 w 34"/>
                <a:gd name="T75" fmla="*/ 33 h 34"/>
                <a:gd name="T76" fmla="*/ 20 w 34"/>
                <a:gd name="T77" fmla="*/ 32 h 34"/>
                <a:gd name="T78" fmla="*/ 23 w 34"/>
                <a:gd name="T79" fmla="*/ 31 h 34"/>
                <a:gd name="T80" fmla="*/ 24 w 34"/>
                <a:gd name="T81" fmla="*/ 31 h 34"/>
                <a:gd name="T82" fmla="*/ 26 w 34"/>
                <a:gd name="T83" fmla="*/ 30 h 34"/>
                <a:gd name="T84" fmla="*/ 28 w 34"/>
                <a:gd name="T85" fmla="*/ 28 h 34"/>
                <a:gd name="T86" fmla="*/ 29 w 34"/>
                <a:gd name="T87" fmla="*/ 26 h 34"/>
                <a:gd name="T88" fmla="*/ 31 w 34"/>
                <a:gd name="T89" fmla="*/ 25 h 34"/>
                <a:gd name="T90" fmla="*/ 31 w 34"/>
                <a:gd name="T91" fmla="*/ 23 h 34"/>
                <a:gd name="T92" fmla="*/ 32 w 34"/>
                <a:gd name="T93" fmla="*/ 21 h 34"/>
                <a:gd name="T94" fmla="*/ 32 w 34"/>
                <a:gd name="T95" fmla="*/ 19 h 34"/>
                <a:gd name="T96" fmla="*/ 33 w 34"/>
                <a:gd name="T97" fmla="*/ 16 h 34"/>
                <a:gd name="T98" fmla="*/ 33 w 34"/>
                <a:gd name="T99" fmla="*/ 16 h 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4"/>
                <a:gd name="T152" fmla="*/ 34 w 34"/>
                <a:gd name="T153" fmla="*/ 34 h 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4">
                  <a:moveTo>
                    <a:pt x="33" y="16"/>
                  </a:moveTo>
                  <a:lnTo>
                    <a:pt x="32" y="15"/>
                  </a:lnTo>
                  <a:lnTo>
                    <a:pt x="32" y="12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3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12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0" y="32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9" y="26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3" name="Freeform 65"/>
            <p:cNvSpPr>
              <a:spLocks/>
            </p:cNvSpPr>
            <p:nvPr/>
          </p:nvSpPr>
          <p:spPr bwMode="auto">
            <a:xfrm>
              <a:off x="3295" y="1072"/>
              <a:ext cx="34" cy="34"/>
            </a:xfrm>
            <a:custGeom>
              <a:avLst/>
              <a:gdLst>
                <a:gd name="T0" fmla="*/ 33 w 34"/>
                <a:gd name="T1" fmla="*/ 16 h 34"/>
                <a:gd name="T2" fmla="*/ 32 w 34"/>
                <a:gd name="T3" fmla="*/ 15 h 34"/>
                <a:gd name="T4" fmla="*/ 32 w 34"/>
                <a:gd name="T5" fmla="*/ 12 h 34"/>
                <a:gd name="T6" fmla="*/ 31 w 34"/>
                <a:gd name="T7" fmla="*/ 10 h 34"/>
                <a:gd name="T8" fmla="*/ 31 w 34"/>
                <a:gd name="T9" fmla="*/ 8 h 34"/>
                <a:gd name="T10" fmla="*/ 29 w 34"/>
                <a:gd name="T11" fmla="*/ 7 h 34"/>
                <a:gd name="T12" fmla="*/ 28 w 34"/>
                <a:gd name="T13" fmla="*/ 5 h 34"/>
                <a:gd name="T14" fmla="*/ 26 w 34"/>
                <a:gd name="T15" fmla="*/ 4 h 34"/>
                <a:gd name="T16" fmla="*/ 24 w 34"/>
                <a:gd name="T17" fmla="*/ 2 h 34"/>
                <a:gd name="T18" fmla="*/ 23 w 34"/>
                <a:gd name="T19" fmla="*/ 2 h 34"/>
                <a:gd name="T20" fmla="*/ 20 w 34"/>
                <a:gd name="T21" fmla="*/ 1 h 34"/>
                <a:gd name="T22" fmla="*/ 18 w 34"/>
                <a:gd name="T23" fmla="*/ 0 h 34"/>
                <a:gd name="T24" fmla="*/ 16 w 34"/>
                <a:gd name="T25" fmla="*/ 0 h 34"/>
                <a:gd name="T26" fmla="*/ 14 w 34"/>
                <a:gd name="T27" fmla="*/ 0 h 34"/>
                <a:gd name="T28" fmla="*/ 12 w 34"/>
                <a:gd name="T29" fmla="*/ 1 h 34"/>
                <a:gd name="T30" fmla="*/ 9 w 34"/>
                <a:gd name="T31" fmla="*/ 2 h 34"/>
                <a:gd name="T32" fmla="*/ 8 w 34"/>
                <a:gd name="T33" fmla="*/ 2 h 34"/>
                <a:gd name="T34" fmla="*/ 6 w 34"/>
                <a:gd name="T35" fmla="*/ 4 h 34"/>
                <a:gd name="T36" fmla="*/ 4 w 34"/>
                <a:gd name="T37" fmla="*/ 5 h 34"/>
                <a:gd name="T38" fmla="*/ 3 w 34"/>
                <a:gd name="T39" fmla="*/ 7 h 34"/>
                <a:gd name="T40" fmla="*/ 1 w 34"/>
                <a:gd name="T41" fmla="*/ 8 h 34"/>
                <a:gd name="T42" fmla="*/ 1 w 34"/>
                <a:gd name="T43" fmla="*/ 10 h 34"/>
                <a:gd name="T44" fmla="*/ 0 w 34"/>
                <a:gd name="T45" fmla="*/ 12 h 34"/>
                <a:gd name="T46" fmla="*/ 0 w 34"/>
                <a:gd name="T47" fmla="*/ 15 h 34"/>
                <a:gd name="T48" fmla="*/ 0 w 34"/>
                <a:gd name="T49" fmla="*/ 16 h 34"/>
                <a:gd name="T50" fmla="*/ 0 w 34"/>
                <a:gd name="T51" fmla="*/ 19 h 34"/>
                <a:gd name="T52" fmla="*/ 0 w 34"/>
                <a:gd name="T53" fmla="*/ 21 h 34"/>
                <a:gd name="T54" fmla="*/ 1 w 34"/>
                <a:gd name="T55" fmla="*/ 23 h 34"/>
                <a:gd name="T56" fmla="*/ 1 w 34"/>
                <a:gd name="T57" fmla="*/ 25 h 34"/>
                <a:gd name="T58" fmla="*/ 3 w 34"/>
                <a:gd name="T59" fmla="*/ 26 h 34"/>
                <a:gd name="T60" fmla="*/ 4 w 34"/>
                <a:gd name="T61" fmla="*/ 28 h 34"/>
                <a:gd name="T62" fmla="*/ 6 w 34"/>
                <a:gd name="T63" fmla="*/ 30 h 34"/>
                <a:gd name="T64" fmla="*/ 8 w 34"/>
                <a:gd name="T65" fmla="*/ 31 h 34"/>
                <a:gd name="T66" fmla="*/ 9 w 34"/>
                <a:gd name="T67" fmla="*/ 31 h 34"/>
                <a:gd name="T68" fmla="*/ 12 w 34"/>
                <a:gd name="T69" fmla="*/ 32 h 34"/>
                <a:gd name="T70" fmla="*/ 14 w 34"/>
                <a:gd name="T71" fmla="*/ 33 h 34"/>
                <a:gd name="T72" fmla="*/ 16 w 34"/>
                <a:gd name="T73" fmla="*/ 33 h 34"/>
                <a:gd name="T74" fmla="*/ 18 w 34"/>
                <a:gd name="T75" fmla="*/ 33 h 34"/>
                <a:gd name="T76" fmla="*/ 20 w 34"/>
                <a:gd name="T77" fmla="*/ 32 h 34"/>
                <a:gd name="T78" fmla="*/ 23 w 34"/>
                <a:gd name="T79" fmla="*/ 31 h 34"/>
                <a:gd name="T80" fmla="*/ 24 w 34"/>
                <a:gd name="T81" fmla="*/ 31 h 34"/>
                <a:gd name="T82" fmla="*/ 26 w 34"/>
                <a:gd name="T83" fmla="*/ 30 h 34"/>
                <a:gd name="T84" fmla="*/ 28 w 34"/>
                <a:gd name="T85" fmla="*/ 28 h 34"/>
                <a:gd name="T86" fmla="*/ 29 w 34"/>
                <a:gd name="T87" fmla="*/ 26 h 34"/>
                <a:gd name="T88" fmla="*/ 31 w 34"/>
                <a:gd name="T89" fmla="*/ 25 h 34"/>
                <a:gd name="T90" fmla="*/ 31 w 34"/>
                <a:gd name="T91" fmla="*/ 23 h 34"/>
                <a:gd name="T92" fmla="*/ 32 w 34"/>
                <a:gd name="T93" fmla="*/ 21 h 34"/>
                <a:gd name="T94" fmla="*/ 32 w 34"/>
                <a:gd name="T95" fmla="*/ 19 h 34"/>
                <a:gd name="T96" fmla="*/ 33 w 34"/>
                <a:gd name="T97" fmla="*/ 16 h 34"/>
                <a:gd name="T98" fmla="*/ 33 w 34"/>
                <a:gd name="T99" fmla="*/ 16 h 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4"/>
                <a:gd name="T152" fmla="*/ 34 w 34"/>
                <a:gd name="T153" fmla="*/ 34 h 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4">
                  <a:moveTo>
                    <a:pt x="33" y="16"/>
                  </a:moveTo>
                  <a:lnTo>
                    <a:pt x="32" y="15"/>
                  </a:lnTo>
                  <a:lnTo>
                    <a:pt x="32" y="12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3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12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0" y="32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9" y="26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4" name="Line 66"/>
            <p:cNvSpPr>
              <a:spLocks noChangeShapeType="1"/>
            </p:cNvSpPr>
            <p:nvPr/>
          </p:nvSpPr>
          <p:spPr bwMode="auto">
            <a:xfrm>
              <a:off x="3304" y="1088"/>
              <a:ext cx="1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5" name="Line 67"/>
            <p:cNvSpPr>
              <a:spLocks noChangeShapeType="1"/>
            </p:cNvSpPr>
            <p:nvPr/>
          </p:nvSpPr>
          <p:spPr bwMode="auto">
            <a:xfrm>
              <a:off x="3311" y="1080"/>
              <a:ext cx="0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6" name="Freeform 68"/>
            <p:cNvSpPr>
              <a:spLocks/>
            </p:cNvSpPr>
            <p:nvPr/>
          </p:nvSpPr>
          <p:spPr bwMode="auto">
            <a:xfrm>
              <a:off x="3837" y="1072"/>
              <a:ext cx="34" cy="34"/>
            </a:xfrm>
            <a:custGeom>
              <a:avLst/>
              <a:gdLst>
                <a:gd name="T0" fmla="*/ 33 w 34"/>
                <a:gd name="T1" fmla="*/ 16 h 34"/>
                <a:gd name="T2" fmla="*/ 32 w 34"/>
                <a:gd name="T3" fmla="*/ 15 h 34"/>
                <a:gd name="T4" fmla="*/ 32 w 34"/>
                <a:gd name="T5" fmla="*/ 12 h 34"/>
                <a:gd name="T6" fmla="*/ 31 w 34"/>
                <a:gd name="T7" fmla="*/ 10 h 34"/>
                <a:gd name="T8" fmla="*/ 31 w 34"/>
                <a:gd name="T9" fmla="*/ 8 h 34"/>
                <a:gd name="T10" fmla="*/ 29 w 34"/>
                <a:gd name="T11" fmla="*/ 7 h 34"/>
                <a:gd name="T12" fmla="*/ 28 w 34"/>
                <a:gd name="T13" fmla="*/ 5 h 34"/>
                <a:gd name="T14" fmla="*/ 26 w 34"/>
                <a:gd name="T15" fmla="*/ 4 h 34"/>
                <a:gd name="T16" fmla="*/ 24 w 34"/>
                <a:gd name="T17" fmla="*/ 2 h 34"/>
                <a:gd name="T18" fmla="*/ 23 w 34"/>
                <a:gd name="T19" fmla="*/ 2 h 34"/>
                <a:gd name="T20" fmla="*/ 20 w 34"/>
                <a:gd name="T21" fmla="*/ 1 h 34"/>
                <a:gd name="T22" fmla="*/ 18 w 34"/>
                <a:gd name="T23" fmla="*/ 0 h 34"/>
                <a:gd name="T24" fmla="*/ 16 w 34"/>
                <a:gd name="T25" fmla="*/ 0 h 34"/>
                <a:gd name="T26" fmla="*/ 14 w 34"/>
                <a:gd name="T27" fmla="*/ 0 h 34"/>
                <a:gd name="T28" fmla="*/ 12 w 34"/>
                <a:gd name="T29" fmla="*/ 1 h 34"/>
                <a:gd name="T30" fmla="*/ 9 w 34"/>
                <a:gd name="T31" fmla="*/ 2 h 34"/>
                <a:gd name="T32" fmla="*/ 8 w 34"/>
                <a:gd name="T33" fmla="*/ 2 h 34"/>
                <a:gd name="T34" fmla="*/ 6 w 34"/>
                <a:gd name="T35" fmla="*/ 4 h 34"/>
                <a:gd name="T36" fmla="*/ 4 w 34"/>
                <a:gd name="T37" fmla="*/ 5 h 34"/>
                <a:gd name="T38" fmla="*/ 3 w 34"/>
                <a:gd name="T39" fmla="*/ 7 h 34"/>
                <a:gd name="T40" fmla="*/ 1 w 34"/>
                <a:gd name="T41" fmla="*/ 8 h 34"/>
                <a:gd name="T42" fmla="*/ 1 w 34"/>
                <a:gd name="T43" fmla="*/ 10 h 34"/>
                <a:gd name="T44" fmla="*/ 0 w 34"/>
                <a:gd name="T45" fmla="*/ 12 h 34"/>
                <a:gd name="T46" fmla="*/ 0 w 34"/>
                <a:gd name="T47" fmla="*/ 15 h 34"/>
                <a:gd name="T48" fmla="*/ 0 w 34"/>
                <a:gd name="T49" fmla="*/ 16 h 34"/>
                <a:gd name="T50" fmla="*/ 0 w 34"/>
                <a:gd name="T51" fmla="*/ 19 h 34"/>
                <a:gd name="T52" fmla="*/ 0 w 34"/>
                <a:gd name="T53" fmla="*/ 21 h 34"/>
                <a:gd name="T54" fmla="*/ 1 w 34"/>
                <a:gd name="T55" fmla="*/ 23 h 34"/>
                <a:gd name="T56" fmla="*/ 1 w 34"/>
                <a:gd name="T57" fmla="*/ 25 h 34"/>
                <a:gd name="T58" fmla="*/ 3 w 34"/>
                <a:gd name="T59" fmla="*/ 26 h 34"/>
                <a:gd name="T60" fmla="*/ 4 w 34"/>
                <a:gd name="T61" fmla="*/ 28 h 34"/>
                <a:gd name="T62" fmla="*/ 6 w 34"/>
                <a:gd name="T63" fmla="*/ 30 h 34"/>
                <a:gd name="T64" fmla="*/ 8 w 34"/>
                <a:gd name="T65" fmla="*/ 31 h 34"/>
                <a:gd name="T66" fmla="*/ 9 w 34"/>
                <a:gd name="T67" fmla="*/ 31 h 34"/>
                <a:gd name="T68" fmla="*/ 12 w 34"/>
                <a:gd name="T69" fmla="*/ 32 h 34"/>
                <a:gd name="T70" fmla="*/ 14 w 34"/>
                <a:gd name="T71" fmla="*/ 33 h 34"/>
                <a:gd name="T72" fmla="*/ 16 w 34"/>
                <a:gd name="T73" fmla="*/ 33 h 34"/>
                <a:gd name="T74" fmla="*/ 18 w 34"/>
                <a:gd name="T75" fmla="*/ 33 h 34"/>
                <a:gd name="T76" fmla="*/ 20 w 34"/>
                <a:gd name="T77" fmla="*/ 32 h 34"/>
                <a:gd name="T78" fmla="*/ 23 w 34"/>
                <a:gd name="T79" fmla="*/ 31 h 34"/>
                <a:gd name="T80" fmla="*/ 24 w 34"/>
                <a:gd name="T81" fmla="*/ 31 h 34"/>
                <a:gd name="T82" fmla="*/ 26 w 34"/>
                <a:gd name="T83" fmla="*/ 30 h 34"/>
                <a:gd name="T84" fmla="*/ 28 w 34"/>
                <a:gd name="T85" fmla="*/ 28 h 34"/>
                <a:gd name="T86" fmla="*/ 29 w 34"/>
                <a:gd name="T87" fmla="*/ 26 h 34"/>
                <a:gd name="T88" fmla="*/ 31 w 34"/>
                <a:gd name="T89" fmla="*/ 25 h 34"/>
                <a:gd name="T90" fmla="*/ 31 w 34"/>
                <a:gd name="T91" fmla="*/ 23 h 34"/>
                <a:gd name="T92" fmla="*/ 32 w 34"/>
                <a:gd name="T93" fmla="*/ 21 h 34"/>
                <a:gd name="T94" fmla="*/ 32 w 34"/>
                <a:gd name="T95" fmla="*/ 19 h 34"/>
                <a:gd name="T96" fmla="*/ 33 w 34"/>
                <a:gd name="T97" fmla="*/ 16 h 34"/>
                <a:gd name="T98" fmla="*/ 33 w 34"/>
                <a:gd name="T99" fmla="*/ 16 h 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4"/>
                <a:gd name="T152" fmla="*/ 34 w 34"/>
                <a:gd name="T153" fmla="*/ 34 h 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4">
                  <a:moveTo>
                    <a:pt x="33" y="16"/>
                  </a:moveTo>
                  <a:lnTo>
                    <a:pt x="32" y="15"/>
                  </a:lnTo>
                  <a:lnTo>
                    <a:pt x="32" y="12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3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12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0" y="32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9" y="26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7" name="Freeform 69"/>
            <p:cNvSpPr>
              <a:spLocks/>
            </p:cNvSpPr>
            <p:nvPr/>
          </p:nvSpPr>
          <p:spPr bwMode="auto">
            <a:xfrm>
              <a:off x="3837" y="1072"/>
              <a:ext cx="34" cy="34"/>
            </a:xfrm>
            <a:custGeom>
              <a:avLst/>
              <a:gdLst>
                <a:gd name="T0" fmla="*/ 33 w 34"/>
                <a:gd name="T1" fmla="*/ 16 h 34"/>
                <a:gd name="T2" fmla="*/ 32 w 34"/>
                <a:gd name="T3" fmla="*/ 15 h 34"/>
                <a:gd name="T4" fmla="*/ 32 w 34"/>
                <a:gd name="T5" fmla="*/ 12 h 34"/>
                <a:gd name="T6" fmla="*/ 31 w 34"/>
                <a:gd name="T7" fmla="*/ 10 h 34"/>
                <a:gd name="T8" fmla="*/ 31 w 34"/>
                <a:gd name="T9" fmla="*/ 8 h 34"/>
                <a:gd name="T10" fmla="*/ 29 w 34"/>
                <a:gd name="T11" fmla="*/ 7 h 34"/>
                <a:gd name="T12" fmla="*/ 28 w 34"/>
                <a:gd name="T13" fmla="*/ 5 h 34"/>
                <a:gd name="T14" fmla="*/ 26 w 34"/>
                <a:gd name="T15" fmla="*/ 4 h 34"/>
                <a:gd name="T16" fmla="*/ 24 w 34"/>
                <a:gd name="T17" fmla="*/ 2 h 34"/>
                <a:gd name="T18" fmla="*/ 23 w 34"/>
                <a:gd name="T19" fmla="*/ 2 h 34"/>
                <a:gd name="T20" fmla="*/ 20 w 34"/>
                <a:gd name="T21" fmla="*/ 1 h 34"/>
                <a:gd name="T22" fmla="*/ 18 w 34"/>
                <a:gd name="T23" fmla="*/ 0 h 34"/>
                <a:gd name="T24" fmla="*/ 16 w 34"/>
                <a:gd name="T25" fmla="*/ 0 h 34"/>
                <a:gd name="T26" fmla="*/ 14 w 34"/>
                <a:gd name="T27" fmla="*/ 0 h 34"/>
                <a:gd name="T28" fmla="*/ 12 w 34"/>
                <a:gd name="T29" fmla="*/ 1 h 34"/>
                <a:gd name="T30" fmla="*/ 9 w 34"/>
                <a:gd name="T31" fmla="*/ 2 h 34"/>
                <a:gd name="T32" fmla="*/ 8 w 34"/>
                <a:gd name="T33" fmla="*/ 2 h 34"/>
                <a:gd name="T34" fmla="*/ 6 w 34"/>
                <a:gd name="T35" fmla="*/ 4 h 34"/>
                <a:gd name="T36" fmla="*/ 4 w 34"/>
                <a:gd name="T37" fmla="*/ 5 h 34"/>
                <a:gd name="T38" fmla="*/ 3 w 34"/>
                <a:gd name="T39" fmla="*/ 7 h 34"/>
                <a:gd name="T40" fmla="*/ 1 w 34"/>
                <a:gd name="T41" fmla="*/ 8 h 34"/>
                <a:gd name="T42" fmla="*/ 1 w 34"/>
                <a:gd name="T43" fmla="*/ 10 h 34"/>
                <a:gd name="T44" fmla="*/ 0 w 34"/>
                <a:gd name="T45" fmla="*/ 12 h 34"/>
                <a:gd name="T46" fmla="*/ 0 w 34"/>
                <a:gd name="T47" fmla="*/ 15 h 34"/>
                <a:gd name="T48" fmla="*/ 0 w 34"/>
                <a:gd name="T49" fmla="*/ 16 h 34"/>
                <a:gd name="T50" fmla="*/ 0 w 34"/>
                <a:gd name="T51" fmla="*/ 19 h 34"/>
                <a:gd name="T52" fmla="*/ 0 w 34"/>
                <a:gd name="T53" fmla="*/ 21 h 34"/>
                <a:gd name="T54" fmla="*/ 1 w 34"/>
                <a:gd name="T55" fmla="*/ 23 h 34"/>
                <a:gd name="T56" fmla="*/ 1 w 34"/>
                <a:gd name="T57" fmla="*/ 25 h 34"/>
                <a:gd name="T58" fmla="*/ 3 w 34"/>
                <a:gd name="T59" fmla="*/ 26 h 34"/>
                <a:gd name="T60" fmla="*/ 4 w 34"/>
                <a:gd name="T61" fmla="*/ 28 h 34"/>
                <a:gd name="T62" fmla="*/ 6 w 34"/>
                <a:gd name="T63" fmla="*/ 30 h 34"/>
                <a:gd name="T64" fmla="*/ 8 w 34"/>
                <a:gd name="T65" fmla="*/ 31 h 34"/>
                <a:gd name="T66" fmla="*/ 9 w 34"/>
                <a:gd name="T67" fmla="*/ 31 h 34"/>
                <a:gd name="T68" fmla="*/ 12 w 34"/>
                <a:gd name="T69" fmla="*/ 32 h 34"/>
                <a:gd name="T70" fmla="*/ 14 w 34"/>
                <a:gd name="T71" fmla="*/ 33 h 34"/>
                <a:gd name="T72" fmla="*/ 16 w 34"/>
                <a:gd name="T73" fmla="*/ 33 h 34"/>
                <a:gd name="T74" fmla="*/ 18 w 34"/>
                <a:gd name="T75" fmla="*/ 33 h 34"/>
                <a:gd name="T76" fmla="*/ 20 w 34"/>
                <a:gd name="T77" fmla="*/ 32 h 34"/>
                <a:gd name="T78" fmla="*/ 23 w 34"/>
                <a:gd name="T79" fmla="*/ 31 h 34"/>
                <a:gd name="T80" fmla="*/ 24 w 34"/>
                <a:gd name="T81" fmla="*/ 31 h 34"/>
                <a:gd name="T82" fmla="*/ 26 w 34"/>
                <a:gd name="T83" fmla="*/ 30 h 34"/>
                <a:gd name="T84" fmla="*/ 28 w 34"/>
                <a:gd name="T85" fmla="*/ 28 h 34"/>
                <a:gd name="T86" fmla="*/ 29 w 34"/>
                <a:gd name="T87" fmla="*/ 26 h 34"/>
                <a:gd name="T88" fmla="*/ 31 w 34"/>
                <a:gd name="T89" fmla="*/ 25 h 34"/>
                <a:gd name="T90" fmla="*/ 31 w 34"/>
                <a:gd name="T91" fmla="*/ 23 h 34"/>
                <a:gd name="T92" fmla="*/ 32 w 34"/>
                <a:gd name="T93" fmla="*/ 21 h 34"/>
                <a:gd name="T94" fmla="*/ 32 w 34"/>
                <a:gd name="T95" fmla="*/ 19 h 34"/>
                <a:gd name="T96" fmla="*/ 33 w 34"/>
                <a:gd name="T97" fmla="*/ 16 h 34"/>
                <a:gd name="T98" fmla="*/ 33 w 34"/>
                <a:gd name="T99" fmla="*/ 16 h 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4"/>
                <a:gd name="T152" fmla="*/ 34 w 34"/>
                <a:gd name="T153" fmla="*/ 34 h 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4">
                  <a:moveTo>
                    <a:pt x="33" y="16"/>
                  </a:moveTo>
                  <a:lnTo>
                    <a:pt x="32" y="15"/>
                  </a:lnTo>
                  <a:lnTo>
                    <a:pt x="32" y="12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3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12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0" y="32"/>
                  </a:lnTo>
                  <a:lnTo>
                    <a:pt x="23" y="31"/>
                  </a:lnTo>
                  <a:lnTo>
                    <a:pt x="24" y="31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9" y="26"/>
                  </a:lnTo>
                  <a:lnTo>
                    <a:pt x="31" y="25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8" name="Line 70"/>
            <p:cNvSpPr>
              <a:spLocks noChangeShapeType="1"/>
            </p:cNvSpPr>
            <p:nvPr/>
          </p:nvSpPr>
          <p:spPr bwMode="auto">
            <a:xfrm>
              <a:off x="3845" y="1088"/>
              <a:ext cx="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49" name="Line 71"/>
            <p:cNvSpPr>
              <a:spLocks noChangeShapeType="1"/>
            </p:cNvSpPr>
            <p:nvPr/>
          </p:nvSpPr>
          <p:spPr bwMode="auto">
            <a:xfrm>
              <a:off x="3853" y="1080"/>
              <a:ext cx="0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0" name="Freeform 72"/>
            <p:cNvSpPr>
              <a:spLocks/>
            </p:cNvSpPr>
            <p:nvPr/>
          </p:nvSpPr>
          <p:spPr bwMode="auto">
            <a:xfrm>
              <a:off x="3295" y="1608"/>
              <a:ext cx="34" cy="35"/>
            </a:xfrm>
            <a:custGeom>
              <a:avLst/>
              <a:gdLst>
                <a:gd name="T0" fmla="*/ 33 w 34"/>
                <a:gd name="T1" fmla="*/ 17 h 35"/>
                <a:gd name="T2" fmla="*/ 32 w 34"/>
                <a:gd name="T3" fmla="*/ 15 h 35"/>
                <a:gd name="T4" fmla="*/ 32 w 34"/>
                <a:gd name="T5" fmla="*/ 13 h 35"/>
                <a:gd name="T6" fmla="*/ 31 w 34"/>
                <a:gd name="T7" fmla="*/ 11 h 35"/>
                <a:gd name="T8" fmla="*/ 31 w 34"/>
                <a:gd name="T9" fmla="*/ 9 h 35"/>
                <a:gd name="T10" fmla="*/ 29 w 34"/>
                <a:gd name="T11" fmla="*/ 7 h 35"/>
                <a:gd name="T12" fmla="*/ 28 w 34"/>
                <a:gd name="T13" fmla="*/ 5 h 35"/>
                <a:gd name="T14" fmla="*/ 26 w 34"/>
                <a:gd name="T15" fmla="*/ 4 h 35"/>
                <a:gd name="T16" fmla="*/ 24 w 34"/>
                <a:gd name="T17" fmla="*/ 2 h 35"/>
                <a:gd name="T18" fmla="*/ 23 w 34"/>
                <a:gd name="T19" fmla="*/ 2 h 35"/>
                <a:gd name="T20" fmla="*/ 20 w 34"/>
                <a:gd name="T21" fmla="*/ 1 h 35"/>
                <a:gd name="T22" fmla="*/ 18 w 34"/>
                <a:gd name="T23" fmla="*/ 1 h 35"/>
                <a:gd name="T24" fmla="*/ 16 w 34"/>
                <a:gd name="T25" fmla="*/ 0 h 35"/>
                <a:gd name="T26" fmla="*/ 14 w 34"/>
                <a:gd name="T27" fmla="*/ 1 h 35"/>
                <a:gd name="T28" fmla="*/ 12 w 34"/>
                <a:gd name="T29" fmla="*/ 1 h 35"/>
                <a:gd name="T30" fmla="*/ 9 w 34"/>
                <a:gd name="T31" fmla="*/ 2 h 35"/>
                <a:gd name="T32" fmla="*/ 8 w 34"/>
                <a:gd name="T33" fmla="*/ 2 h 35"/>
                <a:gd name="T34" fmla="*/ 6 w 34"/>
                <a:gd name="T35" fmla="*/ 4 h 35"/>
                <a:gd name="T36" fmla="*/ 4 w 34"/>
                <a:gd name="T37" fmla="*/ 5 h 35"/>
                <a:gd name="T38" fmla="*/ 3 w 34"/>
                <a:gd name="T39" fmla="*/ 7 h 35"/>
                <a:gd name="T40" fmla="*/ 1 w 34"/>
                <a:gd name="T41" fmla="*/ 9 h 35"/>
                <a:gd name="T42" fmla="*/ 1 w 34"/>
                <a:gd name="T43" fmla="*/ 11 h 35"/>
                <a:gd name="T44" fmla="*/ 0 w 34"/>
                <a:gd name="T45" fmla="*/ 13 h 35"/>
                <a:gd name="T46" fmla="*/ 0 w 34"/>
                <a:gd name="T47" fmla="*/ 15 h 35"/>
                <a:gd name="T48" fmla="*/ 0 w 34"/>
                <a:gd name="T49" fmla="*/ 17 h 35"/>
                <a:gd name="T50" fmla="*/ 0 w 34"/>
                <a:gd name="T51" fmla="*/ 19 h 35"/>
                <a:gd name="T52" fmla="*/ 0 w 34"/>
                <a:gd name="T53" fmla="*/ 21 h 35"/>
                <a:gd name="T54" fmla="*/ 1 w 34"/>
                <a:gd name="T55" fmla="*/ 24 h 35"/>
                <a:gd name="T56" fmla="*/ 1 w 34"/>
                <a:gd name="T57" fmla="*/ 25 h 35"/>
                <a:gd name="T58" fmla="*/ 3 w 34"/>
                <a:gd name="T59" fmla="*/ 27 h 35"/>
                <a:gd name="T60" fmla="*/ 4 w 34"/>
                <a:gd name="T61" fmla="*/ 29 h 35"/>
                <a:gd name="T62" fmla="*/ 6 w 34"/>
                <a:gd name="T63" fmla="*/ 30 h 35"/>
                <a:gd name="T64" fmla="*/ 8 w 34"/>
                <a:gd name="T65" fmla="*/ 32 h 35"/>
                <a:gd name="T66" fmla="*/ 9 w 34"/>
                <a:gd name="T67" fmla="*/ 32 h 35"/>
                <a:gd name="T68" fmla="*/ 12 w 34"/>
                <a:gd name="T69" fmla="*/ 33 h 35"/>
                <a:gd name="T70" fmla="*/ 14 w 34"/>
                <a:gd name="T71" fmla="*/ 34 h 35"/>
                <a:gd name="T72" fmla="*/ 16 w 34"/>
                <a:gd name="T73" fmla="*/ 34 h 35"/>
                <a:gd name="T74" fmla="*/ 18 w 34"/>
                <a:gd name="T75" fmla="*/ 34 h 35"/>
                <a:gd name="T76" fmla="*/ 20 w 34"/>
                <a:gd name="T77" fmla="*/ 33 h 35"/>
                <a:gd name="T78" fmla="*/ 23 w 34"/>
                <a:gd name="T79" fmla="*/ 32 h 35"/>
                <a:gd name="T80" fmla="*/ 24 w 34"/>
                <a:gd name="T81" fmla="*/ 32 h 35"/>
                <a:gd name="T82" fmla="*/ 26 w 34"/>
                <a:gd name="T83" fmla="*/ 30 h 35"/>
                <a:gd name="T84" fmla="*/ 28 w 34"/>
                <a:gd name="T85" fmla="*/ 29 h 35"/>
                <a:gd name="T86" fmla="*/ 29 w 34"/>
                <a:gd name="T87" fmla="*/ 27 h 35"/>
                <a:gd name="T88" fmla="*/ 31 w 34"/>
                <a:gd name="T89" fmla="*/ 25 h 35"/>
                <a:gd name="T90" fmla="*/ 31 w 34"/>
                <a:gd name="T91" fmla="*/ 24 h 35"/>
                <a:gd name="T92" fmla="*/ 32 w 34"/>
                <a:gd name="T93" fmla="*/ 21 h 35"/>
                <a:gd name="T94" fmla="*/ 32 w 34"/>
                <a:gd name="T95" fmla="*/ 19 h 35"/>
                <a:gd name="T96" fmla="*/ 33 w 34"/>
                <a:gd name="T97" fmla="*/ 17 h 35"/>
                <a:gd name="T98" fmla="*/ 33 w 34"/>
                <a:gd name="T99" fmla="*/ 17 h 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5"/>
                <a:gd name="T152" fmla="*/ 34 w 34"/>
                <a:gd name="T153" fmla="*/ 35 h 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5">
                  <a:moveTo>
                    <a:pt x="33" y="17"/>
                  </a:moveTo>
                  <a:lnTo>
                    <a:pt x="32" y="15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3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1" name="Freeform 73"/>
            <p:cNvSpPr>
              <a:spLocks/>
            </p:cNvSpPr>
            <p:nvPr/>
          </p:nvSpPr>
          <p:spPr bwMode="auto">
            <a:xfrm>
              <a:off x="3295" y="1608"/>
              <a:ext cx="34" cy="35"/>
            </a:xfrm>
            <a:custGeom>
              <a:avLst/>
              <a:gdLst>
                <a:gd name="T0" fmla="*/ 33 w 34"/>
                <a:gd name="T1" fmla="*/ 17 h 35"/>
                <a:gd name="T2" fmla="*/ 32 w 34"/>
                <a:gd name="T3" fmla="*/ 15 h 35"/>
                <a:gd name="T4" fmla="*/ 32 w 34"/>
                <a:gd name="T5" fmla="*/ 13 h 35"/>
                <a:gd name="T6" fmla="*/ 31 w 34"/>
                <a:gd name="T7" fmla="*/ 11 h 35"/>
                <a:gd name="T8" fmla="*/ 31 w 34"/>
                <a:gd name="T9" fmla="*/ 9 h 35"/>
                <a:gd name="T10" fmla="*/ 29 w 34"/>
                <a:gd name="T11" fmla="*/ 7 h 35"/>
                <a:gd name="T12" fmla="*/ 28 w 34"/>
                <a:gd name="T13" fmla="*/ 5 h 35"/>
                <a:gd name="T14" fmla="*/ 26 w 34"/>
                <a:gd name="T15" fmla="*/ 4 h 35"/>
                <a:gd name="T16" fmla="*/ 24 w 34"/>
                <a:gd name="T17" fmla="*/ 2 h 35"/>
                <a:gd name="T18" fmla="*/ 23 w 34"/>
                <a:gd name="T19" fmla="*/ 2 h 35"/>
                <a:gd name="T20" fmla="*/ 20 w 34"/>
                <a:gd name="T21" fmla="*/ 1 h 35"/>
                <a:gd name="T22" fmla="*/ 18 w 34"/>
                <a:gd name="T23" fmla="*/ 1 h 35"/>
                <a:gd name="T24" fmla="*/ 16 w 34"/>
                <a:gd name="T25" fmla="*/ 0 h 35"/>
                <a:gd name="T26" fmla="*/ 14 w 34"/>
                <a:gd name="T27" fmla="*/ 1 h 35"/>
                <a:gd name="T28" fmla="*/ 12 w 34"/>
                <a:gd name="T29" fmla="*/ 1 h 35"/>
                <a:gd name="T30" fmla="*/ 9 w 34"/>
                <a:gd name="T31" fmla="*/ 2 h 35"/>
                <a:gd name="T32" fmla="*/ 8 w 34"/>
                <a:gd name="T33" fmla="*/ 2 h 35"/>
                <a:gd name="T34" fmla="*/ 6 w 34"/>
                <a:gd name="T35" fmla="*/ 4 h 35"/>
                <a:gd name="T36" fmla="*/ 4 w 34"/>
                <a:gd name="T37" fmla="*/ 5 h 35"/>
                <a:gd name="T38" fmla="*/ 3 w 34"/>
                <a:gd name="T39" fmla="*/ 7 h 35"/>
                <a:gd name="T40" fmla="*/ 1 w 34"/>
                <a:gd name="T41" fmla="*/ 9 h 35"/>
                <a:gd name="T42" fmla="*/ 1 w 34"/>
                <a:gd name="T43" fmla="*/ 11 h 35"/>
                <a:gd name="T44" fmla="*/ 0 w 34"/>
                <a:gd name="T45" fmla="*/ 13 h 35"/>
                <a:gd name="T46" fmla="*/ 0 w 34"/>
                <a:gd name="T47" fmla="*/ 15 h 35"/>
                <a:gd name="T48" fmla="*/ 0 w 34"/>
                <a:gd name="T49" fmla="*/ 17 h 35"/>
                <a:gd name="T50" fmla="*/ 0 w 34"/>
                <a:gd name="T51" fmla="*/ 19 h 35"/>
                <a:gd name="T52" fmla="*/ 0 w 34"/>
                <a:gd name="T53" fmla="*/ 21 h 35"/>
                <a:gd name="T54" fmla="*/ 1 w 34"/>
                <a:gd name="T55" fmla="*/ 24 h 35"/>
                <a:gd name="T56" fmla="*/ 1 w 34"/>
                <a:gd name="T57" fmla="*/ 25 h 35"/>
                <a:gd name="T58" fmla="*/ 3 w 34"/>
                <a:gd name="T59" fmla="*/ 27 h 35"/>
                <a:gd name="T60" fmla="*/ 4 w 34"/>
                <a:gd name="T61" fmla="*/ 29 h 35"/>
                <a:gd name="T62" fmla="*/ 6 w 34"/>
                <a:gd name="T63" fmla="*/ 30 h 35"/>
                <a:gd name="T64" fmla="*/ 8 w 34"/>
                <a:gd name="T65" fmla="*/ 32 h 35"/>
                <a:gd name="T66" fmla="*/ 9 w 34"/>
                <a:gd name="T67" fmla="*/ 32 h 35"/>
                <a:gd name="T68" fmla="*/ 12 w 34"/>
                <a:gd name="T69" fmla="*/ 33 h 35"/>
                <a:gd name="T70" fmla="*/ 14 w 34"/>
                <a:gd name="T71" fmla="*/ 34 h 35"/>
                <a:gd name="T72" fmla="*/ 16 w 34"/>
                <a:gd name="T73" fmla="*/ 34 h 35"/>
                <a:gd name="T74" fmla="*/ 18 w 34"/>
                <a:gd name="T75" fmla="*/ 34 h 35"/>
                <a:gd name="T76" fmla="*/ 20 w 34"/>
                <a:gd name="T77" fmla="*/ 33 h 35"/>
                <a:gd name="T78" fmla="*/ 23 w 34"/>
                <a:gd name="T79" fmla="*/ 32 h 35"/>
                <a:gd name="T80" fmla="*/ 24 w 34"/>
                <a:gd name="T81" fmla="*/ 32 h 35"/>
                <a:gd name="T82" fmla="*/ 26 w 34"/>
                <a:gd name="T83" fmla="*/ 30 h 35"/>
                <a:gd name="T84" fmla="*/ 28 w 34"/>
                <a:gd name="T85" fmla="*/ 29 h 35"/>
                <a:gd name="T86" fmla="*/ 29 w 34"/>
                <a:gd name="T87" fmla="*/ 27 h 35"/>
                <a:gd name="T88" fmla="*/ 31 w 34"/>
                <a:gd name="T89" fmla="*/ 25 h 35"/>
                <a:gd name="T90" fmla="*/ 31 w 34"/>
                <a:gd name="T91" fmla="*/ 24 h 35"/>
                <a:gd name="T92" fmla="*/ 32 w 34"/>
                <a:gd name="T93" fmla="*/ 21 h 35"/>
                <a:gd name="T94" fmla="*/ 32 w 34"/>
                <a:gd name="T95" fmla="*/ 19 h 35"/>
                <a:gd name="T96" fmla="*/ 33 w 34"/>
                <a:gd name="T97" fmla="*/ 17 h 35"/>
                <a:gd name="T98" fmla="*/ 33 w 34"/>
                <a:gd name="T99" fmla="*/ 17 h 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5"/>
                <a:gd name="T152" fmla="*/ 34 w 34"/>
                <a:gd name="T153" fmla="*/ 35 h 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5">
                  <a:moveTo>
                    <a:pt x="33" y="17"/>
                  </a:moveTo>
                  <a:lnTo>
                    <a:pt x="32" y="15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3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2" name="Line 74"/>
            <p:cNvSpPr>
              <a:spLocks noChangeShapeType="1"/>
            </p:cNvSpPr>
            <p:nvPr/>
          </p:nvSpPr>
          <p:spPr bwMode="auto">
            <a:xfrm>
              <a:off x="3304" y="1625"/>
              <a:ext cx="1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3" name="Line 75"/>
            <p:cNvSpPr>
              <a:spLocks noChangeShapeType="1"/>
            </p:cNvSpPr>
            <p:nvPr/>
          </p:nvSpPr>
          <p:spPr bwMode="auto">
            <a:xfrm>
              <a:off x="3311" y="1617"/>
              <a:ext cx="0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4" name="Freeform 76"/>
            <p:cNvSpPr>
              <a:spLocks/>
            </p:cNvSpPr>
            <p:nvPr/>
          </p:nvSpPr>
          <p:spPr bwMode="auto">
            <a:xfrm>
              <a:off x="3837" y="1608"/>
              <a:ext cx="34" cy="35"/>
            </a:xfrm>
            <a:custGeom>
              <a:avLst/>
              <a:gdLst>
                <a:gd name="T0" fmla="*/ 33 w 34"/>
                <a:gd name="T1" fmla="*/ 17 h 35"/>
                <a:gd name="T2" fmla="*/ 32 w 34"/>
                <a:gd name="T3" fmla="*/ 15 h 35"/>
                <a:gd name="T4" fmla="*/ 32 w 34"/>
                <a:gd name="T5" fmla="*/ 13 h 35"/>
                <a:gd name="T6" fmla="*/ 31 w 34"/>
                <a:gd name="T7" fmla="*/ 11 h 35"/>
                <a:gd name="T8" fmla="*/ 31 w 34"/>
                <a:gd name="T9" fmla="*/ 9 h 35"/>
                <a:gd name="T10" fmla="*/ 29 w 34"/>
                <a:gd name="T11" fmla="*/ 7 h 35"/>
                <a:gd name="T12" fmla="*/ 28 w 34"/>
                <a:gd name="T13" fmla="*/ 5 h 35"/>
                <a:gd name="T14" fmla="*/ 26 w 34"/>
                <a:gd name="T15" fmla="*/ 4 h 35"/>
                <a:gd name="T16" fmla="*/ 24 w 34"/>
                <a:gd name="T17" fmla="*/ 2 h 35"/>
                <a:gd name="T18" fmla="*/ 23 w 34"/>
                <a:gd name="T19" fmla="*/ 2 h 35"/>
                <a:gd name="T20" fmla="*/ 20 w 34"/>
                <a:gd name="T21" fmla="*/ 1 h 35"/>
                <a:gd name="T22" fmla="*/ 18 w 34"/>
                <a:gd name="T23" fmla="*/ 1 h 35"/>
                <a:gd name="T24" fmla="*/ 16 w 34"/>
                <a:gd name="T25" fmla="*/ 0 h 35"/>
                <a:gd name="T26" fmla="*/ 14 w 34"/>
                <a:gd name="T27" fmla="*/ 1 h 35"/>
                <a:gd name="T28" fmla="*/ 12 w 34"/>
                <a:gd name="T29" fmla="*/ 1 h 35"/>
                <a:gd name="T30" fmla="*/ 9 w 34"/>
                <a:gd name="T31" fmla="*/ 2 h 35"/>
                <a:gd name="T32" fmla="*/ 8 w 34"/>
                <a:gd name="T33" fmla="*/ 2 h 35"/>
                <a:gd name="T34" fmla="*/ 6 w 34"/>
                <a:gd name="T35" fmla="*/ 4 h 35"/>
                <a:gd name="T36" fmla="*/ 4 w 34"/>
                <a:gd name="T37" fmla="*/ 5 h 35"/>
                <a:gd name="T38" fmla="*/ 3 w 34"/>
                <a:gd name="T39" fmla="*/ 7 h 35"/>
                <a:gd name="T40" fmla="*/ 1 w 34"/>
                <a:gd name="T41" fmla="*/ 9 h 35"/>
                <a:gd name="T42" fmla="*/ 1 w 34"/>
                <a:gd name="T43" fmla="*/ 11 h 35"/>
                <a:gd name="T44" fmla="*/ 0 w 34"/>
                <a:gd name="T45" fmla="*/ 13 h 35"/>
                <a:gd name="T46" fmla="*/ 0 w 34"/>
                <a:gd name="T47" fmla="*/ 15 h 35"/>
                <a:gd name="T48" fmla="*/ 0 w 34"/>
                <a:gd name="T49" fmla="*/ 17 h 35"/>
                <a:gd name="T50" fmla="*/ 0 w 34"/>
                <a:gd name="T51" fmla="*/ 19 h 35"/>
                <a:gd name="T52" fmla="*/ 0 w 34"/>
                <a:gd name="T53" fmla="*/ 21 h 35"/>
                <a:gd name="T54" fmla="*/ 1 w 34"/>
                <a:gd name="T55" fmla="*/ 24 h 35"/>
                <a:gd name="T56" fmla="*/ 1 w 34"/>
                <a:gd name="T57" fmla="*/ 25 h 35"/>
                <a:gd name="T58" fmla="*/ 3 w 34"/>
                <a:gd name="T59" fmla="*/ 27 h 35"/>
                <a:gd name="T60" fmla="*/ 4 w 34"/>
                <a:gd name="T61" fmla="*/ 29 h 35"/>
                <a:gd name="T62" fmla="*/ 6 w 34"/>
                <a:gd name="T63" fmla="*/ 30 h 35"/>
                <a:gd name="T64" fmla="*/ 8 w 34"/>
                <a:gd name="T65" fmla="*/ 32 h 35"/>
                <a:gd name="T66" fmla="*/ 9 w 34"/>
                <a:gd name="T67" fmla="*/ 32 h 35"/>
                <a:gd name="T68" fmla="*/ 12 w 34"/>
                <a:gd name="T69" fmla="*/ 33 h 35"/>
                <a:gd name="T70" fmla="*/ 14 w 34"/>
                <a:gd name="T71" fmla="*/ 34 h 35"/>
                <a:gd name="T72" fmla="*/ 16 w 34"/>
                <a:gd name="T73" fmla="*/ 34 h 35"/>
                <a:gd name="T74" fmla="*/ 18 w 34"/>
                <a:gd name="T75" fmla="*/ 34 h 35"/>
                <a:gd name="T76" fmla="*/ 20 w 34"/>
                <a:gd name="T77" fmla="*/ 33 h 35"/>
                <a:gd name="T78" fmla="*/ 23 w 34"/>
                <a:gd name="T79" fmla="*/ 32 h 35"/>
                <a:gd name="T80" fmla="*/ 24 w 34"/>
                <a:gd name="T81" fmla="*/ 32 h 35"/>
                <a:gd name="T82" fmla="*/ 26 w 34"/>
                <a:gd name="T83" fmla="*/ 30 h 35"/>
                <a:gd name="T84" fmla="*/ 28 w 34"/>
                <a:gd name="T85" fmla="*/ 29 h 35"/>
                <a:gd name="T86" fmla="*/ 29 w 34"/>
                <a:gd name="T87" fmla="*/ 27 h 35"/>
                <a:gd name="T88" fmla="*/ 31 w 34"/>
                <a:gd name="T89" fmla="*/ 25 h 35"/>
                <a:gd name="T90" fmla="*/ 31 w 34"/>
                <a:gd name="T91" fmla="*/ 24 h 35"/>
                <a:gd name="T92" fmla="*/ 32 w 34"/>
                <a:gd name="T93" fmla="*/ 21 h 35"/>
                <a:gd name="T94" fmla="*/ 32 w 34"/>
                <a:gd name="T95" fmla="*/ 19 h 35"/>
                <a:gd name="T96" fmla="*/ 33 w 34"/>
                <a:gd name="T97" fmla="*/ 17 h 35"/>
                <a:gd name="T98" fmla="*/ 33 w 34"/>
                <a:gd name="T99" fmla="*/ 17 h 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5"/>
                <a:gd name="T152" fmla="*/ 34 w 34"/>
                <a:gd name="T153" fmla="*/ 35 h 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5">
                  <a:moveTo>
                    <a:pt x="33" y="17"/>
                  </a:moveTo>
                  <a:lnTo>
                    <a:pt x="32" y="15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3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Freeform 77"/>
            <p:cNvSpPr>
              <a:spLocks/>
            </p:cNvSpPr>
            <p:nvPr/>
          </p:nvSpPr>
          <p:spPr bwMode="auto">
            <a:xfrm>
              <a:off x="3837" y="1608"/>
              <a:ext cx="34" cy="35"/>
            </a:xfrm>
            <a:custGeom>
              <a:avLst/>
              <a:gdLst>
                <a:gd name="T0" fmla="*/ 33 w 34"/>
                <a:gd name="T1" fmla="*/ 17 h 35"/>
                <a:gd name="T2" fmla="*/ 32 w 34"/>
                <a:gd name="T3" fmla="*/ 15 h 35"/>
                <a:gd name="T4" fmla="*/ 32 w 34"/>
                <a:gd name="T5" fmla="*/ 13 h 35"/>
                <a:gd name="T6" fmla="*/ 31 w 34"/>
                <a:gd name="T7" fmla="*/ 11 h 35"/>
                <a:gd name="T8" fmla="*/ 31 w 34"/>
                <a:gd name="T9" fmla="*/ 9 h 35"/>
                <a:gd name="T10" fmla="*/ 29 w 34"/>
                <a:gd name="T11" fmla="*/ 7 h 35"/>
                <a:gd name="T12" fmla="*/ 28 w 34"/>
                <a:gd name="T13" fmla="*/ 5 h 35"/>
                <a:gd name="T14" fmla="*/ 26 w 34"/>
                <a:gd name="T15" fmla="*/ 4 h 35"/>
                <a:gd name="T16" fmla="*/ 24 w 34"/>
                <a:gd name="T17" fmla="*/ 2 h 35"/>
                <a:gd name="T18" fmla="*/ 23 w 34"/>
                <a:gd name="T19" fmla="*/ 2 h 35"/>
                <a:gd name="T20" fmla="*/ 20 w 34"/>
                <a:gd name="T21" fmla="*/ 1 h 35"/>
                <a:gd name="T22" fmla="*/ 18 w 34"/>
                <a:gd name="T23" fmla="*/ 1 h 35"/>
                <a:gd name="T24" fmla="*/ 16 w 34"/>
                <a:gd name="T25" fmla="*/ 0 h 35"/>
                <a:gd name="T26" fmla="*/ 14 w 34"/>
                <a:gd name="T27" fmla="*/ 1 h 35"/>
                <a:gd name="T28" fmla="*/ 12 w 34"/>
                <a:gd name="T29" fmla="*/ 1 h 35"/>
                <a:gd name="T30" fmla="*/ 9 w 34"/>
                <a:gd name="T31" fmla="*/ 2 h 35"/>
                <a:gd name="T32" fmla="*/ 8 w 34"/>
                <a:gd name="T33" fmla="*/ 2 h 35"/>
                <a:gd name="T34" fmla="*/ 6 w 34"/>
                <a:gd name="T35" fmla="*/ 4 h 35"/>
                <a:gd name="T36" fmla="*/ 4 w 34"/>
                <a:gd name="T37" fmla="*/ 5 h 35"/>
                <a:gd name="T38" fmla="*/ 3 w 34"/>
                <a:gd name="T39" fmla="*/ 7 h 35"/>
                <a:gd name="T40" fmla="*/ 1 w 34"/>
                <a:gd name="T41" fmla="*/ 9 h 35"/>
                <a:gd name="T42" fmla="*/ 1 w 34"/>
                <a:gd name="T43" fmla="*/ 11 h 35"/>
                <a:gd name="T44" fmla="*/ 0 w 34"/>
                <a:gd name="T45" fmla="*/ 13 h 35"/>
                <a:gd name="T46" fmla="*/ 0 w 34"/>
                <a:gd name="T47" fmla="*/ 15 h 35"/>
                <a:gd name="T48" fmla="*/ 0 w 34"/>
                <a:gd name="T49" fmla="*/ 17 h 35"/>
                <a:gd name="T50" fmla="*/ 0 w 34"/>
                <a:gd name="T51" fmla="*/ 19 h 35"/>
                <a:gd name="T52" fmla="*/ 0 w 34"/>
                <a:gd name="T53" fmla="*/ 21 h 35"/>
                <a:gd name="T54" fmla="*/ 1 w 34"/>
                <a:gd name="T55" fmla="*/ 24 h 35"/>
                <a:gd name="T56" fmla="*/ 1 w 34"/>
                <a:gd name="T57" fmla="*/ 25 h 35"/>
                <a:gd name="T58" fmla="*/ 3 w 34"/>
                <a:gd name="T59" fmla="*/ 27 h 35"/>
                <a:gd name="T60" fmla="*/ 4 w 34"/>
                <a:gd name="T61" fmla="*/ 29 h 35"/>
                <a:gd name="T62" fmla="*/ 6 w 34"/>
                <a:gd name="T63" fmla="*/ 30 h 35"/>
                <a:gd name="T64" fmla="*/ 8 w 34"/>
                <a:gd name="T65" fmla="*/ 32 h 35"/>
                <a:gd name="T66" fmla="*/ 9 w 34"/>
                <a:gd name="T67" fmla="*/ 32 h 35"/>
                <a:gd name="T68" fmla="*/ 12 w 34"/>
                <a:gd name="T69" fmla="*/ 33 h 35"/>
                <a:gd name="T70" fmla="*/ 14 w 34"/>
                <a:gd name="T71" fmla="*/ 34 h 35"/>
                <a:gd name="T72" fmla="*/ 16 w 34"/>
                <a:gd name="T73" fmla="*/ 34 h 35"/>
                <a:gd name="T74" fmla="*/ 18 w 34"/>
                <a:gd name="T75" fmla="*/ 34 h 35"/>
                <a:gd name="T76" fmla="*/ 20 w 34"/>
                <a:gd name="T77" fmla="*/ 33 h 35"/>
                <a:gd name="T78" fmla="*/ 23 w 34"/>
                <a:gd name="T79" fmla="*/ 32 h 35"/>
                <a:gd name="T80" fmla="*/ 24 w 34"/>
                <a:gd name="T81" fmla="*/ 32 h 35"/>
                <a:gd name="T82" fmla="*/ 26 w 34"/>
                <a:gd name="T83" fmla="*/ 30 h 35"/>
                <a:gd name="T84" fmla="*/ 28 w 34"/>
                <a:gd name="T85" fmla="*/ 29 h 35"/>
                <a:gd name="T86" fmla="*/ 29 w 34"/>
                <a:gd name="T87" fmla="*/ 27 h 35"/>
                <a:gd name="T88" fmla="*/ 31 w 34"/>
                <a:gd name="T89" fmla="*/ 25 h 35"/>
                <a:gd name="T90" fmla="*/ 31 w 34"/>
                <a:gd name="T91" fmla="*/ 24 h 35"/>
                <a:gd name="T92" fmla="*/ 32 w 34"/>
                <a:gd name="T93" fmla="*/ 21 h 35"/>
                <a:gd name="T94" fmla="*/ 32 w 34"/>
                <a:gd name="T95" fmla="*/ 19 h 35"/>
                <a:gd name="T96" fmla="*/ 33 w 34"/>
                <a:gd name="T97" fmla="*/ 17 h 35"/>
                <a:gd name="T98" fmla="*/ 33 w 34"/>
                <a:gd name="T99" fmla="*/ 17 h 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4"/>
                <a:gd name="T151" fmla="*/ 0 h 35"/>
                <a:gd name="T152" fmla="*/ 34 w 34"/>
                <a:gd name="T153" fmla="*/ 35 h 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4" h="35">
                  <a:moveTo>
                    <a:pt x="33" y="17"/>
                  </a:moveTo>
                  <a:lnTo>
                    <a:pt x="32" y="15"/>
                  </a:lnTo>
                  <a:lnTo>
                    <a:pt x="32" y="13"/>
                  </a:lnTo>
                  <a:lnTo>
                    <a:pt x="31" y="11"/>
                  </a:lnTo>
                  <a:lnTo>
                    <a:pt x="31" y="9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4" y="29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3"/>
                  </a:lnTo>
                  <a:lnTo>
                    <a:pt x="23" y="32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2" y="21"/>
                  </a:lnTo>
                  <a:lnTo>
                    <a:pt x="32" y="19"/>
                  </a:lnTo>
                  <a:lnTo>
                    <a:pt x="33" y="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6" name="Line 78"/>
            <p:cNvSpPr>
              <a:spLocks noChangeShapeType="1"/>
            </p:cNvSpPr>
            <p:nvPr/>
          </p:nvSpPr>
          <p:spPr bwMode="auto">
            <a:xfrm>
              <a:off x="3845" y="1625"/>
              <a:ext cx="1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Line 79"/>
            <p:cNvSpPr>
              <a:spLocks noChangeShapeType="1"/>
            </p:cNvSpPr>
            <p:nvPr/>
          </p:nvSpPr>
          <p:spPr bwMode="auto">
            <a:xfrm>
              <a:off x="3853" y="1617"/>
              <a:ext cx="0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8" name="Freeform 80"/>
            <p:cNvSpPr>
              <a:spLocks/>
            </p:cNvSpPr>
            <p:nvPr/>
          </p:nvSpPr>
          <p:spPr bwMode="auto">
            <a:xfrm>
              <a:off x="3445" y="1110"/>
              <a:ext cx="275" cy="274"/>
            </a:xfrm>
            <a:custGeom>
              <a:avLst/>
              <a:gdLst>
                <a:gd name="T0" fmla="*/ 0 w 275"/>
                <a:gd name="T1" fmla="*/ 0 h 274"/>
                <a:gd name="T2" fmla="*/ 0 w 275"/>
                <a:gd name="T3" fmla="*/ 273 h 274"/>
                <a:gd name="T4" fmla="*/ 274 w 275"/>
                <a:gd name="T5" fmla="*/ 273 h 274"/>
                <a:gd name="T6" fmla="*/ 274 w 275"/>
                <a:gd name="T7" fmla="*/ 0 h 274"/>
                <a:gd name="T8" fmla="*/ 0 w 275"/>
                <a:gd name="T9" fmla="*/ 0 h 274"/>
                <a:gd name="T10" fmla="*/ 0 w 275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5"/>
                <a:gd name="T19" fmla="*/ 0 h 274"/>
                <a:gd name="T20" fmla="*/ 275 w 275"/>
                <a:gd name="T21" fmla="*/ 274 h 2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5" h="274">
                  <a:moveTo>
                    <a:pt x="0" y="0"/>
                  </a:moveTo>
                  <a:lnTo>
                    <a:pt x="0" y="273"/>
                  </a:lnTo>
                  <a:lnTo>
                    <a:pt x="274" y="273"/>
                  </a:lnTo>
                  <a:lnTo>
                    <a:pt x="27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59" name="Freeform 81"/>
            <p:cNvSpPr>
              <a:spLocks/>
            </p:cNvSpPr>
            <p:nvPr/>
          </p:nvSpPr>
          <p:spPr bwMode="auto">
            <a:xfrm>
              <a:off x="3445" y="1110"/>
              <a:ext cx="275" cy="274"/>
            </a:xfrm>
            <a:custGeom>
              <a:avLst/>
              <a:gdLst>
                <a:gd name="T0" fmla="*/ 0 w 275"/>
                <a:gd name="T1" fmla="*/ 0 h 274"/>
                <a:gd name="T2" fmla="*/ 0 w 275"/>
                <a:gd name="T3" fmla="*/ 273 h 274"/>
                <a:gd name="T4" fmla="*/ 274 w 275"/>
                <a:gd name="T5" fmla="*/ 273 h 274"/>
                <a:gd name="T6" fmla="*/ 274 w 275"/>
                <a:gd name="T7" fmla="*/ 0 h 274"/>
                <a:gd name="T8" fmla="*/ 0 w 275"/>
                <a:gd name="T9" fmla="*/ 0 h 274"/>
                <a:gd name="T10" fmla="*/ 0 w 275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5"/>
                <a:gd name="T19" fmla="*/ 0 h 274"/>
                <a:gd name="T20" fmla="*/ 275 w 275"/>
                <a:gd name="T21" fmla="*/ 274 h 2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5" h="274">
                  <a:moveTo>
                    <a:pt x="0" y="0"/>
                  </a:moveTo>
                  <a:lnTo>
                    <a:pt x="0" y="273"/>
                  </a:lnTo>
                  <a:lnTo>
                    <a:pt x="274" y="273"/>
                  </a:lnTo>
                  <a:lnTo>
                    <a:pt x="274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0" name="Freeform 82"/>
            <p:cNvSpPr>
              <a:spLocks/>
            </p:cNvSpPr>
            <p:nvPr/>
          </p:nvSpPr>
          <p:spPr bwMode="auto">
            <a:xfrm>
              <a:off x="3460" y="1124"/>
              <a:ext cx="246" cy="247"/>
            </a:xfrm>
            <a:custGeom>
              <a:avLst/>
              <a:gdLst>
                <a:gd name="T0" fmla="*/ 0 w 246"/>
                <a:gd name="T1" fmla="*/ 0 h 247"/>
                <a:gd name="T2" fmla="*/ 0 w 246"/>
                <a:gd name="T3" fmla="*/ 246 h 247"/>
                <a:gd name="T4" fmla="*/ 245 w 246"/>
                <a:gd name="T5" fmla="*/ 246 h 247"/>
                <a:gd name="T6" fmla="*/ 245 w 246"/>
                <a:gd name="T7" fmla="*/ 0 h 247"/>
                <a:gd name="T8" fmla="*/ 0 w 246"/>
                <a:gd name="T9" fmla="*/ 0 h 247"/>
                <a:gd name="T10" fmla="*/ 0 w 246"/>
                <a:gd name="T11" fmla="*/ 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6"/>
                <a:gd name="T19" fmla="*/ 0 h 247"/>
                <a:gd name="T20" fmla="*/ 246 w 246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6" h="247">
                  <a:moveTo>
                    <a:pt x="0" y="0"/>
                  </a:moveTo>
                  <a:lnTo>
                    <a:pt x="0" y="246"/>
                  </a:lnTo>
                  <a:lnTo>
                    <a:pt x="245" y="246"/>
                  </a:lnTo>
                  <a:lnTo>
                    <a:pt x="245" y="0"/>
                  </a:lnTo>
                  <a:lnTo>
                    <a:pt x="0" y="0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1" name="Freeform 83"/>
            <p:cNvSpPr>
              <a:spLocks/>
            </p:cNvSpPr>
            <p:nvPr/>
          </p:nvSpPr>
          <p:spPr bwMode="auto">
            <a:xfrm>
              <a:off x="3460" y="1124"/>
              <a:ext cx="246" cy="247"/>
            </a:xfrm>
            <a:custGeom>
              <a:avLst/>
              <a:gdLst>
                <a:gd name="T0" fmla="*/ 0 w 246"/>
                <a:gd name="T1" fmla="*/ 0 h 247"/>
                <a:gd name="T2" fmla="*/ 0 w 246"/>
                <a:gd name="T3" fmla="*/ 246 h 247"/>
                <a:gd name="T4" fmla="*/ 245 w 246"/>
                <a:gd name="T5" fmla="*/ 246 h 247"/>
                <a:gd name="T6" fmla="*/ 245 w 246"/>
                <a:gd name="T7" fmla="*/ 0 h 247"/>
                <a:gd name="T8" fmla="*/ 0 w 246"/>
                <a:gd name="T9" fmla="*/ 0 h 247"/>
                <a:gd name="T10" fmla="*/ 0 w 246"/>
                <a:gd name="T11" fmla="*/ 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6"/>
                <a:gd name="T19" fmla="*/ 0 h 247"/>
                <a:gd name="T20" fmla="*/ 246 w 246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6" h="247">
                  <a:moveTo>
                    <a:pt x="0" y="0"/>
                  </a:moveTo>
                  <a:lnTo>
                    <a:pt x="0" y="246"/>
                  </a:lnTo>
                  <a:lnTo>
                    <a:pt x="245" y="246"/>
                  </a:lnTo>
                  <a:lnTo>
                    <a:pt x="245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2" name="Freeform 84"/>
            <p:cNvSpPr>
              <a:spLocks/>
            </p:cNvSpPr>
            <p:nvPr/>
          </p:nvSpPr>
          <p:spPr bwMode="auto">
            <a:xfrm>
              <a:off x="3574" y="1136"/>
              <a:ext cx="17" cy="17"/>
            </a:xfrm>
            <a:custGeom>
              <a:avLst/>
              <a:gdLst>
                <a:gd name="T0" fmla="*/ 14 w 17"/>
                <a:gd name="T1" fmla="*/ 11 h 17"/>
                <a:gd name="T2" fmla="*/ 14 w 17"/>
                <a:gd name="T3" fmla="*/ 12 h 17"/>
                <a:gd name="T4" fmla="*/ 12 w 17"/>
                <a:gd name="T5" fmla="*/ 13 h 17"/>
                <a:gd name="T6" fmla="*/ 12 w 17"/>
                <a:gd name="T7" fmla="*/ 14 h 17"/>
                <a:gd name="T8" fmla="*/ 11 w 17"/>
                <a:gd name="T9" fmla="*/ 16 h 17"/>
                <a:gd name="T10" fmla="*/ 8 w 17"/>
                <a:gd name="T11" fmla="*/ 16 h 17"/>
                <a:gd name="T12" fmla="*/ 8 w 17"/>
                <a:gd name="T13" fmla="*/ 16 h 17"/>
                <a:gd name="T14" fmla="*/ 6 w 17"/>
                <a:gd name="T15" fmla="*/ 16 h 17"/>
                <a:gd name="T16" fmla="*/ 4 w 17"/>
                <a:gd name="T17" fmla="*/ 16 h 17"/>
                <a:gd name="T18" fmla="*/ 3 w 17"/>
                <a:gd name="T19" fmla="*/ 14 h 17"/>
                <a:gd name="T20" fmla="*/ 1 w 17"/>
                <a:gd name="T21" fmla="*/ 13 h 17"/>
                <a:gd name="T22" fmla="*/ 1 w 17"/>
                <a:gd name="T23" fmla="*/ 12 h 17"/>
                <a:gd name="T24" fmla="*/ 0 w 17"/>
                <a:gd name="T25" fmla="*/ 11 h 17"/>
                <a:gd name="T26" fmla="*/ 0 w 17"/>
                <a:gd name="T27" fmla="*/ 9 h 17"/>
                <a:gd name="T28" fmla="*/ 0 w 17"/>
                <a:gd name="T29" fmla="*/ 8 h 17"/>
                <a:gd name="T30" fmla="*/ 0 w 17"/>
                <a:gd name="T31" fmla="*/ 7 h 17"/>
                <a:gd name="T32" fmla="*/ 0 w 17"/>
                <a:gd name="T33" fmla="*/ 6 h 17"/>
                <a:gd name="T34" fmla="*/ 0 w 17"/>
                <a:gd name="T35" fmla="*/ 5 h 17"/>
                <a:gd name="T36" fmla="*/ 1 w 17"/>
                <a:gd name="T37" fmla="*/ 4 h 17"/>
                <a:gd name="T38" fmla="*/ 1 w 17"/>
                <a:gd name="T39" fmla="*/ 3 h 17"/>
                <a:gd name="T40" fmla="*/ 3 w 17"/>
                <a:gd name="T41" fmla="*/ 2 h 17"/>
                <a:gd name="T42" fmla="*/ 4 w 17"/>
                <a:gd name="T43" fmla="*/ 1 h 17"/>
                <a:gd name="T44" fmla="*/ 6 w 17"/>
                <a:gd name="T45" fmla="*/ 1 h 17"/>
                <a:gd name="T46" fmla="*/ 8 w 17"/>
                <a:gd name="T47" fmla="*/ 1 h 17"/>
                <a:gd name="T48" fmla="*/ 8 w 17"/>
                <a:gd name="T49" fmla="*/ 1 h 17"/>
                <a:gd name="T50" fmla="*/ 11 w 17"/>
                <a:gd name="T51" fmla="*/ 1 h 17"/>
                <a:gd name="T52" fmla="*/ 12 w 17"/>
                <a:gd name="T53" fmla="*/ 1 h 17"/>
                <a:gd name="T54" fmla="*/ 12 w 17"/>
                <a:gd name="T55" fmla="*/ 2 h 17"/>
                <a:gd name="T56" fmla="*/ 14 w 17"/>
                <a:gd name="T57" fmla="*/ 3 h 17"/>
                <a:gd name="T58" fmla="*/ 14 w 17"/>
                <a:gd name="T59" fmla="*/ 4 h 17"/>
                <a:gd name="T60" fmla="*/ 12 w 17"/>
                <a:gd name="T61" fmla="*/ 5 h 17"/>
                <a:gd name="T62" fmla="*/ 12 w 17"/>
                <a:gd name="T63" fmla="*/ 4 h 17"/>
                <a:gd name="T64" fmla="*/ 11 w 17"/>
                <a:gd name="T65" fmla="*/ 3 h 17"/>
                <a:gd name="T66" fmla="*/ 11 w 17"/>
                <a:gd name="T67" fmla="*/ 3 h 17"/>
                <a:gd name="T68" fmla="*/ 9 w 17"/>
                <a:gd name="T69" fmla="*/ 3 h 17"/>
                <a:gd name="T70" fmla="*/ 8 w 17"/>
                <a:gd name="T71" fmla="*/ 3 h 17"/>
                <a:gd name="T72" fmla="*/ 8 w 17"/>
                <a:gd name="T73" fmla="*/ 3 h 17"/>
                <a:gd name="T74" fmla="*/ 6 w 17"/>
                <a:gd name="T75" fmla="*/ 3 h 17"/>
                <a:gd name="T76" fmla="*/ 4 w 17"/>
                <a:gd name="T77" fmla="*/ 3 h 17"/>
                <a:gd name="T78" fmla="*/ 4 w 17"/>
                <a:gd name="T79" fmla="*/ 3 h 17"/>
                <a:gd name="T80" fmla="*/ 4 w 17"/>
                <a:gd name="T81" fmla="*/ 4 h 17"/>
                <a:gd name="T82" fmla="*/ 3 w 17"/>
                <a:gd name="T83" fmla="*/ 5 h 17"/>
                <a:gd name="T84" fmla="*/ 3 w 17"/>
                <a:gd name="T85" fmla="*/ 5 h 17"/>
                <a:gd name="T86" fmla="*/ 3 w 17"/>
                <a:gd name="T87" fmla="*/ 6 h 17"/>
                <a:gd name="T88" fmla="*/ 3 w 17"/>
                <a:gd name="T89" fmla="*/ 7 h 17"/>
                <a:gd name="T90" fmla="*/ 3 w 17"/>
                <a:gd name="T91" fmla="*/ 8 h 17"/>
                <a:gd name="T92" fmla="*/ 3 w 17"/>
                <a:gd name="T93" fmla="*/ 9 h 17"/>
                <a:gd name="T94" fmla="*/ 3 w 17"/>
                <a:gd name="T95" fmla="*/ 10 h 17"/>
                <a:gd name="T96" fmla="*/ 3 w 17"/>
                <a:gd name="T97" fmla="*/ 11 h 17"/>
                <a:gd name="T98" fmla="*/ 4 w 17"/>
                <a:gd name="T99" fmla="*/ 12 h 17"/>
                <a:gd name="T100" fmla="*/ 4 w 17"/>
                <a:gd name="T101" fmla="*/ 12 h 17"/>
                <a:gd name="T102" fmla="*/ 6 w 17"/>
                <a:gd name="T103" fmla="*/ 13 h 17"/>
                <a:gd name="T104" fmla="*/ 6 w 17"/>
                <a:gd name="T105" fmla="*/ 13 h 17"/>
                <a:gd name="T106" fmla="*/ 8 w 17"/>
                <a:gd name="T107" fmla="*/ 13 h 17"/>
                <a:gd name="T108" fmla="*/ 8 w 17"/>
                <a:gd name="T109" fmla="*/ 13 h 17"/>
                <a:gd name="T110" fmla="*/ 9 w 17"/>
                <a:gd name="T111" fmla="*/ 13 h 17"/>
                <a:gd name="T112" fmla="*/ 11 w 17"/>
                <a:gd name="T113" fmla="*/ 13 h 17"/>
                <a:gd name="T114" fmla="*/ 11 w 17"/>
                <a:gd name="T115" fmla="*/ 12 h 17"/>
                <a:gd name="T116" fmla="*/ 12 w 17"/>
                <a:gd name="T117" fmla="*/ 12 h 17"/>
                <a:gd name="T118" fmla="*/ 12 w 17"/>
                <a:gd name="T119" fmla="*/ 11 h 17"/>
                <a:gd name="T120" fmla="*/ 12 w 17"/>
                <a:gd name="T121" fmla="*/ 9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12" y="9"/>
                  </a:moveTo>
                  <a:lnTo>
                    <a:pt x="16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8" y="3"/>
                  </a:lnTo>
                  <a:lnTo>
                    <a:pt x="6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2" y="9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3" name="Freeform 85"/>
            <p:cNvSpPr>
              <a:spLocks/>
            </p:cNvSpPr>
            <p:nvPr/>
          </p:nvSpPr>
          <p:spPr bwMode="auto">
            <a:xfrm>
              <a:off x="3586" y="1137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4" name="Freeform 86"/>
            <p:cNvSpPr>
              <a:spLocks/>
            </p:cNvSpPr>
            <p:nvPr/>
          </p:nvSpPr>
          <p:spPr bwMode="auto">
            <a:xfrm>
              <a:off x="3589" y="1147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6 h 17"/>
                <a:gd name="T4" fmla="*/ 0 w 17"/>
                <a:gd name="T5" fmla="*/ 16 h 17"/>
                <a:gd name="T6" fmla="*/ 4 w 17"/>
                <a:gd name="T7" fmla="*/ 16 h 17"/>
                <a:gd name="T8" fmla="*/ 4 w 17"/>
                <a:gd name="T9" fmla="*/ 16 h 17"/>
                <a:gd name="T10" fmla="*/ 4 w 17"/>
                <a:gd name="T11" fmla="*/ 16 h 17"/>
                <a:gd name="T12" fmla="*/ 4 w 17"/>
                <a:gd name="T13" fmla="*/ 13 h 17"/>
                <a:gd name="T14" fmla="*/ 4 w 17"/>
                <a:gd name="T15" fmla="*/ 13 h 17"/>
                <a:gd name="T16" fmla="*/ 4 w 17"/>
                <a:gd name="T17" fmla="*/ 13 h 17"/>
                <a:gd name="T18" fmla="*/ 8 w 17"/>
                <a:gd name="T19" fmla="*/ 10 h 17"/>
                <a:gd name="T20" fmla="*/ 8 w 17"/>
                <a:gd name="T21" fmla="*/ 10 h 17"/>
                <a:gd name="T22" fmla="*/ 8 w 17"/>
                <a:gd name="T23" fmla="*/ 8 h 17"/>
                <a:gd name="T24" fmla="*/ 12 w 17"/>
                <a:gd name="T25" fmla="*/ 5 h 17"/>
                <a:gd name="T26" fmla="*/ 12 w 17"/>
                <a:gd name="T27" fmla="*/ 5 h 17"/>
                <a:gd name="T28" fmla="*/ 12 w 17"/>
                <a:gd name="T29" fmla="*/ 5 h 17"/>
                <a:gd name="T30" fmla="*/ 12 w 17"/>
                <a:gd name="T31" fmla="*/ 2 h 17"/>
                <a:gd name="T32" fmla="*/ 12 w 17"/>
                <a:gd name="T33" fmla="*/ 2 h 17"/>
                <a:gd name="T34" fmla="*/ 12 w 17"/>
                <a:gd name="T35" fmla="*/ 2 h 17"/>
                <a:gd name="T36" fmla="*/ 8 w 17"/>
                <a:gd name="T37" fmla="*/ 2 h 17"/>
                <a:gd name="T38" fmla="*/ 8 w 17"/>
                <a:gd name="T39" fmla="*/ 2 h 17"/>
                <a:gd name="T40" fmla="*/ 8 w 17"/>
                <a:gd name="T41" fmla="*/ 2 h 17"/>
                <a:gd name="T42" fmla="*/ 8 w 17"/>
                <a:gd name="T43" fmla="*/ 2 h 17"/>
                <a:gd name="T44" fmla="*/ 8 w 17"/>
                <a:gd name="T45" fmla="*/ 2 h 17"/>
                <a:gd name="T46" fmla="*/ 8 w 17"/>
                <a:gd name="T47" fmla="*/ 2 h 17"/>
                <a:gd name="T48" fmla="*/ 4 w 17"/>
                <a:gd name="T49" fmla="*/ 2 h 17"/>
                <a:gd name="T50" fmla="*/ 4 w 17"/>
                <a:gd name="T51" fmla="*/ 2 h 17"/>
                <a:gd name="T52" fmla="*/ 4 w 17"/>
                <a:gd name="T53" fmla="*/ 5 h 17"/>
                <a:gd name="T54" fmla="*/ 4 w 17"/>
                <a:gd name="T55" fmla="*/ 2 h 17"/>
                <a:gd name="T56" fmla="*/ 4 w 17"/>
                <a:gd name="T57" fmla="*/ 2 h 17"/>
                <a:gd name="T58" fmla="*/ 4 w 17"/>
                <a:gd name="T59" fmla="*/ 2 h 17"/>
                <a:gd name="T60" fmla="*/ 4 w 17"/>
                <a:gd name="T61" fmla="*/ 0 h 17"/>
                <a:gd name="T62" fmla="*/ 4 w 17"/>
                <a:gd name="T63" fmla="*/ 0 h 17"/>
                <a:gd name="T64" fmla="*/ 8 w 17"/>
                <a:gd name="T65" fmla="*/ 0 h 17"/>
                <a:gd name="T66" fmla="*/ 8 w 17"/>
                <a:gd name="T67" fmla="*/ 0 h 17"/>
                <a:gd name="T68" fmla="*/ 8 w 17"/>
                <a:gd name="T69" fmla="*/ 0 h 17"/>
                <a:gd name="T70" fmla="*/ 12 w 17"/>
                <a:gd name="T71" fmla="*/ 0 h 17"/>
                <a:gd name="T72" fmla="*/ 16 w 17"/>
                <a:gd name="T73" fmla="*/ 0 h 17"/>
                <a:gd name="T74" fmla="*/ 16 w 17"/>
                <a:gd name="T75" fmla="*/ 2 h 17"/>
                <a:gd name="T76" fmla="*/ 16 w 17"/>
                <a:gd name="T77" fmla="*/ 2 h 17"/>
                <a:gd name="T78" fmla="*/ 16 w 17"/>
                <a:gd name="T79" fmla="*/ 2 h 17"/>
                <a:gd name="T80" fmla="*/ 16 w 17"/>
                <a:gd name="T81" fmla="*/ 5 h 17"/>
                <a:gd name="T82" fmla="*/ 16 w 17"/>
                <a:gd name="T83" fmla="*/ 5 h 17"/>
                <a:gd name="T84" fmla="*/ 16 w 17"/>
                <a:gd name="T85" fmla="*/ 5 h 17"/>
                <a:gd name="T86" fmla="*/ 16 w 17"/>
                <a:gd name="T87" fmla="*/ 8 h 17"/>
                <a:gd name="T88" fmla="*/ 16 w 17"/>
                <a:gd name="T89" fmla="*/ 8 h 17"/>
                <a:gd name="T90" fmla="*/ 16 w 17"/>
                <a:gd name="T91" fmla="*/ 8 h 17"/>
                <a:gd name="T92" fmla="*/ 12 w 17"/>
                <a:gd name="T93" fmla="*/ 10 h 17"/>
                <a:gd name="T94" fmla="*/ 12 w 17"/>
                <a:gd name="T95" fmla="*/ 10 h 17"/>
                <a:gd name="T96" fmla="*/ 8 w 17"/>
                <a:gd name="T97" fmla="*/ 13 h 17"/>
                <a:gd name="T98" fmla="*/ 8 w 17"/>
                <a:gd name="T99" fmla="*/ 13 h 17"/>
                <a:gd name="T100" fmla="*/ 8 w 17"/>
                <a:gd name="T101" fmla="*/ 13 h 17"/>
                <a:gd name="T102" fmla="*/ 8 w 17"/>
                <a:gd name="T103" fmla="*/ 13 h 17"/>
                <a:gd name="T104" fmla="*/ 4 w 17"/>
                <a:gd name="T105" fmla="*/ 16 h 17"/>
                <a:gd name="T106" fmla="*/ 4 w 17"/>
                <a:gd name="T107" fmla="*/ 16 h 17"/>
                <a:gd name="T108" fmla="*/ 4 w 17"/>
                <a:gd name="T109" fmla="*/ 16 h 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"/>
                <a:gd name="T166" fmla="*/ 0 h 17"/>
                <a:gd name="T167" fmla="*/ 17 w 17"/>
                <a:gd name="T168" fmla="*/ 17 h 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8" y="10"/>
                  </a:lnTo>
                  <a:lnTo>
                    <a:pt x="8" y="8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8" y="13"/>
                  </a:lnTo>
                  <a:lnTo>
                    <a:pt x="4" y="16"/>
                  </a:lnTo>
                  <a:lnTo>
                    <a:pt x="16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5" name="Line 87"/>
            <p:cNvSpPr>
              <a:spLocks noChangeShapeType="1"/>
            </p:cNvSpPr>
            <p:nvPr/>
          </p:nvSpPr>
          <p:spPr bwMode="auto">
            <a:xfrm>
              <a:off x="3494" y="1240"/>
              <a:ext cx="17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6" name="Line 88"/>
            <p:cNvSpPr>
              <a:spLocks noChangeShapeType="1"/>
            </p:cNvSpPr>
            <p:nvPr/>
          </p:nvSpPr>
          <p:spPr bwMode="auto">
            <a:xfrm>
              <a:off x="3494" y="1245"/>
              <a:ext cx="4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7" name="Line 89"/>
            <p:cNvSpPr>
              <a:spLocks noChangeShapeType="1"/>
            </p:cNvSpPr>
            <p:nvPr/>
          </p:nvSpPr>
          <p:spPr bwMode="auto">
            <a:xfrm>
              <a:off x="3494" y="1251"/>
              <a:ext cx="4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8" name="Line 90"/>
            <p:cNvSpPr>
              <a:spLocks noChangeShapeType="1"/>
            </p:cNvSpPr>
            <p:nvPr/>
          </p:nvSpPr>
          <p:spPr bwMode="auto">
            <a:xfrm>
              <a:off x="3627" y="1245"/>
              <a:ext cx="3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69" name="Line 91"/>
            <p:cNvSpPr>
              <a:spLocks noChangeShapeType="1"/>
            </p:cNvSpPr>
            <p:nvPr/>
          </p:nvSpPr>
          <p:spPr bwMode="auto">
            <a:xfrm>
              <a:off x="3627" y="1251"/>
              <a:ext cx="3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0" name="Freeform 92"/>
            <p:cNvSpPr>
              <a:spLocks/>
            </p:cNvSpPr>
            <p:nvPr/>
          </p:nvSpPr>
          <p:spPr bwMode="auto">
            <a:xfrm>
              <a:off x="3543" y="1244"/>
              <a:ext cx="17" cy="17"/>
            </a:xfrm>
            <a:custGeom>
              <a:avLst/>
              <a:gdLst>
                <a:gd name="T0" fmla="*/ 5 w 17"/>
                <a:gd name="T1" fmla="*/ 0 h 17"/>
                <a:gd name="T2" fmla="*/ 8 w 17"/>
                <a:gd name="T3" fmla="*/ 0 h 17"/>
                <a:gd name="T4" fmla="*/ 10 w 17"/>
                <a:gd name="T5" fmla="*/ 0 h 17"/>
                <a:gd name="T6" fmla="*/ 10 w 17"/>
                <a:gd name="T7" fmla="*/ 0 h 17"/>
                <a:gd name="T8" fmla="*/ 10 w 17"/>
                <a:gd name="T9" fmla="*/ 0 h 17"/>
                <a:gd name="T10" fmla="*/ 13 w 17"/>
                <a:gd name="T11" fmla="*/ 0 h 17"/>
                <a:gd name="T12" fmla="*/ 13 w 17"/>
                <a:gd name="T13" fmla="*/ 2 h 17"/>
                <a:gd name="T14" fmla="*/ 13 w 17"/>
                <a:gd name="T15" fmla="*/ 2 h 17"/>
                <a:gd name="T16" fmla="*/ 13 w 17"/>
                <a:gd name="T17" fmla="*/ 4 h 17"/>
                <a:gd name="T18" fmla="*/ 16 w 17"/>
                <a:gd name="T19" fmla="*/ 6 h 17"/>
                <a:gd name="T20" fmla="*/ 16 w 17"/>
                <a:gd name="T21" fmla="*/ 6 h 17"/>
                <a:gd name="T22" fmla="*/ 16 w 17"/>
                <a:gd name="T23" fmla="*/ 8 h 17"/>
                <a:gd name="T24" fmla="*/ 16 w 17"/>
                <a:gd name="T25" fmla="*/ 10 h 17"/>
                <a:gd name="T26" fmla="*/ 16 w 17"/>
                <a:gd name="T27" fmla="*/ 10 h 17"/>
                <a:gd name="T28" fmla="*/ 16 w 17"/>
                <a:gd name="T29" fmla="*/ 12 h 17"/>
                <a:gd name="T30" fmla="*/ 13 w 17"/>
                <a:gd name="T31" fmla="*/ 14 h 17"/>
                <a:gd name="T32" fmla="*/ 13 w 17"/>
                <a:gd name="T33" fmla="*/ 14 h 17"/>
                <a:gd name="T34" fmla="*/ 13 w 17"/>
                <a:gd name="T35" fmla="*/ 14 h 17"/>
                <a:gd name="T36" fmla="*/ 13 w 17"/>
                <a:gd name="T37" fmla="*/ 16 h 17"/>
                <a:gd name="T38" fmla="*/ 13 w 17"/>
                <a:gd name="T39" fmla="*/ 16 h 17"/>
                <a:gd name="T40" fmla="*/ 13 w 17"/>
                <a:gd name="T41" fmla="*/ 16 h 17"/>
                <a:gd name="T42" fmla="*/ 10 w 17"/>
                <a:gd name="T43" fmla="*/ 16 h 17"/>
                <a:gd name="T44" fmla="*/ 10 w 17"/>
                <a:gd name="T45" fmla="*/ 16 h 17"/>
                <a:gd name="T46" fmla="*/ 10 w 17"/>
                <a:gd name="T47" fmla="*/ 16 h 17"/>
                <a:gd name="T48" fmla="*/ 10 w 17"/>
                <a:gd name="T49" fmla="*/ 16 h 17"/>
                <a:gd name="T50" fmla="*/ 8 w 17"/>
                <a:gd name="T51" fmla="*/ 16 h 17"/>
                <a:gd name="T52" fmla="*/ 5 w 17"/>
                <a:gd name="T53" fmla="*/ 16 h 17"/>
                <a:gd name="T54" fmla="*/ 0 w 17"/>
                <a:gd name="T55" fmla="*/ 16 h 17"/>
                <a:gd name="T56" fmla="*/ 5 w 17"/>
                <a:gd name="T57" fmla="*/ 14 h 17"/>
                <a:gd name="T58" fmla="*/ 8 w 17"/>
                <a:gd name="T59" fmla="*/ 14 h 17"/>
                <a:gd name="T60" fmla="*/ 8 w 17"/>
                <a:gd name="T61" fmla="*/ 14 h 17"/>
                <a:gd name="T62" fmla="*/ 10 w 17"/>
                <a:gd name="T63" fmla="*/ 14 h 17"/>
                <a:gd name="T64" fmla="*/ 10 w 17"/>
                <a:gd name="T65" fmla="*/ 14 h 17"/>
                <a:gd name="T66" fmla="*/ 10 w 17"/>
                <a:gd name="T67" fmla="*/ 14 h 17"/>
                <a:gd name="T68" fmla="*/ 10 w 17"/>
                <a:gd name="T69" fmla="*/ 14 h 17"/>
                <a:gd name="T70" fmla="*/ 10 w 17"/>
                <a:gd name="T71" fmla="*/ 14 h 17"/>
                <a:gd name="T72" fmla="*/ 10 w 17"/>
                <a:gd name="T73" fmla="*/ 12 h 17"/>
                <a:gd name="T74" fmla="*/ 13 w 17"/>
                <a:gd name="T75" fmla="*/ 10 h 17"/>
                <a:gd name="T76" fmla="*/ 13 w 17"/>
                <a:gd name="T77" fmla="*/ 10 h 17"/>
                <a:gd name="T78" fmla="*/ 13 w 17"/>
                <a:gd name="T79" fmla="*/ 10 h 17"/>
                <a:gd name="T80" fmla="*/ 13 w 17"/>
                <a:gd name="T81" fmla="*/ 8 h 17"/>
                <a:gd name="T82" fmla="*/ 13 w 17"/>
                <a:gd name="T83" fmla="*/ 6 h 17"/>
                <a:gd name="T84" fmla="*/ 13 w 17"/>
                <a:gd name="T85" fmla="*/ 6 h 17"/>
                <a:gd name="T86" fmla="*/ 10 w 17"/>
                <a:gd name="T87" fmla="*/ 4 h 17"/>
                <a:gd name="T88" fmla="*/ 10 w 17"/>
                <a:gd name="T89" fmla="*/ 4 h 17"/>
                <a:gd name="T90" fmla="*/ 10 w 17"/>
                <a:gd name="T91" fmla="*/ 2 h 17"/>
                <a:gd name="T92" fmla="*/ 8 w 17"/>
                <a:gd name="T93" fmla="*/ 2 h 17"/>
                <a:gd name="T94" fmla="*/ 8 w 17"/>
                <a:gd name="T95" fmla="*/ 2 h 17"/>
                <a:gd name="T96" fmla="*/ 5 w 17"/>
                <a:gd name="T97" fmla="*/ 2 h 17"/>
                <a:gd name="T98" fmla="*/ 2 w 17"/>
                <a:gd name="T99" fmla="*/ 2 h 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"/>
                <a:gd name="T151" fmla="*/ 0 h 17"/>
                <a:gd name="T152" fmla="*/ 17 w 17"/>
                <a:gd name="T153" fmla="*/ 17 h 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14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1" name="Freeform 93"/>
            <p:cNvSpPr>
              <a:spLocks/>
            </p:cNvSpPr>
            <p:nvPr/>
          </p:nvSpPr>
          <p:spPr bwMode="auto">
            <a:xfrm>
              <a:off x="3551" y="1244"/>
              <a:ext cx="17" cy="17"/>
            </a:xfrm>
            <a:custGeom>
              <a:avLst/>
              <a:gdLst>
                <a:gd name="T0" fmla="*/ 16 w 17"/>
                <a:gd name="T1" fmla="*/ 10 h 17"/>
                <a:gd name="T2" fmla="*/ 13 w 17"/>
                <a:gd name="T3" fmla="*/ 10 h 17"/>
                <a:gd name="T4" fmla="*/ 13 w 17"/>
                <a:gd name="T5" fmla="*/ 12 h 17"/>
                <a:gd name="T6" fmla="*/ 13 w 17"/>
                <a:gd name="T7" fmla="*/ 14 h 17"/>
                <a:gd name="T8" fmla="*/ 13 w 17"/>
                <a:gd name="T9" fmla="*/ 14 h 17"/>
                <a:gd name="T10" fmla="*/ 13 w 17"/>
                <a:gd name="T11" fmla="*/ 14 h 17"/>
                <a:gd name="T12" fmla="*/ 13 w 17"/>
                <a:gd name="T13" fmla="*/ 16 h 17"/>
                <a:gd name="T14" fmla="*/ 13 w 17"/>
                <a:gd name="T15" fmla="*/ 16 h 17"/>
                <a:gd name="T16" fmla="*/ 13 w 17"/>
                <a:gd name="T17" fmla="*/ 16 h 17"/>
                <a:gd name="T18" fmla="*/ 10 w 17"/>
                <a:gd name="T19" fmla="*/ 16 h 17"/>
                <a:gd name="T20" fmla="*/ 8 w 17"/>
                <a:gd name="T21" fmla="*/ 16 h 17"/>
                <a:gd name="T22" fmla="*/ 5 w 17"/>
                <a:gd name="T23" fmla="*/ 16 h 17"/>
                <a:gd name="T24" fmla="*/ 5 w 17"/>
                <a:gd name="T25" fmla="*/ 16 h 17"/>
                <a:gd name="T26" fmla="*/ 5 w 17"/>
                <a:gd name="T27" fmla="*/ 16 h 17"/>
                <a:gd name="T28" fmla="*/ 2 w 17"/>
                <a:gd name="T29" fmla="*/ 16 h 17"/>
                <a:gd name="T30" fmla="*/ 2 w 17"/>
                <a:gd name="T31" fmla="*/ 16 h 17"/>
                <a:gd name="T32" fmla="*/ 2 w 17"/>
                <a:gd name="T33" fmla="*/ 16 h 17"/>
                <a:gd name="T34" fmla="*/ 0 w 17"/>
                <a:gd name="T35" fmla="*/ 16 h 17"/>
                <a:gd name="T36" fmla="*/ 0 w 17"/>
                <a:gd name="T37" fmla="*/ 16 h 17"/>
                <a:gd name="T38" fmla="*/ 0 w 17"/>
                <a:gd name="T39" fmla="*/ 16 h 17"/>
                <a:gd name="T40" fmla="*/ 0 w 17"/>
                <a:gd name="T41" fmla="*/ 14 h 17"/>
                <a:gd name="T42" fmla="*/ 0 w 17"/>
                <a:gd name="T43" fmla="*/ 14 h 17"/>
                <a:gd name="T44" fmla="*/ 0 w 17"/>
                <a:gd name="T45" fmla="*/ 12 h 17"/>
                <a:gd name="T46" fmla="*/ 0 w 17"/>
                <a:gd name="T47" fmla="*/ 10 h 17"/>
                <a:gd name="T48" fmla="*/ 0 w 17"/>
                <a:gd name="T49" fmla="*/ 10 h 17"/>
                <a:gd name="T50" fmla="*/ 2 w 17"/>
                <a:gd name="T51" fmla="*/ 10 h 17"/>
                <a:gd name="T52" fmla="*/ 2 w 17"/>
                <a:gd name="T53" fmla="*/ 10 h 17"/>
                <a:gd name="T54" fmla="*/ 2 w 17"/>
                <a:gd name="T55" fmla="*/ 12 h 17"/>
                <a:gd name="T56" fmla="*/ 2 w 17"/>
                <a:gd name="T57" fmla="*/ 14 h 17"/>
                <a:gd name="T58" fmla="*/ 2 w 17"/>
                <a:gd name="T59" fmla="*/ 14 h 17"/>
                <a:gd name="T60" fmla="*/ 2 w 17"/>
                <a:gd name="T61" fmla="*/ 14 h 17"/>
                <a:gd name="T62" fmla="*/ 2 w 17"/>
                <a:gd name="T63" fmla="*/ 14 h 17"/>
                <a:gd name="T64" fmla="*/ 2 w 17"/>
                <a:gd name="T65" fmla="*/ 14 h 17"/>
                <a:gd name="T66" fmla="*/ 2 w 17"/>
                <a:gd name="T67" fmla="*/ 14 h 17"/>
                <a:gd name="T68" fmla="*/ 2 w 17"/>
                <a:gd name="T69" fmla="*/ 16 h 17"/>
                <a:gd name="T70" fmla="*/ 5 w 17"/>
                <a:gd name="T71" fmla="*/ 16 h 17"/>
                <a:gd name="T72" fmla="*/ 5 w 17"/>
                <a:gd name="T73" fmla="*/ 16 h 17"/>
                <a:gd name="T74" fmla="*/ 5 w 17"/>
                <a:gd name="T75" fmla="*/ 16 h 17"/>
                <a:gd name="T76" fmla="*/ 5 w 17"/>
                <a:gd name="T77" fmla="*/ 16 h 17"/>
                <a:gd name="T78" fmla="*/ 8 w 17"/>
                <a:gd name="T79" fmla="*/ 16 h 17"/>
                <a:gd name="T80" fmla="*/ 10 w 17"/>
                <a:gd name="T81" fmla="*/ 16 h 17"/>
                <a:gd name="T82" fmla="*/ 10 w 17"/>
                <a:gd name="T83" fmla="*/ 14 h 17"/>
                <a:gd name="T84" fmla="*/ 10 w 17"/>
                <a:gd name="T85" fmla="*/ 14 h 17"/>
                <a:gd name="T86" fmla="*/ 10 w 17"/>
                <a:gd name="T87" fmla="*/ 14 h 17"/>
                <a:gd name="T88" fmla="*/ 10 w 17"/>
                <a:gd name="T89" fmla="*/ 12 h 17"/>
                <a:gd name="T90" fmla="*/ 13 w 17"/>
                <a:gd name="T91" fmla="*/ 10 h 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"/>
                <a:gd name="T139" fmla="*/ 0 h 17"/>
                <a:gd name="T140" fmla="*/ 17 w 17"/>
                <a:gd name="T141" fmla="*/ 17 h 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" h="17">
                  <a:moveTo>
                    <a:pt x="13" y="0"/>
                  </a:moveTo>
                  <a:lnTo>
                    <a:pt x="16" y="0"/>
                  </a:lnTo>
                  <a:lnTo>
                    <a:pt x="16" y="10"/>
                  </a:lnTo>
                  <a:lnTo>
                    <a:pt x="13" y="10"/>
                  </a:lnTo>
                  <a:lnTo>
                    <a:pt x="13" y="12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3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2" name="Freeform 94"/>
            <p:cNvSpPr>
              <a:spLocks/>
            </p:cNvSpPr>
            <p:nvPr/>
          </p:nvSpPr>
          <p:spPr bwMode="auto">
            <a:xfrm>
              <a:off x="3559" y="124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0 w 17"/>
                <a:gd name="T5" fmla="*/ 0 h 17"/>
                <a:gd name="T6" fmla="*/ 0 w 17"/>
                <a:gd name="T7" fmla="*/ 14 h 17"/>
                <a:gd name="T8" fmla="*/ 16 w 17"/>
                <a:gd name="T9" fmla="*/ 14 h 17"/>
                <a:gd name="T10" fmla="*/ 16 w 17"/>
                <a:gd name="T11" fmla="*/ 16 h 17"/>
                <a:gd name="T12" fmla="*/ 0 w 17"/>
                <a:gd name="T13" fmla="*/ 16 h 17"/>
                <a:gd name="T14" fmla="*/ 0 w 17"/>
                <a:gd name="T15" fmla="*/ 1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3" name="Freeform 95"/>
            <p:cNvSpPr>
              <a:spLocks/>
            </p:cNvSpPr>
            <p:nvPr/>
          </p:nvSpPr>
          <p:spPr bwMode="auto">
            <a:xfrm>
              <a:off x="3564" y="1244"/>
              <a:ext cx="17" cy="17"/>
            </a:xfrm>
            <a:custGeom>
              <a:avLst/>
              <a:gdLst>
                <a:gd name="T0" fmla="*/ 13 w 17"/>
                <a:gd name="T1" fmla="*/ 12 h 17"/>
                <a:gd name="T2" fmla="*/ 13 w 17"/>
                <a:gd name="T3" fmla="*/ 14 h 17"/>
                <a:gd name="T4" fmla="*/ 13 w 17"/>
                <a:gd name="T5" fmla="*/ 16 h 17"/>
                <a:gd name="T6" fmla="*/ 11 w 17"/>
                <a:gd name="T7" fmla="*/ 16 h 17"/>
                <a:gd name="T8" fmla="*/ 9 w 17"/>
                <a:gd name="T9" fmla="*/ 16 h 17"/>
                <a:gd name="T10" fmla="*/ 9 w 17"/>
                <a:gd name="T11" fmla="*/ 16 h 17"/>
                <a:gd name="T12" fmla="*/ 6 w 17"/>
                <a:gd name="T13" fmla="*/ 16 h 17"/>
                <a:gd name="T14" fmla="*/ 4 w 17"/>
                <a:gd name="T15" fmla="*/ 16 h 17"/>
                <a:gd name="T16" fmla="*/ 4 w 17"/>
                <a:gd name="T17" fmla="*/ 16 h 17"/>
                <a:gd name="T18" fmla="*/ 2 w 17"/>
                <a:gd name="T19" fmla="*/ 16 h 17"/>
                <a:gd name="T20" fmla="*/ 0 w 17"/>
                <a:gd name="T21" fmla="*/ 14 h 17"/>
                <a:gd name="T22" fmla="*/ 0 w 17"/>
                <a:gd name="T23" fmla="*/ 14 h 17"/>
                <a:gd name="T24" fmla="*/ 0 w 17"/>
                <a:gd name="T25" fmla="*/ 14 h 17"/>
                <a:gd name="T26" fmla="*/ 0 w 17"/>
                <a:gd name="T27" fmla="*/ 10 h 17"/>
                <a:gd name="T28" fmla="*/ 0 w 17"/>
                <a:gd name="T29" fmla="*/ 10 h 17"/>
                <a:gd name="T30" fmla="*/ 0 w 17"/>
                <a:gd name="T31" fmla="*/ 8 h 17"/>
                <a:gd name="T32" fmla="*/ 0 w 17"/>
                <a:gd name="T33" fmla="*/ 6 h 17"/>
                <a:gd name="T34" fmla="*/ 0 w 17"/>
                <a:gd name="T35" fmla="*/ 4 h 17"/>
                <a:gd name="T36" fmla="*/ 0 w 17"/>
                <a:gd name="T37" fmla="*/ 2 h 17"/>
                <a:gd name="T38" fmla="*/ 2 w 17"/>
                <a:gd name="T39" fmla="*/ 2 h 17"/>
                <a:gd name="T40" fmla="*/ 4 w 17"/>
                <a:gd name="T41" fmla="*/ 2 h 17"/>
                <a:gd name="T42" fmla="*/ 4 w 17"/>
                <a:gd name="T43" fmla="*/ 0 h 17"/>
                <a:gd name="T44" fmla="*/ 6 w 17"/>
                <a:gd name="T45" fmla="*/ 0 h 17"/>
                <a:gd name="T46" fmla="*/ 6 w 17"/>
                <a:gd name="T47" fmla="*/ 0 h 17"/>
                <a:gd name="T48" fmla="*/ 9 w 17"/>
                <a:gd name="T49" fmla="*/ 0 h 17"/>
                <a:gd name="T50" fmla="*/ 9 w 17"/>
                <a:gd name="T51" fmla="*/ 0 h 17"/>
                <a:gd name="T52" fmla="*/ 11 w 17"/>
                <a:gd name="T53" fmla="*/ 0 h 17"/>
                <a:gd name="T54" fmla="*/ 13 w 17"/>
                <a:gd name="T55" fmla="*/ 2 h 17"/>
                <a:gd name="T56" fmla="*/ 13 w 17"/>
                <a:gd name="T57" fmla="*/ 2 h 17"/>
                <a:gd name="T58" fmla="*/ 13 w 17"/>
                <a:gd name="T59" fmla="*/ 4 h 17"/>
                <a:gd name="T60" fmla="*/ 11 w 17"/>
                <a:gd name="T61" fmla="*/ 6 h 17"/>
                <a:gd name="T62" fmla="*/ 11 w 17"/>
                <a:gd name="T63" fmla="*/ 4 h 17"/>
                <a:gd name="T64" fmla="*/ 11 w 17"/>
                <a:gd name="T65" fmla="*/ 2 h 17"/>
                <a:gd name="T66" fmla="*/ 9 w 17"/>
                <a:gd name="T67" fmla="*/ 2 h 17"/>
                <a:gd name="T68" fmla="*/ 9 w 17"/>
                <a:gd name="T69" fmla="*/ 2 h 17"/>
                <a:gd name="T70" fmla="*/ 9 w 17"/>
                <a:gd name="T71" fmla="*/ 2 h 17"/>
                <a:gd name="T72" fmla="*/ 6 w 17"/>
                <a:gd name="T73" fmla="*/ 2 h 17"/>
                <a:gd name="T74" fmla="*/ 6 w 17"/>
                <a:gd name="T75" fmla="*/ 2 h 17"/>
                <a:gd name="T76" fmla="*/ 4 w 17"/>
                <a:gd name="T77" fmla="*/ 2 h 17"/>
                <a:gd name="T78" fmla="*/ 4 w 17"/>
                <a:gd name="T79" fmla="*/ 2 h 17"/>
                <a:gd name="T80" fmla="*/ 4 w 17"/>
                <a:gd name="T81" fmla="*/ 4 h 17"/>
                <a:gd name="T82" fmla="*/ 4 w 17"/>
                <a:gd name="T83" fmla="*/ 6 h 17"/>
                <a:gd name="T84" fmla="*/ 2 w 17"/>
                <a:gd name="T85" fmla="*/ 6 h 17"/>
                <a:gd name="T86" fmla="*/ 2 w 17"/>
                <a:gd name="T87" fmla="*/ 8 h 17"/>
                <a:gd name="T88" fmla="*/ 2 w 17"/>
                <a:gd name="T89" fmla="*/ 8 h 17"/>
                <a:gd name="T90" fmla="*/ 2 w 17"/>
                <a:gd name="T91" fmla="*/ 10 h 17"/>
                <a:gd name="T92" fmla="*/ 2 w 17"/>
                <a:gd name="T93" fmla="*/ 10 h 17"/>
                <a:gd name="T94" fmla="*/ 2 w 17"/>
                <a:gd name="T95" fmla="*/ 12 h 17"/>
                <a:gd name="T96" fmla="*/ 4 w 17"/>
                <a:gd name="T97" fmla="*/ 14 h 17"/>
                <a:gd name="T98" fmla="*/ 4 w 17"/>
                <a:gd name="T99" fmla="*/ 14 h 17"/>
                <a:gd name="T100" fmla="*/ 4 w 17"/>
                <a:gd name="T101" fmla="*/ 14 h 17"/>
                <a:gd name="T102" fmla="*/ 4 w 17"/>
                <a:gd name="T103" fmla="*/ 16 h 17"/>
                <a:gd name="T104" fmla="*/ 6 w 17"/>
                <a:gd name="T105" fmla="*/ 16 h 17"/>
                <a:gd name="T106" fmla="*/ 6 w 17"/>
                <a:gd name="T107" fmla="*/ 16 h 17"/>
                <a:gd name="T108" fmla="*/ 9 w 17"/>
                <a:gd name="T109" fmla="*/ 16 h 17"/>
                <a:gd name="T110" fmla="*/ 9 w 17"/>
                <a:gd name="T111" fmla="*/ 16 h 17"/>
                <a:gd name="T112" fmla="*/ 9 w 17"/>
                <a:gd name="T113" fmla="*/ 16 h 17"/>
                <a:gd name="T114" fmla="*/ 11 w 17"/>
                <a:gd name="T115" fmla="*/ 14 h 17"/>
                <a:gd name="T116" fmla="*/ 11 w 17"/>
                <a:gd name="T117" fmla="*/ 14 h 17"/>
                <a:gd name="T118" fmla="*/ 13 w 17"/>
                <a:gd name="T119" fmla="*/ 12 h 17"/>
                <a:gd name="T120" fmla="*/ 13 w 17"/>
                <a:gd name="T121" fmla="*/ 10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13" y="10"/>
                  </a:moveTo>
                  <a:lnTo>
                    <a:pt x="16" y="10"/>
                  </a:lnTo>
                  <a:lnTo>
                    <a:pt x="13" y="12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9" y="16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4" name="Freeform 96"/>
            <p:cNvSpPr>
              <a:spLocks/>
            </p:cNvSpPr>
            <p:nvPr/>
          </p:nvSpPr>
          <p:spPr bwMode="auto">
            <a:xfrm>
              <a:off x="3572" y="1244"/>
              <a:ext cx="17" cy="17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6 h 17"/>
                <a:gd name="T4" fmla="*/ 0 w 17"/>
                <a:gd name="T5" fmla="*/ 2 h 17"/>
                <a:gd name="T6" fmla="*/ 4 w 17"/>
                <a:gd name="T7" fmla="*/ 2 h 17"/>
                <a:gd name="T8" fmla="*/ 4 w 17"/>
                <a:gd name="T9" fmla="*/ 0 h 17"/>
                <a:gd name="T10" fmla="*/ 6 w 17"/>
                <a:gd name="T11" fmla="*/ 0 h 17"/>
                <a:gd name="T12" fmla="*/ 9 w 17"/>
                <a:gd name="T13" fmla="*/ 0 h 17"/>
                <a:gd name="T14" fmla="*/ 11 w 17"/>
                <a:gd name="T15" fmla="*/ 0 h 17"/>
                <a:gd name="T16" fmla="*/ 11 w 17"/>
                <a:gd name="T17" fmla="*/ 0 h 17"/>
                <a:gd name="T18" fmla="*/ 13 w 17"/>
                <a:gd name="T19" fmla="*/ 2 h 17"/>
                <a:gd name="T20" fmla="*/ 13 w 17"/>
                <a:gd name="T21" fmla="*/ 2 h 17"/>
                <a:gd name="T22" fmla="*/ 13 w 17"/>
                <a:gd name="T23" fmla="*/ 4 h 17"/>
                <a:gd name="T24" fmla="*/ 16 w 17"/>
                <a:gd name="T25" fmla="*/ 6 h 17"/>
                <a:gd name="T26" fmla="*/ 16 w 17"/>
                <a:gd name="T27" fmla="*/ 6 h 17"/>
                <a:gd name="T28" fmla="*/ 16 w 17"/>
                <a:gd name="T29" fmla="*/ 8 h 17"/>
                <a:gd name="T30" fmla="*/ 16 w 17"/>
                <a:gd name="T31" fmla="*/ 10 h 17"/>
                <a:gd name="T32" fmla="*/ 16 w 17"/>
                <a:gd name="T33" fmla="*/ 12 h 17"/>
                <a:gd name="T34" fmla="*/ 16 w 17"/>
                <a:gd name="T35" fmla="*/ 14 h 17"/>
                <a:gd name="T36" fmla="*/ 13 w 17"/>
                <a:gd name="T37" fmla="*/ 14 h 17"/>
                <a:gd name="T38" fmla="*/ 13 w 17"/>
                <a:gd name="T39" fmla="*/ 16 h 17"/>
                <a:gd name="T40" fmla="*/ 13 w 17"/>
                <a:gd name="T41" fmla="*/ 16 h 17"/>
                <a:gd name="T42" fmla="*/ 11 w 17"/>
                <a:gd name="T43" fmla="*/ 16 h 17"/>
                <a:gd name="T44" fmla="*/ 9 w 17"/>
                <a:gd name="T45" fmla="*/ 16 h 17"/>
                <a:gd name="T46" fmla="*/ 6 w 17"/>
                <a:gd name="T47" fmla="*/ 16 h 17"/>
                <a:gd name="T48" fmla="*/ 6 w 17"/>
                <a:gd name="T49" fmla="*/ 16 h 17"/>
                <a:gd name="T50" fmla="*/ 4 w 17"/>
                <a:gd name="T51" fmla="*/ 16 h 17"/>
                <a:gd name="T52" fmla="*/ 4 w 17"/>
                <a:gd name="T53" fmla="*/ 16 h 17"/>
                <a:gd name="T54" fmla="*/ 2 w 17"/>
                <a:gd name="T55" fmla="*/ 16 h 17"/>
                <a:gd name="T56" fmla="*/ 0 w 17"/>
                <a:gd name="T57" fmla="*/ 14 h 17"/>
                <a:gd name="T58" fmla="*/ 0 w 17"/>
                <a:gd name="T59" fmla="*/ 14 h 17"/>
                <a:gd name="T60" fmla="*/ 0 w 17"/>
                <a:gd name="T61" fmla="*/ 12 h 17"/>
                <a:gd name="T62" fmla="*/ 0 w 17"/>
                <a:gd name="T63" fmla="*/ 10 h 17"/>
                <a:gd name="T64" fmla="*/ 0 w 17"/>
                <a:gd name="T65" fmla="*/ 10 h 17"/>
                <a:gd name="T66" fmla="*/ 2 w 17"/>
                <a:gd name="T67" fmla="*/ 8 h 17"/>
                <a:gd name="T68" fmla="*/ 2 w 17"/>
                <a:gd name="T69" fmla="*/ 10 h 17"/>
                <a:gd name="T70" fmla="*/ 2 w 17"/>
                <a:gd name="T71" fmla="*/ 14 h 17"/>
                <a:gd name="T72" fmla="*/ 4 w 17"/>
                <a:gd name="T73" fmla="*/ 14 h 17"/>
                <a:gd name="T74" fmla="*/ 4 w 17"/>
                <a:gd name="T75" fmla="*/ 16 h 17"/>
                <a:gd name="T76" fmla="*/ 4 w 17"/>
                <a:gd name="T77" fmla="*/ 16 h 17"/>
                <a:gd name="T78" fmla="*/ 6 w 17"/>
                <a:gd name="T79" fmla="*/ 16 h 17"/>
                <a:gd name="T80" fmla="*/ 9 w 17"/>
                <a:gd name="T81" fmla="*/ 16 h 17"/>
                <a:gd name="T82" fmla="*/ 11 w 17"/>
                <a:gd name="T83" fmla="*/ 16 h 17"/>
                <a:gd name="T84" fmla="*/ 13 w 17"/>
                <a:gd name="T85" fmla="*/ 14 h 17"/>
                <a:gd name="T86" fmla="*/ 13 w 17"/>
                <a:gd name="T87" fmla="*/ 14 h 17"/>
                <a:gd name="T88" fmla="*/ 13 w 17"/>
                <a:gd name="T89" fmla="*/ 10 h 17"/>
                <a:gd name="T90" fmla="*/ 13 w 17"/>
                <a:gd name="T91" fmla="*/ 8 h 17"/>
                <a:gd name="T92" fmla="*/ 13 w 17"/>
                <a:gd name="T93" fmla="*/ 8 h 17"/>
                <a:gd name="T94" fmla="*/ 13 w 17"/>
                <a:gd name="T95" fmla="*/ 6 h 17"/>
                <a:gd name="T96" fmla="*/ 13 w 17"/>
                <a:gd name="T97" fmla="*/ 6 h 17"/>
                <a:gd name="T98" fmla="*/ 11 w 17"/>
                <a:gd name="T99" fmla="*/ 4 h 17"/>
                <a:gd name="T100" fmla="*/ 11 w 17"/>
                <a:gd name="T101" fmla="*/ 2 h 17"/>
                <a:gd name="T102" fmla="*/ 11 w 17"/>
                <a:gd name="T103" fmla="*/ 2 h 17"/>
                <a:gd name="T104" fmla="*/ 11 w 17"/>
                <a:gd name="T105" fmla="*/ 2 h 17"/>
                <a:gd name="T106" fmla="*/ 9 w 17"/>
                <a:gd name="T107" fmla="*/ 2 h 17"/>
                <a:gd name="T108" fmla="*/ 6 w 17"/>
                <a:gd name="T109" fmla="*/ 2 h 17"/>
                <a:gd name="T110" fmla="*/ 6 w 17"/>
                <a:gd name="T111" fmla="*/ 2 h 17"/>
                <a:gd name="T112" fmla="*/ 4 w 17"/>
                <a:gd name="T113" fmla="*/ 2 h 17"/>
                <a:gd name="T114" fmla="*/ 4 w 17"/>
                <a:gd name="T115" fmla="*/ 2 h 17"/>
                <a:gd name="T116" fmla="*/ 2 w 17"/>
                <a:gd name="T117" fmla="*/ 6 h 17"/>
                <a:gd name="T118" fmla="*/ 2 w 17"/>
                <a:gd name="T119" fmla="*/ 8 h 17"/>
                <a:gd name="T120" fmla="*/ 2 w 17"/>
                <a:gd name="T121" fmla="*/ 8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5" name="Freeform 97"/>
            <p:cNvSpPr>
              <a:spLocks/>
            </p:cNvSpPr>
            <p:nvPr/>
          </p:nvSpPr>
          <p:spPr bwMode="auto">
            <a:xfrm>
              <a:off x="3581" y="124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2 w 17"/>
                <a:gd name="T5" fmla="*/ 0 h 17"/>
                <a:gd name="T6" fmla="*/ 6 w 17"/>
                <a:gd name="T7" fmla="*/ 12 h 17"/>
                <a:gd name="T8" fmla="*/ 6 w 17"/>
                <a:gd name="T9" fmla="*/ 14 h 17"/>
                <a:gd name="T10" fmla="*/ 6 w 17"/>
                <a:gd name="T11" fmla="*/ 14 h 17"/>
                <a:gd name="T12" fmla="*/ 6 w 17"/>
                <a:gd name="T13" fmla="*/ 14 h 17"/>
                <a:gd name="T14" fmla="*/ 6 w 17"/>
                <a:gd name="T15" fmla="*/ 14 h 17"/>
                <a:gd name="T16" fmla="*/ 6 w 17"/>
                <a:gd name="T17" fmla="*/ 14 h 17"/>
                <a:gd name="T18" fmla="*/ 6 w 17"/>
                <a:gd name="T19" fmla="*/ 14 h 17"/>
                <a:gd name="T20" fmla="*/ 6 w 17"/>
                <a:gd name="T21" fmla="*/ 14 h 17"/>
                <a:gd name="T22" fmla="*/ 6 w 17"/>
                <a:gd name="T23" fmla="*/ 14 h 17"/>
                <a:gd name="T24" fmla="*/ 6 w 17"/>
                <a:gd name="T25" fmla="*/ 14 h 17"/>
                <a:gd name="T26" fmla="*/ 6 w 17"/>
                <a:gd name="T27" fmla="*/ 14 h 17"/>
                <a:gd name="T28" fmla="*/ 6 w 17"/>
                <a:gd name="T29" fmla="*/ 14 h 17"/>
                <a:gd name="T30" fmla="*/ 9 w 17"/>
                <a:gd name="T31" fmla="*/ 14 h 17"/>
                <a:gd name="T32" fmla="*/ 9 w 17"/>
                <a:gd name="T33" fmla="*/ 14 h 17"/>
                <a:gd name="T34" fmla="*/ 9 w 17"/>
                <a:gd name="T35" fmla="*/ 14 h 17"/>
                <a:gd name="T36" fmla="*/ 9 w 17"/>
                <a:gd name="T37" fmla="*/ 14 h 17"/>
                <a:gd name="T38" fmla="*/ 9 w 17"/>
                <a:gd name="T39" fmla="*/ 14 h 17"/>
                <a:gd name="T40" fmla="*/ 9 w 17"/>
                <a:gd name="T41" fmla="*/ 14 h 17"/>
                <a:gd name="T42" fmla="*/ 9 w 17"/>
                <a:gd name="T43" fmla="*/ 14 h 17"/>
                <a:gd name="T44" fmla="*/ 9 w 17"/>
                <a:gd name="T45" fmla="*/ 14 h 17"/>
                <a:gd name="T46" fmla="*/ 9 w 17"/>
                <a:gd name="T47" fmla="*/ 14 h 17"/>
                <a:gd name="T48" fmla="*/ 9 w 17"/>
                <a:gd name="T49" fmla="*/ 14 h 17"/>
                <a:gd name="T50" fmla="*/ 9 w 17"/>
                <a:gd name="T51" fmla="*/ 14 h 17"/>
                <a:gd name="T52" fmla="*/ 6 w 17"/>
                <a:gd name="T53" fmla="*/ 14 h 17"/>
                <a:gd name="T54" fmla="*/ 9 w 17"/>
                <a:gd name="T55" fmla="*/ 12 h 17"/>
                <a:gd name="T56" fmla="*/ 11 w 17"/>
                <a:gd name="T57" fmla="*/ 0 h 17"/>
                <a:gd name="T58" fmla="*/ 16 w 17"/>
                <a:gd name="T59" fmla="*/ 0 h 17"/>
                <a:gd name="T60" fmla="*/ 16 w 17"/>
                <a:gd name="T61" fmla="*/ 16 h 17"/>
                <a:gd name="T62" fmla="*/ 13 w 17"/>
                <a:gd name="T63" fmla="*/ 16 h 17"/>
                <a:gd name="T64" fmla="*/ 13 w 17"/>
                <a:gd name="T65" fmla="*/ 2 h 17"/>
                <a:gd name="T66" fmla="*/ 9 w 17"/>
                <a:gd name="T67" fmla="*/ 16 h 17"/>
                <a:gd name="T68" fmla="*/ 6 w 17"/>
                <a:gd name="T69" fmla="*/ 16 h 17"/>
                <a:gd name="T70" fmla="*/ 2 w 17"/>
                <a:gd name="T71" fmla="*/ 2 h 17"/>
                <a:gd name="T72" fmla="*/ 2 w 17"/>
                <a:gd name="T73" fmla="*/ 16 h 17"/>
                <a:gd name="T74" fmla="*/ 0 w 17"/>
                <a:gd name="T75" fmla="*/ 16 h 17"/>
                <a:gd name="T76" fmla="*/ 0 w 17"/>
                <a:gd name="T77" fmla="*/ 16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"/>
                <a:gd name="T118" fmla="*/ 0 h 17"/>
                <a:gd name="T119" fmla="*/ 17 w 17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9" y="12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3" y="2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2" y="2"/>
                  </a:lnTo>
                  <a:lnTo>
                    <a:pt x="2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6" name="Freeform 98"/>
            <p:cNvSpPr>
              <a:spLocks/>
            </p:cNvSpPr>
            <p:nvPr/>
          </p:nvSpPr>
          <p:spPr bwMode="auto">
            <a:xfrm>
              <a:off x="3590" y="124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6 w 17"/>
                <a:gd name="T5" fmla="*/ 0 h 17"/>
                <a:gd name="T6" fmla="*/ 16 w 17"/>
                <a:gd name="T7" fmla="*/ 2 h 17"/>
                <a:gd name="T8" fmla="*/ 0 w 17"/>
                <a:gd name="T9" fmla="*/ 2 h 17"/>
                <a:gd name="T10" fmla="*/ 0 w 17"/>
                <a:gd name="T11" fmla="*/ 8 h 17"/>
                <a:gd name="T12" fmla="*/ 16 w 17"/>
                <a:gd name="T13" fmla="*/ 8 h 17"/>
                <a:gd name="T14" fmla="*/ 16 w 17"/>
                <a:gd name="T15" fmla="*/ 8 h 17"/>
                <a:gd name="T16" fmla="*/ 0 w 17"/>
                <a:gd name="T17" fmla="*/ 8 h 17"/>
                <a:gd name="T18" fmla="*/ 0 w 17"/>
                <a:gd name="T19" fmla="*/ 14 h 17"/>
                <a:gd name="T20" fmla="*/ 16 w 17"/>
                <a:gd name="T21" fmla="*/ 14 h 17"/>
                <a:gd name="T22" fmla="*/ 16 w 17"/>
                <a:gd name="T23" fmla="*/ 16 h 17"/>
                <a:gd name="T24" fmla="*/ 0 w 17"/>
                <a:gd name="T25" fmla="*/ 16 h 17"/>
                <a:gd name="T26" fmla="*/ 0 w 17"/>
                <a:gd name="T27" fmla="*/ 16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17"/>
                <a:gd name="T44" fmla="*/ 17 w 1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16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7" name="Freeform 99"/>
            <p:cNvSpPr>
              <a:spLocks/>
            </p:cNvSpPr>
            <p:nvPr/>
          </p:nvSpPr>
          <p:spPr bwMode="auto">
            <a:xfrm>
              <a:off x="3596" y="1244"/>
              <a:ext cx="17" cy="17"/>
            </a:xfrm>
            <a:custGeom>
              <a:avLst/>
              <a:gdLst>
                <a:gd name="T0" fmla="*/ 8 w 17"/>
                <a:gd name="T1" fmla="*/ 16 h 17"/>
                <a:gd name="T2" fmla="*/ 8 w 17"/>
                <a:gd name="T3" fmla="*/ 2 h 17"/>
                <a:gd name="T4" fmla="*/ 0 w 17"/>
                <a:gd name="T5" fmla="*/ 2 h 17"/>
                <a:gd name="T6" fmla="*/ 0 w 17"/>
                <a:gd name="T7" fmla="*/ 0 h 17"/>
                <a:gd name="T8" fmla="*/ 16 w 17"/>
                <a:gd name="T9" fmla="*/ 0 h 17"/>
                <a:gd name="T10" fmla="*/ 16 w 17"/>
                <a:gd name="T11" fmla="*/ 2 h 17"/>
                <a:gd name="T12" fmla="*/ 10 w 17"/>
                <a:gd name="T13" fmla="*/ 2 h 17"/>
                <a:gd name="T14" fmla="*/ 10 w 17"/>
                <a:gd name="T15" fmla="*/ 16 h 17"/>
                <a:gd name="T16" fmla="*/ 8 w 17"/>
                <a:gd name="T17" fmla="*/ 16 h 17"/>
                <a:gd name="T18" fmla="*/ 8 w 17"/>
                <a:gd name="T19" fmla="*/ 1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8" y="16"/>
                  </a:moveTo>
                  <a:lnTo>
                    <a:pt x="8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10" y="16"/>
                  </a:lnTo>
                  <a:lnTo>
                    <a:pt x="8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8" name="Freeform 100"/>
            <p:cNvSpPr>
              <a:spLocks/>
            </p:cNvSpPr>
            <p:nvPr/>
          </p:nvSpPr>
          <p:spPr bwMode="auto">
            <a:xfrm>
              <a:off x="3604" y="124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6 w 17"/>
                <a:gd name="T5" fmla="*/ 0 h 17"/>
                <a:gd name="T6" fmla="*/ 16 w 17"/>
                <a:gd name="T7" fmla="*/ 2 h 17"/>
                <a:gd name="T8" fmla="*/ 0 w 17"/>
                <a:gd name="T9" fmla="*/ 2 h 17"/>
                <a:gd name="T10" fmla="*/ 0 w 17"/>
                <a:gd name="T11" fmla="*/ 8 h 17"/>
                <a:gd name="T12" fmla="*/ 16 w 17"/>
                <a:gd name="T13" fmla="*/ 8 h 17"/>
                <a:gd name="T14" fmla="*/ 16 w 17"/>
                <a:gd name="T15" fmla="*/ 8 h 17"/>
                <a:gd name="T16" fmla="*/ 0 w 17"/>
                <a:gd name="T17" fmla="*/ 8 h 17"/>
                <a:gd name="T18" fmla="*/ 0 w 17"/>
                <a:gd name="T19" fmla="*/ 14 h 17"/>
                <a:gd name="T20" fmla="*/ 16 w 17"/>
                <a:gd name="T21" fmla="*/ 14 h 17"/>
                <a:gd name="T22" fmla="*/ 16 w 17"/>
                <a:gd name="T23" fmla="*/ 16 h 17"/>
                <a:gd name="T24" fmla="*/ 0 w 17"/>
                <a:gd name="T25" fmla="*/ 16 h 17"/>
                <a:gd name="T26" fmla="*/ 0 w 17"/>
                <a:gd name="T27" fmla="*/ 16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17"/>
                <a:gd name="T44" fmla="*/ 17 w 1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2"/>
                  </a:lnTo>
                  <a:lnTo>
                    <a:pt x="0" y="8"/>
                  </a:lnTo>
                  <a:lnTo>
                    <a:pt x="16" y="8"/>
                  </a:lnTo>
                  <a:lnTo>
                    <a:pt x="0" y="8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79" name="Freeform 101"/>
            <p:cNvSpPr>
              <a:spLocks/>
            </p:cNvSpPr>
            <p:nvPr/>
          </p:nvSpPr>
          <p:spPr bwMode="auto">
            <a:xfrm>
              <a:off x="3610" y="1244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9 w 17"/>
                <a:gd name="T3" fmla="*/ 0 h 17"/>
                <a:gd name="T4" fmla="*/ 11 w 17"/>
                <a:gd name="T5" fmla="*/ 0 h 17"/>
                <a:gd name="T6" fmla="*/ 13 w 17"/>
                <a:gd name="T7" fmla="*/ 2 h 17"/>
                <a:gd name="T8" fmla="*/ 13 w 17"/>
                <a:gd name="T9" fmla="*/ 2 h 17"/>
                <a:gd name="T10" fmla="*/ 13 w 17"/>
                <a:gd name="T11" fmla="*/ 2 h 17"/>
                <a:gd name="T12" fmla="*/ 13 w 17"/>
                <a:gd name="T13" fmla="*/ 2 h 17"/>
                <a:gd name="T14" fmla="*/ 13 w 17"/>
                <a:gd name="T15" fmla="*/ 2 h 17"/>
                <a:gd name="T16" fmla="*/ 13 w 17"/>
                <a:gd name="T17" fmla="*/ 4 h 17"/>
                <a:gd name="T18" fmla="*/ 13 w 17"/>
                <a:gd name="T19" fmla="*/ 6 h 17"/>
                <a:gd name="T20" fmla="*/ 13 w 17"/>
                <a:gd name="T21" fmla="*/ 6 h 17"/>
                <a:gd name="T22" fmla="*/ 13 w 17"/>
                <a:gd name="T23" fmla="*/ 8 h 17"/>
                <a:gd name="T24" fmla="*/ 13 w 17"/>
                <a:gd name="T25" fmla="*/ 8 h 17"/>
                <a:gd name="T26" fmla="*/ 11 w 17"/>
                <a:gd name="T27" fmla="*/ 8 h 17"/>
                <a:gd name="T28" fmla="*/ 9 w 17"/>
                <a:gd name="T29" fmla="*/ 8 h 17"/>
                <a:gd name="T30" fmla="*/ 9 w 17"/>
                <a:gd name="T31" fmla="*/ 10 h 17"/>
                <a:gd name="T32" fmla="*/ 9 w 17"/>
                <a:gd name="T33" fmla="*/ 10 h 17"/>
                <a:gd name="T34" fmla="*/ 9 w 17"/>
                <a:gd name="T35" fmla="*/ 10 h 17"/>
                <a:gd name="T36" fmla="*/ 11 w 17"/>
                <a:gd name="T37" fmla="*/ 10 h 17"/>
                <a:gd name="T38" fmla="*/ 11 w 17"/>
                <a:gd name="T39" fmla="*/ 10 h 17"/>
                <a:gd name="T40" fmla="*/ 11 w 17"/>
                <a:gd name="T41" fmla="*/ 12 h 17"/>
                <a:gd name="T42" fmla="*/ 16 w 17"/>
                <a:gd name="T43" fmla="*/ 16 h 17"/>
                <a:gd name="T44" fmla="*/ 9 w 17"/>
                <a:gd name="T45" fmla="*/ 14 h 17"/>
                <a:gd name="T46" fmla="*/ 9 w 17"/>
                <a:gd name="T47" fmla="*/ 12 h 17"/>
                <a:gd name="T48" fmla="*/ 9 w 17"/>
                <a:gd name="T49" fmla="*/ 12 h 17"/>
                <a:gd name="T50" fmla="*/ 9 w 17"/>
                <a:gd name="T51" fmla="*/ 10 h 17"/>
                <a:gd name="T52" fmla="*/ 9 w 17"/>
                <a:gd name="T53" fmla="*/ 10 h 17"/>
                <a:gd name="T54" fmla="*/ 9 w 17"/>
                <a:gd name="T55" fmla="*/ 10 h 17"/>
                <a:gd name="T56" fmla="*/ 6 w 17"/>
                <a:gd name="T57" fmla="*/ 10 h 17"/>
                <a:gd name="T58" fmla="*/ 6 w 17"/>
                <a:gd name="T59" fmla="*/ 10 h 17"/>
                <a:gd name="T60" fmla="*/ 6 w 17"/>
                <a:gd name="T61" fmla="*/ 10 h 17"/>
                <a:gd name="T62" fmla="*/ 6 w 17"/>
                <a:gd name="T63" fmla="*/ 10 h 17"/>
                <a:gd name="T64" fmla="*/ 6 w 17"/>
                <a:gd name="T65" fmla="*/ 10 h 17"/>
                <a:gd name="T66" fmla="*/ 6 w 17"/>
                <a:gd name="T67" fmla="*/ 10 h 17"/>
                <a:gd name="T68" fmla="*/ 4 w 17"/>
                <a:gd name="T69" fmla="*/ 16 h 17"/>
                <a:gd name="T70" fmla="*/ 9 w 17"/>
                <a:gd name="T71" fmla="*/ 8 h 17"/>
                <a:gd name="T72" fmla="*/ 9 w 17"/>
                <a:gd name="T73" fmla="*/ 8 h 17"/>
                <a:gd name="T74" fmla="*/ 9 w 17"/>
                <a:gd name="T75" fmla="*/ 8 h 17"/>
                <a:gd name="T76" fmla="*/ 9 w 17"/>
                <a:gd name="T77" fmla="*/ 8 h 17"/>
                <a:gd name="T78" fmla="*/ 9 w 17"/>
                <a:gd name="T79" fmla="*/ 8 h 17"/>
                <a:gd name="T80" fmla="*/ 9 w 17"/>
                <a:gd name="T81" fmla="*/ 8 h 17"/>
                <a:gd name="T82" fmla="*/ 11 w 17"/>
                <a:gd name="T83" fmla="*/ 6 h 17"/>
                <a:gd name="T84" fmla="*/ 11 w 17"/>
                <a:gd name="T85" fmla="*/ 6 h 17"/>
                <a:gd name="T86" fmla="*/ 11 w 17"/>
                <a:gd name="T87" fmla="*/ 6 h 17"/>
                <a:gd name="T88" fmla="*/ 13 w 17"/>
                <a:gd name="T89" fmla="*/ 4 h 17"/>
                <a:gd name="T90" fmla="*/ 11 w 17"/>
                <a:gd name="T91" fmla="*/ 4 h 17"/>
                <a:gd name="T92" fmla="*/ 11 w 17"/>
                <a:gd name="T93" fmla="*/ 4 h 17"/>
                <a:gd name="T94" fmla="*/ 11 w 17"/>
                <a:gd name="T95" fmla="*/ 2 h 17"/>
                <a:gd name="T96" fmla="*/ 9 w 17"/>
                <a:gd name="T97" fmla="*/ 2 h 17"/>
                <a:gd name="T98" fmla="*/ 9 w 17"/>
                <a:gd name="T99" fmla="*/ 2 h 17"/>
                <a:gd name="T100" fmla="*/ 9 w 17"/>
                <a:gd name="T101" fmla="*/ 2 h 17"/>
                <a:gd name="T102" fmla="*/ 0 w 17"/>
                <a:gd name="T103" fmla="*/ 16 h 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7"/>
                <a:gd name="T158" fmla="*/ 17 w 17"/>
                <a:gd name="T159" fmla="*/ 17 h 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13" y="12"/>
                  </a:lnTo>
                  <a:lnTo>
                    <a:pt x="16" y="16"/>
                  </a:lnTo>
                  <a:lnTo>
                    <a:pt x="13" y="16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8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0" name="Freeform 102"/>
            <p:cNvSpPr>
              <a:spLocks/>
            </p:cNvSpPr>
            <p:nvPr/>
          </p:nvSpPr>
          <p:spPr bwMode="auto">
            <a:xfrm>
              <a:off x="3617" y="1241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9 w 17"/>
                <a:gd name="T3" fmla="*/ 0 h 17"/>
                <a:gd name="T4" fmla="*/ 9 w 17"/>
                <a:gd name="T5" fmla="*/ 0 h 17"/>
                <a:gd name="T6" fmla="*/ 11 w 17"/>
                <a:gd name="T7" fmla="*/ 2 h 17"/>
                <a:gd name="T8" fmla="*/ 13 w 17"/>
                <a:gd name="T9" fmla="*/ 2 h 17"/>
                <a:gd name="T10" fmla="*/ 13 w 17"/>
                <a:gd name="T11" fmla="*/ 2 h 17"/>
                <a:gd name="T12" fmla="*/ 13 w 17"/>
                <a:gd name="T13" fmla="*/ 4 h 17"/>
                <a:gd name="T14" fmla="*/ 13 w 17"/>
                <a:gd name="T15" fmla="*/ 4 h 17"/>
                <a:gd name="T16" fmla="*/ 13 w 17"/>
                <a:gd name="T17" fmla="*/ 4 h 17"/>
                <a:gd name="T18" fmla="*/ 16 w 17"/>
                <a:gd name="T19" fmla="*/ 6 h 17"/>
                <a:gd name="T20" fmla="*/ 16 w 17"/>
                <a:gd name="T21" fmla="*/ 6 h 17"/>
                <a:gd name="T22" fmla="*/ 16 w 17"/>
                <a:gd name="T23" fmla="*/ 6 h 17"/>
                <a:gd name="T24" fmla="*/ 16 w 17"/>
                <a:gd name="T25" fmla="*/ 9 h 17"/>
                <a:gd name="T26" fmla="*/ 16 w 17"/>
                <a:gd name="T27" fmla="*/ 9 h 17"/>
                <a:gd name="T28" fmla="*/ 16 w 17"/>
                <a:gd name="T29" fmla="*/ 9 h 17"/>
                <a:gd name="T30" fmla="*/ 13 w 17"/>
                <a:gd name="T31" fmla="*/ 11 h 17"/>
                <a:gd name="T32" fmla="*/ 13 w 17"/>
                <a:gd name="T33" fmla="*/ 11 h 17"/>
                <a:gd name="T34" fmla="*/ 13 w 17"/>
                <a:gd name="T35" fmla="*/ 13 h 17"/>
                <a:gd name="T36" fmla="*/ 13 w 17"/>
                <a:gd name="T37" fmla="*/ 13 h 17"/>
                <a:gd name="T38" fmla="*/ 13 w 17"/>
                <a:gd name="T39" fmla="*/ 13 h 17"/>
                <a:gd name="T40" fmla="*/ 11 w 17"/>
                <a:gd name="T41" fmla="*/ 13 h 17"/>
                <a:gd name="T42" fmla="*/ 9 w 17"/>
                <a:gd name="T43" fmla="*/ 16 h 17"/>
                <a:gd name="T44" fmla="*/ 9 w 17"/>
                <a:gd name="T45" fmla="*/ 16 h 17"/>
                <a:gd name="T46" fmla="*/ 9 w 17"/>
                <a:gd name="T47" fmla="*/ 16 h 17"/>
                <a:gd name="T48" fmla="*/ 6 w 17"/>
                <a:gd name="T49" fmla="*/ 16 h 17"/>
                <a:gd name="T50" fmla="*/ 6 w 17"/>
                <a:gd name="T51" fmla="*/ 16 h 17"/>
                <a:gd name="T52" fmla="*/ 6 w 17"/>
                <a:gd name="T53" fmla="*/ 16 h 17"/>
                <a:gd name="T54" fmla="*/ 4 w 17"/>
                <a:gd name="T55" fmla="*/ 13 h 17"/>
                <a:gd name="T56" fmla="*/ 4 w 17"/>
                <a:gd name="T57" fmla="*/ 13 h 17"/>
                <a:gd name="T58" fmla="*/ 4 w 17"/>
                <a:gd name="T59" fmla="*/ 13 h 17"/>
                <a:gd name="T60" fmla="*/ 2 w 17"/>
                <a:gd name="T61" fmla="*/ 13 h 17"/>
                <a:gd name="T62" fmla="*/ 2 w 17"/>
                <a:gd name="T63" fmla="*/ 13 h 17"/>
                <a:gd name="T64" fmla="*/ 2 w 17"/>
                <a:gd name="T65" fmla="*/ 11 h 17"/>
                <a:gd name="T66" fmla="*/ 0 w 17"/>
                <a:gd name="T67" fmla="*/ 9 h 17"/>
                <a:gd name="T68" fmla="*/ 0 w 17"/>
                <a:gd name="T69" fmla="*/ 9 h 17"/>
                <a:gd name="T70" fmla="*/ 0 w 17"/>
                <a:gd name="T71" fmla="*/ 9 h 17"/>
                <a:gd name="T72" fmla="*/ 0 w 17"/>
                <a:gd name="T73" fmla="*/ 6 h 17"/>
                <a:gd name="T74" fmla="*/ 0 w 17"/>
                <a:gd name="T75" fmla="*/ 6 h 17"/>
                <a:gd name="T76" fmla="*/ 0 w 17"/>
                <a:gd name="T77" fmla="*/ 6 h 17"/>
                <a:gd name="T78" fmla="*/ 2 w 17"/>
                <a:gd name="T79" fmla="*/ 4 h 17"/>
                <a:gd name="T80" fmla="*/ 2 w 17"/>
                <a:gd name="T81" fmla="*/ 4 h 17"/>
                <a:gd name="T82" fmla="*/ 2 w 17"/>
                <a:gd name="T83" fmla="*/ 4 h 17"/>
                <a:gd name="T84" fmla="*/ 4 w 17"/>
                <a:gd name="T85" fmla="*/ 2 h 17"/>
                <a:gd name="T86" fmla="*/ 4 w 17"/>
                <a:gd name="T87" fmla="*/ 2 h 17"/>
                <a:gd name="T88" fmla="*/ 4 w 17"/>
                <a:gd name="T89" fmla="*/ 2 h 17"/>
                <a:gd name="T90" fmla="*/ 6 w 17"/>
                <a:gd name="T91" fmla="*/ 0 h 17"/>
                <a:gd name="T92" fmla="*/ 6 w 17"/>
                <a:gd name="T93" fmla="*/ 0 h 17"/>
                <a:gd name="T94" fmla="*/ 6 w 17"/>
                <a:gd name="T95" fmla="*/ 0 h 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"/>
                <a:gd name="T145" fmla="*/ 0 h 17"/>
                <a:gd name="T146" fmla="*/ 17 w 17"/>
                <a:gd name="T147" fmla="*/ 17 h 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" h="17">
                  <a:moveTo>
                    <a:pt x="9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9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9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1" name="Freeform 103"/>
            <p:cNvSpPr>
              <a:spLocks/>
            </p:cNvSpPr>
            <p:nvPr/>
          </p:nvSpPr>
          <p:spPr bwMode="auto">
            <a:xfrm>
              <a:off x="3620" y="1243"/>
              <a:ext cx="17" cy="17"/>
            </a:xfrm>
            <a:custGeom>
              <a:avLst/>
              <a:gdLst>
                <a:gd name="T0" fmla="*/ 5 w 17"/>
                <a:gd name="T1" fmla="*/ 0 h 17"/>
                <a:gd name="T2" fmla="*/ 5 w 17"/>
                <a:gd name="T3" fmla="*/ 0 h 17"/>
                <a:gd name="T4" fmla="*/ 5 w 17"/>
                <a:gd name="T5" fmla="*/ 0 h 17"/>
                <a:gd name="T6" fmla="*/ 5 w 17"/>
                <a:gd name="T7" fmla="*/ 0 h 17"/>
                <a:gd name="T8" fmla="*/ 10 w 17"/>
                <a:gd name="T9" fmla="*/ 0 h 17"/>
                <a:gd name="T10" fmla="*/ 10 w 17"/>
                <a:gd name="T11" fmla="*/ 0 h 17"/>
                <a:gd name="T12" fmla="*/ 10 w 17"/>
                <a:gd name="T13" fmla="*/ 5 h 17"/>
                <a:gd name="T14" fmla="*/ 10 w 17"/>
                <a:gd name="T15" fmla="*/ 5 h 17"/>
                <a:gd name="T16" fmla="*/ 10 w 17"/>
                <a:gd name="T17" fmla="*/ 5 h 17"/>
                <a:gd name="T18" fmla="*/ 10 w 17"/>
                <a:gd name="T19" fmla="*/ 5 h 17"/>
                <a:gd name="T20" fmla="*/ 10 w 17"/>
                <a:gd name="T21" fmla="*/ 5 h 17"/>
                <a:gd name="T22" fmla="*/ 10 w 17"/>
                <a:gd name="T23" fmla="*/ 5 h 17"/>
                <a:gd name="T24" fmla="*/ 5 w 17"/>
                <a:gd name="T25" fmla="*/ 5 h 17"/>
                <a:gd name="T26" fmla="*/ 5 w 17"/>
                <a:gd name="T27" fmla="*/ 5 h 17"/>
                <a:gd name="T28" fmla="*/ 5 w 17"/>
                <a:gd name="T29" fmla="*/ 5 h 17"/>
                <a:gd name="T30" fmla="*/ 5 w 17"/>
                <a:gd name="T31" fmla="*/ 10 h 17"/>
                <a:gd name="T32" fmla="*/ 5 w 17"/>
                <a:gd name="T33" fmla="*/ 10 h 17"/>
                <a:gd name="T34" fmla="*/ 5 w 17"/>
                <a:gd name="T35" fmla="*/ 10 h 17"/>
                <a:gd name="T36" fmla="*/ 5 w 17"/>
                <a:gd name="T37" fmla="*/ 10 h 17"/>
                <a:gd name="T38" fmla="*/ 5 w 17"/>
                <a:gd name="T39" fmla="*/ 10 h 17"/>
                <a:gd name="T40" fmla="*/ 5 w 17"/>
                <a:gd name="T41" fmla="*/ 10 h 17"/>
                <a:gd name="T42" fmla="*/ 16 w 17"/>
                <a:gd name="T43" fmla="*/ 16 h 17"/>
                <a:gd name="T44" fmla="*/ 5 w 17"/>
                <a:gd name="T45" fmla="*/ 10 h 17"/>
                <a:gd name="T46" fmla="*/ 5 w 17"/>
                <a:gd name="T47" fmla="*/ 10 h 17"/>
                <a:gd name="T48" fmla="*/ 5 w 17"/>
                <a:gd name="T49" fmla="*/ 10 h 17"/>
                <a:gd name="T50" fmla="*/ 5 w 17"/>
                <a:gd name="T51" fmla="*/ 10 h 17"/>
                <a:gd name="T52" fmla="*/ 5 w 17"/>
                <a:gd name="T53" fmla="*/ 10 h 17"/>
                <a:gd name="T54" fmla="*/ 5 w 17"/>
                <a:gd name="T55" fmla="*/ 10 h 17"/>
                <a:gd name="T56" fmla="*/ 5 w 17"/>
                <a:gd name="T57" fmla="*/ 10 h 17"/>
                <a:gd name="T58" fmla="*/ 5 w 17"/>
                <a:gd name="T59" fmla="*/ 10 h 17"/>
                <a:gd name="T60" fmla="*/ 0 w 17"/>
                <a:gd name="T61" fmla="*/ 10 h 17"/>
                <a:gd name="T62" fmla="*/ 5 w 17"/>
                <a:gd name="T63" fmla="*/ 5 h 17"/>
                <a:gd name="T64" fmla="*/ 5 w 17"/>
                <a:gd name="T65" fmla="*/ 5 h 17"/>
                <a:gd name="T66" fmla="*/ 0 w 17"/>
                <a:gd name="T67" fmla="*/ 5 h 17"/>
                <a:gd name="T68" fmla="*/ 0 w 17"/>
                <a:gd name="T69" fmla="*/ 16 h 17"/>
                <a:gd name="T70" fmla="*/ 5 w 17"/>
                <a:gd name="T71" fmla="*/ 5 h 17"/>
                <a:gd name="T72" fmla="*/ 5 w 17"/>
                <a:gd name="T73" fmla="*/ 5 h 17"/>
                <a:gd name="T74" fmla="*/ 5 w 17"/>
                <a:gd name="T75" fmla="*/ 10 h 17"/>
                <a:gd name="T76" fmla="*/ 5 w 17"/>
                <a:gd name="T77" fmla="*/ 5 h 17"/>
                <a:gd name="T78" fmla="*/ 5 w 17"/>
                <a:gd name="T79" fmla="*/ 5 h 17"/>
                <a:gd name="T80" fmla="*/ 5 w 17"/>
                <a:gd name="T81" fmla="*/ 5 h 17"/>
                <a:gd name="T82" fmla="*/ 10 w 17"/>
                <a:gd name="T83" fmla="*/ 5 h 17"/>
                <a:gd name="T84" fmla="*/ 10 w 17"/>
                <a:gd name="T85" fmla="*/ 5 h 17"/>
                <a:gd name="T86" fmla="*/ 10 w 17"/>
                <a:gd name="T87" fmla="*/ 5 h 17"/>
                <a:gd name="T88" fmla="*/ 10 w 17"/>
                <a:gd name="T89" fmla="*/ 5 h 17"/>
                <a:gd name="T90" fmla="*/ 10 w 17"/>
                <a:gd name="T91" fmla="*/ 5 h 17"/>
                <a:gd name="T92" fmla="*/ 10 w 17"/>
                <a:gd name="T93" fmla="*/ 5 h 17"/>
                <a:gd name="T94" fmla="*/ 10 w 17"/>
                <a:gd name="T95" fmla="*/ 0 h 17"/>
                <a:gd name="T96" fmla="*/ 5 w 17"/>
                <a:gd name="T97" fmla="*/ 0 h 17"/>
                <a:gd name="T98" fmla="*/ 5 w 17"/>
                <a:gd name="T99" fmla="*/ 0 h 17"/>
                <a:gd name="T100" fmla="*/ 5 w 17"/>
                <a:gd name="T101" fmla="*/ 0 h 17"/>
                <a:gd name="T102" fmla="*/ 0 w 17"/>
                <a:gd name="T103" fmla="*/ 16 h 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7"/>
                <a:gd name="T158" fmla="*/ 17 w 17"/>
                <a:gd name="T159" fmla="*/ 17 h 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6" y="5"/>
                  </a:lnTo>
                  <a:lnTo>
                    <a:pt x="10" y="5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10" y="10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5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5"/>
                  </a:lnTo>
                  <a:lnTo>
                    <a:pt x="5" y="10"/>
                  </a:lnTo>
                  <a:lnTo>
                    <a:pt x="5" y="5"/>
                  </a:lnTo>
                  <a:lnTo>
                    <a:pt x="10" y="5"/>
                  </a:lnTo>
                  <a:lnTo>
                    <a:pt x="5" y="5"/>
                  </a:lnTo>
                  <a:lnTo>
                    <a:pt x="10" y="5"/>
                  </a:lnTo>
                  <a:lnTo>
                    <a:pt x="5" y="5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2" name="Freeform 104"/>
            <p:cNvSpPr>
              <a:spLocks/>
            </p:cNvSpPr>
            <p:nvPr/>
          </p:nvSpPr>
          <p:spPr bwMode="auto">
            <a:xfrm>
              <a:off x="3689" y="1209"/>
              <a:ext cx="17" cy="17"/>
            </a:xfrm>
            <a:custGeom>
              <a:avLst/>
              <a:gdLst>
                <a:gd name="T0" fmla="*/ 7 w 17"/>
                <a:gd name="T1" fmla="*/ 16 h 17"/>
                <a:gd name="T2" fmla="*/ 5 w 17"/>
                <a:gd name="T3" fmla="*/ 16 h 17"/>
                <a:gd name="T4" fmla="*/ 5 w 17"/>
                <a:gd name="T5" fmla="*/ 16 h 17"/>
                <a:gd name="T6" fmla="*/ 4 w 17"/>
                <a:gd name="T7" fmla="*/ 16 h 17"/>
                <a:gd name="T8" fmla="*/ 4 w 17"/>
                <a:gd name="T9" fmla="*/ 16 h 17"/>
                <a:gd name="T10" fmla="*/ 2 w 17"/>
                <a:gd name="T11" fmla="*/ 14 h 17"/>
                <a:gd name="T12" fmla="*/ 1 w 17"/>
                <a:gd name="T13" fmla="*/ 14 h 17"/>
                <a:gd name="T14" fmla="*/ 1 w 17"/>
                <a:gd name="T15" fmla="*/ 14 h 17"/>
                <a:gd name="T16" fmla="*/ 1 w 17"/>
                <a:gd name="T17" fmla="*/ 12 h 17"/>
                <a:gd name="T18" fmla="*/ 0 w 17"/>
                <a:gd name="T19" fmla="*/ 12 h 17"/>
                <a:gd name="T20" fmla="*/ 0 w 17"/>
                <a:gd name="T21" fmla="*/ 10 h 17"/>
                <a:gd name="T22" fmla="*/ 0 w 17"/>
                <a:gd name="T23" fmla="*/ 8 h 17"/>
                <a:gd name="T24" fmla="*/ 0 w 17"/>
                <a:gd name="T25" fmla="*/ 7 h 17"/>
                <a:gd name="T26" fmla="*/ 0 w 17"/>
                <a:gd name="T27" fmla="*/ 7 h 17"/>
                <a:gd name="T28" fmla="*/ 0 w 17"/>
                <a:gd name="T29" fmla="*/ 5 h 17"/>
                <a:gd name="T30" fmla="*/ 0 w 17"/>
                <a:gd name="T31" fmla="*/ 5 h 17"/>
                <a:gd name="T32" fmla="*/ 1 w 17"/>
                <a:gd name="T33" fmla="*/ 3 h 17"/>
                <a:gd name="T34" fmla="*/ 1 w 17"/>
                <a:gd name="T35" fmla="*/ 1 h 17"/>
                <a:gd name="T36" fmla="*/ 1 w 17"/>
                <a:gd name="T37" fmla="*/ 1 h 17"/>
                <a:gd name="T38" fmla="*/ 2 w 17"/>
                <a:gd name="T39" fmla="*/ 1 h 17"/>
                <a:gd name="T40" fmla="*/ 4 w 17"/>
                <a:gd name="T41" fmla="*/ 0 h 17"/>
                <a:gd name="T42" fmla="*/ 4 w 17"/>
                <a:gd name="T43" fmla="*/ 0 h 17"/>
                <a:gd name="T44" fmla="*/ 5 w 17"/>
                <a:gd name="T45" fmla="*/ 0 h 17"/>
                <a:gd name="T46" fmla="*/ 5 w 17"/>
                <a:gd name="T47" fmla="*/ 0 h 17"/>
                <a:gd name="T48" fmla="*/ 7 w 17"/>
                <a:gd name="T49" fmla="*/ 0 h 17"/>
                <a:gd name="T50" fmla="*/ 8 w 17"/>
                <a:gd name="T51" fmla="*/ 0 h 17"/>
                <a:gd name="T52" fmla="*/ 10 w 17"/>
                <a:gd name="T53" fmla="*/ 0 h 17"/>
                <a:gd name="T54" fmla="*/ 11 w 17"/>
                <a:gd name="T55" fmla="*/ 0 h 17"/>
                <a:gd name="T56" fmla="*/ 11 w 17"/>
                <a:gd name="T57" fmla="*/ 0 h 17"/>
                <a:gd name="T58" fmla="*/ 13 w 17"/>
                <a:gd name="T59" fmla="*/ 1 h 17"/>
                <a:gd name="T60" fmla="*/ 13 w 17"/>
                <a:gd name="T61" fmla="*/ 1 h 17"/>
                <a:gd name="T62" fmla="*/ 14 w 17"/>
                <a:gd name="T63" fmla="*/ 1 h 17"/>
                <a:gd name="T64" fmla="*/ 14 w 17"/>
                <a:gd name="T65" fmla="*/ 3 h 17"/>
                <a:gd name="T66" fmla="*/ 16 w 17"/>
                <a:gd name="T67" fmla="*/ 5 h 17"/>
                <a:gd name="T68" fmla="*/ 16 w 17"/>
                <a:gd name="T69" fmla="*/ 5 h 17"/>
                <a:gd name="T70" fmla="*/ 16 w 17"/>
                <a:gd name="T71" fmla="*/ 7 h 17"/>
                <a:gd name="T72" fmla="*/ 16 w 17"/>
                <a:gd name="T73" fmla="*/ 7 h 17"/>
                <a:gd name="T74" fmla="*/ 16 w 17"/>
                <a:gd name="T75" fmla="*/ 8 h 17"/>
                <a:gd name="T76" fmla="*/ 16 w 17"/>
                <a:gd name="T77" fmla="*/ 10 h 17"/>
                <a:gd name="T78" fmla="*/ 16 w 17"/>
                <a:gd name="T79" fmla="*/ 12 h 17"/>
                <a:gd name="T80" fmla="*/ 14 w 17"/>
                <a:gd name="T81" fmla="*/ 12 h 17"/>
                <a:gd name="T82" fmla="*/ 14 w 17"/>
                <a:gd name="T83" fmla="*/ 14 h 17"/>
                <a:gd name="T84" fmla="*/ 13 w 17"/>
                <a:gd name="T85" fmla="*/ 14 h 17"/>
                <a:gd name="T86" fmla="*/ 13 w 17"/>
                <a:gd name="T87" fmla="*/ 14 h 17"/>
                <a:gd name="T88" fmla="*/ 11 w 17"/>
                <a:gd name="T89" fmla="*/ 16 h 17"/>
                <a:gd name="T90" fmla="*/ 11 w 17"/>
                <a:gd name="T91" fmla="*/ 16 h 17"/>
                <a:gd name="T92" fmla="*/ 10 w 17"/>
                <a:gd name="T93" fmla="*/ 16 h 17"/>
                <a:gd name="T94" fmla="*/ 8 w 17"/>
                <a:gd name="T95" fmla="*/ 16 h 17"/>
                <a:gd name="T96" fmla="*/ 7 w 17"/>
                <a:gd name="T97" fmla="*/ 16 h 17"/>
                <a:gd name="T98" fmla="*/ 7 w 17"/>
                <a:gd name="T99" fmla="*/ 16 h 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"/>
                <a:gd name="T151" fmla="*/ 0 h 17"/>
                <a:gd name="T152" fmla="*/ 17 w 17"/>
                <a:gd name="T153" fmla="*/ 17 h 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" h="17">
                  <a:moveTo>
                    <a:pt x="7" y="16"/>
                  </a:moveTo>
                  <a:lnTo>
                    <a:pt x="5" y="16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7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3" name="Freeform 105"/>
            <p:cNvSpPr>
              <a:spLocks/>
            </p:cNvSpPr>
            <p:nvPr/>
          </p:nvSpPr>
          <p:spPr bwMode="auto">
            <a:xfrm>
              <a:off x="3685" y="1225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16 w 17"/>
                <a:gd name="T3" fmla="*/ 16 h 17"/>
                <a:gd name="T4" fmla="*/ 16 w 17"/>
                <a:gd name="T5" fmla="*/ 11 h 17"/>
                <a:gd name="T6" fmla="*/ 9 w 17"/>
                <a:gd name="T7" fmla="*/ 11 h 17"/>
                <a:gd name="T8" fmla="*/ 9 w 17"/>
                <a:gd name="T9" fmla="*/ 9 h 17"/>
                <a:gd name="T10" fmla="*/ 9 w 17"/>
                <a:gd name="T11" fmla="*/ 8 h 17"/>
                <a:gd name="T12" fmla="*/ 9 w 17"/>
                <a:gd name="T13" fmla="*/ 6 h 17"/>
                <a:gd name="T14" fmla="*/ 8 w 17"/>
                <a:gd name="T15" fmla="*/ 4 h 17"/>
                <a:gd name="T16" fmla="*/ 8 w 17"/>
                <a:gd name="T17" fmla="*/ 4 h 17"/>
                <a:gd name="T18" fmla="*/ 8 w 17"/>
                <a:gd name="T19" fmla="*/ 3 h 17"/>
                <a:gd name="T20" fmla="*/ 8 w 17"/>
                <a:gd name="T21" fmla="*/ 1 h 17"/>
                <a:gd name="T22" fmla="*/ 7 w 17"/>
                <a:gd name="T23" fmla="*/ 1 h 17"/>
                <a:gd name="T24" fmla="*/ 7 w 17"/>
                <a:gd name="T25" fmla="*/ 0 h 17"/>
                <a:gd name="T26" fmla="*/ 6 w 17"/>
                <a:gd name="T27" fmla="*/ 0 h 17"/>
                <a:gd name="T28" fmla="*/ 5 w 17"/>
                <a:gd name="T29" fmla="*/ 0 h 17"/>
                <a:gd name="T30" fmla="*/ 5 w 17"/>
                <a:gd name="T31" fmla="*/ 0 h 17"/>
                <a:gd name="T32" fmla="*/ 4 w 17"/>
                <a:gd name="T33" fmla="*/ 0 h 17"/>
                <a:gd name="T34" fmla="*/ 3 w 17"/>
                <a:gd name="T35" fmla="*/ 0 h 17"/>
                <a:gd name="T36" fmla="*/ 3 w 17"/>
                <a:gd name="T37" fmla="*/ 0 h 17"/>
                <a:gd name="T38" fmla="*/ 2 w 17"/>
                <a:gd name="T39" fmla="*/ 0 h 17"/>
                <a:gd name="T40" fmla="*/ 1 w 17"/>
                <a:gd name="T41" fmla="*/ 0 h 17"/>
                <a:gd name="T42" fmla="*/ 1 w 17"/>
                <a:gd name="T43" fmla="*/ 1 h 17"/>
                <a:gd name="T44" fmla="*/ 1 w 17"/>
                <a:gd name="T45" fmla="*/ 1 h 17"/>
                <a:gd name="T46" fmla="*/ 1 w 17"/>
                <a:gd name="T47" fmla="*/ 1 h 17"/>
                <a:gd name="T48" fmla="*/ 0 w 17"/>
                <a:gd name="T49" fmla="*/ 3 h 17"/>
                <a:gd name="T50" fmla="*/ 0 w 17"/>
                <a:gd name="T51" fmla="*/ 4 h 17"/>
                <a:gd name="T52" fmla="*/ 0 w 17"/>
                <a:gd name="T53" fmla="*/ 4 h 17"/>
                <a:gd name="T54" fmla="*/ 0 w 17"/>
                <a:gd name="T55" fmla="*/ 6 h 17"/>
                <a:gd name="T56" fmla="*/ 0 w 17"/>
                <a:gd name="T57" fmla="*/ 6 h 17"/>
                <a:gd name="T58" fmla="*/ 0 w 17"/>
                <a:gd name="T59" fmla="*/ 16 h 17"/>
                <a:gd name="T60" fmla="*/ 0 w 17"/>
                <a:gd name="T61" fmla="*/ 16 h 1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7"/>
                <a:gd name="T94" fmla="*/ 0 h 17"/>
                <a:gd name="T95" fmla="*/ 17 w 17"/>
                <a:gd name="T96" fmla="*/ 17 h 1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7" h="17">
                  <a:moveTo>
                    <a:pt x="0" y="16"/>
                  </a:moveTo>
                  <a:lnTo>
                    <a:pt x="16" y="16"/>
                  </a:lnTo>
                  <a:lnTo>
                    <a:pt x="16" y="11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6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4" name="Freeform 106"/>
            <p:cNvSpPr>
              <a:spLocks/>
            </p:cNvSpPr>
            <p:nvPr/>
          </p:nvSpPr>
          <p:spPr bwMode="auto">
            <a:xfrm>
              <a:off x="3688" y="122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16 w 17"/>
                <a:gd name="T3" fmla="*/ 16 h 17"/>
                <a:gd name="T4" fmla="*/ 16 w 17"/>
                <a:gd name="T5" fmla="*/ 8 h 17"/>
                <a:gd name="T6" fmla="*/ 12 w 17"/>
                <a:gd name="T7" fmla="*/ 8 h 17"/>
                <a:gd name="T8" fmla="*/ 12 w 17"/>
                <a:gd name="T9" fmla="*/ 8 h 17"/>
                <a:gd name="T10" fmla="*/ 12 w 17"/>
                <a:gd name="T11" fmla="*/ 8 h 17"/>
                <a:gd name="T12" fmla="*/ 12 w 17"/>
                <a:gd name="T13" fmla="*/ 4 h 17"/>
                <a:gd name="T14" fmla="*/ 12 w 17"/>
                <a:gd name="T15" fmla="*/ 4 h 17"/>
                <a:gd name="T16" fmla="*/ 8 w 17"/>
                <a:gd name="T17" fmla="*/ 4 h 17"/>
                <a:gd name="T18" fmla="*/ 8 w 17"/>
                <a:gd name="T19" fmla="*/ 4 h 17"/>
                <a:gd name="T20" fmla="*/ 8 w 17"/>
                <a:gd name="T21" fmla="*/ 4 h 17"/>
                <a:gd name="T22" fmla="*/ 8 w 17"/>
                <a:gd name="T23" fmla="*/ 4 h 17"/>
                <a:gd name="T24" fmla="*/ 8 w 17"/>
                <a:gd name="T25" fmla="*/ 4 h 17"/>
                <a:gd name="T26" fmla="*/ 8 w 17"/>
                <a:gd name="T27" fmla="*/ 4 h 17"/>
                <a:gd name="T28" fmla="*/ 8 w 17"/>
                <a:gd name="T29" fmla="*/ 0 h 17"/>
                <a:gd name="T30" fmla="*/ 4 w 17"/>
                <a:gd name="T31" fmla="*/ 0 h 17"/>
                <a:gd name="T32" fmla="*/ 4 w 17"/>
                <a:gd name="T33" fmla="*/ 4 h 17"/>
                <a:gd name="T34" fmla="*/ 4 w 17"/>
                <a:gd name="T35" fmla="*/ 4 h 17"/>
                <a:gd name="T36" fmla="*/ 0 w 17"/>
                <a:gd name="T37" fmla="*/ 4 h 17"/>
                <a:gd name="T38" fmla="*/ 0 w 17"/>
                <a:gd name="T39" fmla="*/ 4 h 17"/>
                <a:gd name="T40" fmla="*/ 0 w 17"/>
                <a:gd name="T41" fmla="*/ 4 h 17"/>
                <a:gd name="T42" fmla="*/ 0 w 17"/>
                <a:gd name="T43" fmla="*/ 8 h 17"/>
                <a:gd name="T44" fmla="*/ 0 w 17"/>
                <a:gd name="T45" fmla="*/ 8 h 17"/>
                <a:gd name="T46" fmla="*/ 0 w 17"/>
                <a:gd name="T47" fmla="*/ 8 h 17"/>
                <a:gd name="T48" fmla="*/ 0 w 17"/>
                <a:gd name="T49" fmla="*/ 8 h 17"/>
                <a:gd name="T50" fmla="*/ 0 w 17"/>
                <a:gd name="T51" fmla="*/ 12 h 17"/>
                <a:gd name="T52" fmla="*/ 0 w 17"/>
                <a:gd name="T53" fmla="*/ 16 h 17"/>
                <a:gd name="T54" fmla="*/ 0 w 17"/>
                <a:gd name="T55" fmla="*/ 16 h 17"/>
                <a:gd name="T56" fmla="*/ 0 w 17"/>
                <a:gd name="T57" fmla="*/ 16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"/>
                <a:gd name="T88" fmla="*/ 0 h 17"/>
                <a:gd name="T89" fmla="*/ 17 w 17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" h="17">
                  <a:moveTo>
                    <a:pt x="0" y="16"/>
                  </a:moveTo>
                  <a:lnTo>
                    <a:pt x="16" y="16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</a:path>
              </a:pathLst>
            </a:custGeom>
            <a:solidFill>
              <a:srgbClr val="0033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5" name="Freeform 107"/>
            <p:cNvSpPr>
              <a:spLocks/>
            </p:cNvSpPr>
            <p:nvPr/>
          </p:nvSpPr>
          <p:spPr bwMode="auto">
            <a:xfrm>
              <a:off x="3689" y="1218"/>
              <a:ext cx="17" cy="17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16 h 17"/>
                <a:gd name="T4" fmla="*/ 16 w 17"/>
                <a:gd name="T5" fmla="*/ 16 h 17"/>
                <a:gd name="T6" fmla="*/ 16 w 17"/>
                <a:gd name="T7" fmla="*/ 8 h 17"/>
                <a:gd name="T8" fmla="*/ 5 w 17"/>
                <a:gd name="T9" fmla="*/ 8 h 17"/>
                <a:gd name="T10" fmla="*/ 5 w 17"/>
                <a:gd name="T11" fmla="*/ 8 h 17"/>
                <a:gd name="T12" fmla="*/ 5 w 17"/>
                <a:gd name="T13" fmla="*/ 8 h 17"/>
                <a:gd name="T14" fmla="*/ 5 w 17"/>
                <a:gd name="T15" fmla="*/ 8 h 17"/>
                <a:gd name="T16" fmla="*/ 5 w 17"/>
                <a:gd name="T17" fmla="*/ 8 h 17"/>
                <a:gd name="T18" fmla="*/ 5 w 17"/>
                <a:gd name="T19" fmla="*/ 8 h 17"/>
                <a:gd name="T20" fmla="*/ 4 w 17"/>
                <a:gd name="T21" fmla="*/ 8 h 17"/>
                <a:gd name="T22" fmla="*/ 4 w 17"/>
                <a:gd name="T23" fmla="*/ 8 h 17"/>
                <a:gd name="T24" fmla="*/ 4 w 17"/>
                <a:gd name="T25" fmla="*/ 5 h 17"/>
                <a:gd name="T26" fmla="*/ 4 w 17"/>
                <a:gd name="T27" fmla="*/ 5 h 17"/>
                <a:gd name="T28" fmla="*/ 4 w 17"/>
                <a:gd name="T29" fmla="*/ 5 h 17"/>
                <a:gd name="T30" fmla="*/ 4 w 17"/>
                <a:gd name="T31" fmla="*/ 5 h 17"/>
                <a:gd name="T32" fmla="*/ 4 w 17"/>
                <a:gd name="T33" fmla="*/ 5 h 17"/>
                <a:gd name="T34" fmla="*/ 4 w 17"/>
                <a:gd name="T35" fmla="*/ 0 h 17"/>
                <a:gd name="T36" fmla="*/ 5 w 17"/>
                <a:gd name="T37" fmla="*/ 0 h 17"/>
                <a:gd name="T38" fmla="*/ 0 w 17"/>
                <a:gd name="T39" fmla="*/ 0 h 17"/>
                <a:gd name="T40" fmla="*/ 0 w 17"/>
                <a:gd name="T41" fmla="*/ 0 h 17"/>
                <a:gd name="T42" fmla="*/ 0 w 17"/>
                <a:gd name="T43" fmla="*/ 0 h 17"/>
                <a:gd name="T44" fmla="*/ 0 w 17"/>
                <a:gd name="T45" fmla="*/ 2 h 17"/>
                <a:gd name="T46" fmla="*/ 0 w 17"/>
                <a:gd name="T47" fmla="*/ 2 h 17"/>
                <a:gd name="T48" fmla="*/ 0 w 17"/>
                <a:gd name="T49" fmla="*/ 5 h 17"/>
                <a:gd name="T50" fmla="*/ 0 w 17"/>
                <a:gd name="T51" fmla="*/ 5 h 17"/>
                <a:gd name="T52" fmla="*/ 1 w 17"/>
                <a:gd name="T53" fmla="*/ 5 h 17"/>
                <a:gd name="T54" fmla="*/ 1 w 17"/>
                <a:gd name="T55" fmla="*/ 5 h 17"/>
                <a:gd name="T56" fmla="*/ 1 w 17"/>
                <a:gd name="T57" fmla="*/ 8 h 17"/>
                <a:gd name="T58" fmla="*/ 1 w 17"/>
                <a:gd name="T59" fmla="*/ 8 h 17"/>
                <a:gd name="T60" fmla="*/ 1 w 17"/>
                <a:gd name="T61" fmla="*/ 8 h 17"/>
                <a:gd name="T62" fmla="*/ 2 w 17"/>
                <a:gd name="T63" fmla="*/ 8 h 17"/>
                <a:gd name="T64" fmla="*/ 0 w 17"/>
                <a:gd name="T65" fmla="*/ 8 h 17"/>
                <a:gd name="T66" fmla="*/ 0 w 17"/>
                <a:gd name="T67" fmla="*/ 8 h 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"/>
                <a:gd name="T103" fmla="*/ 0 h 17"/>
                <a:gd name="T104" fmla="*/ 17 w 17"/>
                <a:gd name="T105" fmla="*/ 17 h 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" h="17">
                  <a:moveTo>
                    <a:pt x="0" y="8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5"/>
                  </a:lnTo>
                  <a:lnTo>
                    <a:pt x="4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8"/>
                  </a:lnTo>
                  <a:lnTo>
                    <a:pt x="2" y="8"/>
                  </a:lnTo>
                  <a:lnTo>
                    <a:pt x="0" y="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6" name="Freeform 108"/>
            <p:cNvSpPr>
              <a:spLocks/>
            </p:cNvSpPr>
            <p:nvPr/>
          </p:nvSpPr>
          <p:spPr bwMode="auto">
            <a:xfrm>
              <a:off x="3685" y="119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0 h 17"/>
                <a:gd name="T4" fmla="*/ 8 w 17"/>
                <a:gd name="T5" fmla="*/ 8 h 17"/>
                <a:gd name="T6" fmla="*/ 0 w 17"/>
                <a:gd name="T7" fmla="*/ 5 h 17"/>
                <a:gd name="T8" fmla="*/ 0 w 17"/>
                <a:gd name="T9" fmla="*/ 0 h 17"/>
                <a:gd name="T10" fmla="*/ 16 w 17"/>
                <a:gd name="T11" fmla="*/ 0 h 17"/>
                <a:gd name="T12" fmla="*/ 16 w 17"/>
                <a:gd name="T13" fmla="*/ 4 h 17"/>
                <a:gd name="T14" fmla="*/ 4 w 17"/>
                <a:gd name="T15" fmla="*/ 4 h 17"/>
                <a:gd name="T16" fmla="*/ 16 w 17"/>
                <a:gd name="T17" fmla="*/ 8 h 17"/>
                <a:gd name="T18" fmla="*/ 16 w 17"/>
                <a:gd name="T19" fmla="*/ 9 h 17"/>
                <a:gd name="T20" fmla="*/ 4 w 17"/>
                <a:gd name="T21" fmla="*/ 12 h 17"/>
                <a:gd name="T22" fmla="*/ 16 w 17"/>
                <a:gd name="T23" fmla="*/ 12 h 17"/>
                <a:gd name="T24" fmla="*/ 16 w 17"/>
                <a:gd name="T25" fmla="*/ 16 h 17"/>
                <a:gd name="T26" fmla="*/ 0 w 17"/>
                <a:gd name="T27" fmla="*/ 16 h 17"/>
                <a:gd name="T28" fmla="*/ 0 w 17"/>
                <a:gd name="T29" fmla="*/ 16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17"/>
                <a:gd name="T47" fmla="*/ 17 w 17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17">
                  <a:moveTo>
                    <a:pt x="0" y="16"/>
                  </a:moveTo>
                  <a:lnTo>
                    <a:pt x="0" y="10"/>
                  </a:lnTo>
                  <a:lnTo>
                    <a:pt x="8" y="8"/>
                  </a:lnTo>
                  <a:lnTo>
                    <a:pt x="0" y="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4" y="4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4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7" name="Freeform 109"/>
            <p:cNvSpPr>
              <a:spLocks/>
            </p:cNvSpPr>
            <p:nvPr/>
          </p:nvSpPr>
          <p:spPr bwMode="auto">
            <a:xfrm>
              <a:off x="3689" y="119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16 w 17"/>
                <a:gd name="T3" fmla="*/ 16 h 17"/>
                <a:gd name="T4" fmla="*/ 16 w 17"/>
                <a:gd name="T5" fmla="*/ 0 h 17"/>
                <a:gd name="T6" fmla="*/ 0 w 17"/>
                <a:gd name="T7" fmla="*/ 0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8" name="Freeform 110"/>
            <p:cNvSpPr>
              <a:spLocks/>
            </p:cNvSpPr>
            <p:nvPr/>
          </p:nvSpPr>
          <p:spPr bwMode="auto">
            <a:xfrm>
              <a:off x="3685" y="119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16 w 17"/>
                <a:gd name="T3" fmla="*/ 16 h 17"/>
                <a:gd name="T4" fmla="*/ 16 w 17"/>
                <a:gd name="T5" fmla="*/ 0 h 17"/>
                <a:gd name="T6" fmla="*/ 0 w 17"/>
                <a:gd name="T7" fmla="*/ 0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89" name="Freeform 111"/>
            <p:cNvSpPr>
              <a:spLocks/>
            </p:cNvSpPr>
            <p:nvPr/>
          </p:nvSpPr>
          <p:spPr bwMode="auto">
            <a:xfrm>
              <a:off x="3689" y="118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0 h 17"/>
                <a:gd name="T4" fmla="*/ 2 w 17"/>
                <a:gd name="T5" fmla="*/ 10 h 17"/>
                <a:gd name="T6" fmla="*/ 1 w 17"/>
                <a:gd name="T7" fmla="*/ 10 h 17"/>
                <a:gd name="T8" fmla="*/ 1 w 17"/>
                <a:gd name="T9" fmla="*/ 10 h 17"/>
                <a:gd name="T10" fmla="*/ 1 w 17"/>
                <a:gd name="T11" fmla="*/ 8 h 17"/>
                <a:gd name="T12" fmla="*/ 1 w 17"/>
                <a:gd name="T13" fmla="*/ 8 h 17"/>
                <a:gd name="T14" fmla="*/ 1 w 17"/>
                <a:gd name="T15" fmla="*/ 8 h 17"/>
                <a:gd name="T16" fmla="*/ 0 w 17"/>
                <a:gd name="T17" fmla="*/ 8 h 17"/>
                <a:gd name="T18" fmla="*/ 0 w 17"/>
                <a:gd name="T19" fmla="*/ 6 h 17"/>
                <a:gd name="T20" fmla="*/ 0 w 17"/>
                <a:gd name="T21" fmla="*/ 6 h 17"/>
                <a:gd name="T22" fmla="*/ 0 w 17"/>
                <a:gd name="T23" fmla="*/ 6 h 17"/>
                <a:gd name="T24" fmla="*/ 0 w 17"/>
                <a:gd name="T25" fmla="*/ 6 h 17"/>
                <a:gd name="T26" fmla="*/ 0 w 17"/>
                <a:gd name="T27" fmla="*/ 4 h 17"/>
                <a:gd name="T28" fmla="*/ 0 w 17"/>
                <a:gd name="T29" fmla="*/ 4 h 17"/>
                <a:gd name="T30" fmla="*/ 0 w 17"/>
                <a:gd name="T31" fmla="*/ 4 h 17"/>
                <a:gd name="T32" fmla="*/ 0 w 17"/>
                <a:gd name="T33" fmla="*/ 4 h 17"/>
                <a:gd name="T34" fmla="*/ 0 w 17"/>
                <a:gd name="T35" fmla="*/ 4 h 17"/>
                <a:gd name="T36" fmla="*/ 0 w 17"/>
                <a:gd name="T37" fmla="*/ 2 h 17"/>
                <a:gd name="T38" fmla="*/ 0 w 17"/>
                <a:gd name="T39" fmla="*/ 2 h 17"/>
                <a:gd name="T40" fmla="*/ 0 w 17"/>
                <a:gd name="T41" fmla="*/ 2 h 17"/>
                <a:gd name="T42" fmla="*/ 1 w 17"/>
                <a:gd name="T43" fmla="*/ 0 h 17"/>
                <a:gd name="T44" fmla="*/ 1 w 17"/>
                <a:gd name="T45" fmla="*/ 0 h 17"/>
                <a:gd name="T46" fmla="*/ 1 w 17"/>
                <a:gd name="T47" fmla="*/ 0 h 17"/>
                <a:gd name="T48" fmla="*/ 1 w 17"/>
                <a:gd name="T49" fmla="*/ 0 h 17"/>
                <a:gd name="T50" fmla="*/ 1 w 17"/>
                <a:gd name="T51" fmla="*/ 0 h 17"/>
                <a:gd name="T52" fmla="*/ 2 w 17"/>
                <a:gd name="T53" fmla="*/ 0 h 17"/>
                <a:gd name="T54" fmla="*/ 16 w 17"/>
                <a:gd name="T55" fmla="*/ 0 h 17"/>
                <a:gd name="T56" fmla="*/ 16 w 17"/>
                <a:gd name="T57" fmla="*/ 6 h 17"/>
                <a:gd name="T58" fmla="*/ 4 w 17"/>
                <a:gd name="T59" fmla="*/ 6 h 17"/>
                <a:gd name="T60" fmla="*/ 4 w 17"/>
                <a:gd name="T61" fmla="*/ 6 h 17"/>
                <a:gd name="T62" fmla="*/ 4 w 17"/>
                <a:gd name="T63" fmla="*/ 6 h 17"/>
                <a:gd name="T64" fmla="*/ 4 w 17"/>
                <a:gd name="T65" fmla="*/ 6 h 17"/>
                <a:gd name="T66" fmla="*/ 2 w 17"/>
                <a:gd name="T67" fmla="*/ 8 h 17"/>
                <a:gd name="T68" fmla="*/ 2 w 17"/>
                <a:gd name="T69" fmla="*/ 8 h 17"/>
                <a:gd name="T70" fmla="*/ 2 w 17"/>
                <a:gd name="T71" fmla="*/ 8 h 17"/>
                <a:gd name="T72" fmla="*/ 2 w 17"/>
                <a:gd name="T73" fmla="*/ 8 h 17"/>
                <a:gd name="T74" fmla="*/ 4 w 17"/>
                <a:gd name="T75" fmla="*/ 8 h 17"/>
                <a:gd name="T76" fmla="*/ 4 w 17"/>
                <a:gd name="T77" fmla="*/ 8 h 17"/>
                <a:gd name="T78" fmla="*/ 4 w 17"/>
                <a:gd name="T79" fmla="*/ 10 h 17"/>
                <a:gd name="T80" fmla="*/ 4 w 17"/>
                <a:gd name="T81" fmla="*/ 10 h 17"/>
                <a:gd name="T82" fmla="*/ 4 w 17"/>
                <a:gd name="T83" fmla="*/ 10 h 17"/>
                <a:gd name="T84" fmla="*/ 16 w 17"/>
                <a:gd name="T85" fmla="*/ 10 h 17"/>
                <a:gd name="T86" fmla="*/ 16 w 17"/>
                <a:gd name="T87" fmla="*/ 16 h 17"/>
                <a:gd name="T88" fmla="*/ 0 w 17"/>
                <a:gd name="T89" fmla="*/ 16 h 17"/>
                <a:gd name="T90" fmla="*/ 0 w 17"/>
                <a:gd name="T91" fmla="*/ 16 h 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"/>
                <a:gd name="T139" fmla="*/ 0 h 17"/>
                <a:gd name="T140" fmla="*/ 17 w 17"/>
                <a:gd name="T141" fmla="*/ 17 h 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" h="17">
                  <a:moveTo>
                    <a:pt x="0" y="16"/>
                  </a:moveTo>
                  <a:lnTo>
                    <a:pt x="0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0" name="Freeform 112"/>
            <p:cNvSpPr>
              <a:spLocks/>
            </p:cNvSpPr>
            <p:nvPr/>
          </p:nvSpPr>
          <p:spPr bwMode="auto">
            <a:xfrm>
              <a:off x="3689" y="1161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10 h 17"/>
                <a:gd name="T4" fmla="*/ 2 w 17"/>
                <a:gd name="T5" fmla="*/ 10 h 17"/>
                <a:gd name="T6" fmla="*/ 1 w 17"/>
                <a:gd name="T7" fmla="*/ 10 h 17"/>
                <a:gd name="T8" fmla="*/ 1 w 17"/>
                <a:gd name="T9" fmla="*/ 10 h 17"/>
                <a:gd name="T10" fmla="*/ 1 w 17"/>
                <a:gd name="T11" fmla="*/ 10 h 17"/>
                <a:gd name="T12" fmla="*/ 1 w 17"/>
                <a:gd name="T13" fmla="*/ 10 h 17"/>
                <a:gd name="T14" fmla="*/ 1 w 17"/>
                <a:gd name="T15" fmla="*/ 8 h 17"/>
                <a:gd name="T16" fmla="*/ 0 w 17"/>
                <a:gd name="T17" fmla="*/ 8 h 17"/>
                <a:gd name="T18" fmla="*/ 0 w 17"/>
                <a:gd name="T19" fmla="*/ 6 h 17"/>
                <a:gd name="T20" fmla="*/ 0 w 17"/>
                <a:gd name="T21" fmla="*/ 6 h 17"/>
                <a:gd name="T22" fmla="*/ 0 w 17"/>
                <a:gd name="T23" fmla="*/ 6 h 17"/>
                <a:gd name="T24" fmla="*/ 0 w 17"/>
                <a:gd name="T25" fmla="*/ 6 h 17"/>
                <a:gd name="T26" fmla="*/ 0 w 17"/>
                <a:gd name="T27" fmla="*/ 4 h 17"/>
                <a:gd name="T28" fmla="*/ 0 w 17"/>
                <a:gd name="T29" fmla="*/ 4 h 17"/>
                <a:gd name="T30" fmla="*/ 0 w 17"/>
                <a:gd name="T31" fmla="*/ 4 h 17"/>
                <a:gd name="T32" fmla="*/ 0 w 17"/>
                <a:gd name="T33" fmla="*/ 4 h 17"/>
                <a:gd name="T34" fmla="*/ 0 w 17"/>
                <a:gd name="T35" fmla="*/ 4 h 17"/>
                <a:gd name="T36" fmla="*/ 0 w 17"/>
                <a:gd name="T37" fmla="*/ 2 h 17"/>
                <a:gd name="T38" fmla="*/ 0 w 17"/>
                <a:gd name="T39" fmla="*/ 2 h 17"/>
                <a:gd name="T40" fmla="*/ 0 w 17"/>
                <a:gd name="T41" fmla="*/ 2 h 17"/>
                <a:gd name="T42" fmla="*/ 1 w 17"/>
                <a:gd name="T43" fmla="*/ 0 h 17"/>
                <a:gd name="T44" fmla="*/ 1 w 17"/>
                <a:gd name="T45" fmla="*/ 0 h 17"/>
                <a:gd name="T46" fmla="*/ 1 w 17"/>
                <a:gd name="T47" fmla="*/ 0 h 17"/>
                <a:gd name="T48" fmla="*/ 1 w 17"/>
                <a:gd name="T49" fmla="*/ 0 h 17"/>
                <a:gd name="T50" fmla="*/ 1 w 17"/>
                <a:gd name="T51" fmla="*/ 0 h 17"/>
                <a:gd name="T52" fmla="*/ 2 w 17"/>
                <a:gd name="T53" fmla="*/ 0 h 17"/>
                <a:gd name="T54" fmla="*/ 16 w 17"/>
                <a:gd name="T55" fmla="*/ 0 h 17"/>
                <a:gd name="T56" fmla="*/ 16 w 17"/>
                <a:gd name="T57" fmla="*/ 6 h 17"/>
                <a:gd name="T58" fmla="*/ 4 w 17"/>
                <a:gd name="T59" fmla="*/ 6 h 17"/>
                <a:gd name="T60" fmla="*/ 4 w 17"/>
                <a:gd name="T61" fmla="*/ 6 h 17"/>
                <a:gd name="T62" fmla="*/ 4 w 17"/>
                <a:gd name="T63" fmla="*/ 6 h 17"/>
                <a:gd name="T64" fmla="*/ 4 w 17"/>
                <a:gd name="T65" fmla="*/ 6 h 17"/>
                <a:gd name="T66" fmla="*/ 2 w 17"/>
                <a:gd name="T67" fmla="*/ 8 h 17"/>
                <a:gd name="T68" fmla="*/ 2 w 17"/>
                <a:gd name="T69" fmla="*/ 8 h 17"/>
                <a:gd name="T70" fmla="*/ 2 w 17"/>
                <a:gd name="T71" fmla="*/ 10 h 17"/>
                <a:gd name="T72" fmla="*/ 2 w 17"/>
                <a:gd name="T73" fmla="*/ 10 h 17"/>
                <a:gd name="T74" fmla="*/ 4 w 17"/>
                <a:gd name="T75" fmla="*/ 10 h 17"/>
                <a:gd name="T76" fmla="*/ 4 w 17"/>
                <a:gd name="T77" fmla="*/ 10 h 17"/>
                <a:gd name="T78" fmla="*/ 4 w 17"/>
                <a:gd name="T79" fmla="*/ 10 h 17"/>
                <a:gd name="T80" fmla="*/ 4 w 17"/>
                <a:gd name="T81" fmla="*/ 10 h 17"/>
                <a:gd name="T82" fmla="*/ 4 w 17"/>
                <a:gd name="T83" fmla="*/ 10 h 17"/>
                <a:gd name="T84" fmla="*/ 16 w 17"/>
                <a:gd name="T85" fmla="*/ 10 h 17"/>
                <a:gd name="T86" fmla="*/ 16 w 17"/>
                <a:gd name="T87" fmla="*/ 16 h 17"/>
                <a:gd name="T88" fmla="*/ 0 w 17"/>
                <a:gd name="T89" fmla="*/ 16 h 17"/>
                <a:gd name="T90" fmla="*/ 0 w 17"/>
                <a:gd name="T91" fmla="*/ 16 h 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"/>
                <a:gd name="T139" fmla="*/ 0 h 17"/>
                <a:gd name="T140" fmla="*/ 17 w 17"/>
                <a:gd name="T141" fmla="*/ 17 h 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" h="17">
                  <a:moveTo>
                    <a:pt x="0" y="16"/>
                  </a:moveTo>
                  <a:lnTo>
                    <a:pt x="0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1" name="Freeform 113"/>
            <p:cNvSpPr>
              <a:spLocks/>
            </p:cNvSpPr>
            <p:nvPr/>
          </p:nvSpPr>
          <p:spPr bwMode="auto">
            <a:xfrm>
              <a:off x="3689" y="1170"/>
              <a:ext cx="17" cy="17"/>
            </a:xfrm>
            <a:custGeom>
              <a:avLst/>
              <a:gdLst>
                <a:gd name="T0" fmla="*/ 4 w 17"/>
                <a:gd name="T1" fmla="*/ 5 h 17"/>
                <a:gd name="T2" fmla="*/ 4 w 17"/>
                <a:gd name="T3" fmla="*/ 7 h 17"/>
                <a:gd name="T4" fmla="*/ 2 w 17"/>
                <a:gd name="T5" fmla="*/ 7 h 17"/>
                <a:gd name="T6" fmla="*/ 2 w 17"/>
                <a:gd name="T7" fmla="*/ 7 h 17"/>
                <a:gd name="T8" fmla="*/ 2 w 17"/>
                <a:gd name="T9" fmla="*/ 7 h 17"/>
                <a:gd name="T10" fmla="*/ 2 w 17"/>
                <a:gd name="T11" fmla="*/ 8 h 17"/>
                <a:gd name="T12" fmla="*/ 2 w 17"/>
                <a:gd name="T13" fmla="*/ 8 h 17"/>
                <a:gd name="T14" fmla="*/ 4 w 17"/>
                <a:gd name="T15" fmla="*/ 8 h 17"/>
                <a:gd name="T16" fmla="*/ 4 w 17"/>
                <a:gd name="T17" fmla="*/ 8 h 17"/>
                <a:gd name="T18" fmla="*/ 13 w 17"/>
                <a:gd name="T19" fmla="*/ 14 h 17"/>
                <a:gd name="T20" fmla="*/ 13 w 17"/>
                <a:gd name="T21" fmla="*/ 14 h 17"/>
                <a:gd name="T22" fmla="*/ 14 w 17"/>
                <a:gd name="T23" fmla="*/ 10 h 17"/>
                <a:gd name="T24" fmla="*/ 16 w 17"/>
                <a:gd name="T25" fmla="*/ 10 h 17"/>
                <a:gd name="T26" fmla="*/ 16 w 17"/>
                <a:gd name="T27" fmla="*/ 8 h 17"/>
                <a:gd name="T28" fmla="*/ 16 w 17"/>
                <a:gd name="T29" fmla="*/ 7 h 17"/>
                <a:gd name="T30" fmla="*/ 16 w 17"/>
                <a:gd name="T31" fmla="*/ 7 h 17"/>
                <a:gd name="T32" fmla="*/ 16 w 17"/>
                <a:gd name="T33" fmla="*/ 3 h 17"/>
                <a:gd name="T34" fmla="*/ 16 w 17"/>
                <a:gd name="T35" fmla="*/ 3 h 17"/>
                <a:gd name="T36" fmla="*/ 14 w 17"/>
                <a:gd name="T37" fmla="*/ 3 h 17"/>
                <a:gd name="T38" fmla="*/ 13 w 17"/>
                <a:gd name="T39" fmla="*/ 1 h 17"/>
                <a:gd name="T40" fmla="*/ 13 w 17"/>
                <a:gd name="T41" fmla="*/ 1 h 17"/>
                <a:gd name="T42" fmla="*/ 11 w 17"/>
                <a:gd name="T43" fmla="*/ 0 h 17"/>
                <a:gd name="T44" fmla="*/ 10 w 17"/>
                <a:gd name="T45" fmla="*/ 5 h 17"/>
                <a:gd name="T46" fmla="*/ 11 w 17"/>
                <a:gd name="T47" fmla="*/ 5 h 17"/>
                <a:gd name="T48" fmla="*/ 11 w 17"/>
                <a:gd name="T49" fmla="*/ 7 h 17"/>
                <a:gd name="T50" fmla="*/ 11 w 17"/>
                <a:gd name="T51" fmla="*/ 7 h 17"/>
                <a:gd name="T52" fmla="*/ 11 w 17"/>
                <a:gd name="T53" fmla="*/ 8 h 17"/>
                <a:gd name="T54" fmla="*/ 11 w 17"/>
                <a:gd name="T55" fmla="*/ 8 h 17"/>
                <a:gd name="T56" fmla="*/ 11 w 17"/>
                <a:gd name="T57" fmla="*/ 10 h 17"/>
                <a:gd name="T58" fmla="*/ 10 w 17"/>
                <a:gd name="T59" fmla="*/ 10 h 17"/>
                <a:gd name="T60" fmla="*/ 8 w 17"/>
                <a:gd name="T61" fmla="*/ 0 h 17"/>
                <a:gd name="T62" fmla="*/ 7 w 17"/>
                <a:gd name="T63" fmla="*/ 0 h 17"/>
                <a:gd name="T64" fmla="*/ 5 w 17"/>
                <a:gd name="T65" fmla="*/ 0 h 17"/>
                <a:gd name="T66" fmla="*/ 4 w 17"/>
                <a:gd name="T67" fmla="*/ 1 h 17"/>
                <a:gd name="T68" fmla="*/ 4 w 17"/>
                <a:gd name="T69" fmla="*/ 1 h 17"/>
                <a:gd name="T70" fmla="*/ 1 w 17"/>
                <a:gd name="T71" fmla="*/ 3 h 17"/>
                <a:gd name="T72" fmla="*/ 0 w 17"/>
                <a:gd name="T73" fmla="*/ 3 h 17"/>
                <a:gd name="T74" fmla="*/ 0 w 17"/>
                <a:gd name="T75" fmla="*/ 7 h 17"/>
                <a:gd name="T76" fmla="*/ 0 w 17"/>
                <a:gd name="T77" fmla="*/ 8 h 17"/>
                <a:gd name="T78" fmla="*/ 0 w 17"/>
                <a:gd name="T79" fmla="*/ 10 h 17"/>
                <a:gd name="T80" fmla="*/ 1 w 17"/>
                <a:gd name="T81" fmla="*/ 14 h 17"/>
                <a:gd name="T82" fmla="*/ 2 w 17"/>
                <a:gd name="T83" fmla="*/ 14 h 17"/>
                <a:gd name="T84" fmla="*/ 4 w 17"/>
                <a:gd name="T85" fmla="*/ 16 h 17"/>
                <a:gd name="T86" fmla="*/ 4 w 17"/>
                <a:gd name="T87" fmla="*/ 16 h 17"/>
                <a:gd name="T88" fmla="*/ 5 w 17"/>
                <a:gd name="T89" fmla="*/ 16 h 17"/>
                <a:gd name="T90" fmla="*/ 7 w 17"/>
                <a:gd name="T91" fmla="*/ 16 h 17"/>
                <a:gd name="T92" fmla="*/ 7 w 17"/>
                <a:gd name="T93" fmla="*/ 16 h 17"/>
                <a:gd name="T94" fmla="*/ 10 w 17"/>
                <a:gd name="T95" fmla="*/ 16 h 17"/>
                <a:gd name="T96" fmla="*/ 11 w 17"/>
                <a:gd name="T97" fmla="*/ 16 h 17"/>
                <a:gd name="T98" fmla="*/ 11 w 17"/>
                <a:gd name="T99" fmla="*/ 14 h 17"/>
                <a:gd name="T100" fmla="*/ 13 w 17"/>
                <a:gd name="T101" fmla="*/ 14 h 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"/>
                <a:gd name="T154" fmla="*/ 0 h 17"/>
                <a:gd name="T155" fmla="*/ 17 w 17"/>
                <a:gd name="T156" fmla="*/ 17 h 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" h="17">
                  <a:moveTo>
                    <a:pt x="5" y="8"/>
                  </a:moveTo>
                  <a:lnTo>
                    <a:pt x="5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13" y="14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6" y="3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5" y="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2" name="Freeform 114"/>
            <p:cNvSpPr>
              <a:spLocks/>
            </p:cNvSpPr>
            <p:nvPr/>
          </p:nvSpPr>
          <p:spPr bwMode="auto">
            <a:xfrm>
              <a:off x="3686" y="1154"/>
              <a:ext cx="17" cy="17"/>
            </a:xfrm>
            <a:custGeom>
              <a:avLst/>
              <a:gdLst>
                <a:gd name="T0" fmla="*/ 0 w 17"/>
                <a:gd name="T1" fmla="*/ 13 h 17"/>
                <a:gd name="T2" fmla="*/ 0 w 17"/>
                <a:gd name="T3" fmla="*/ 5 h 17"/>
                <a:gd name="T4" fmla="*/ 3 w 17"/>
                <a:gd name="T5" fmla="*/ 5 h 17"/>
                <a:gd name="T6" fmla="*/ 3 w 17"/>
                <a:gd name="T7" fmla="*/ 0 h 17"/>
                <a:gd name="T8" fmla="*/ 6 w 17"/>
                <a:gd name="T9" fmla="*/ 0 h 17"/>
                <a:gd name="T10" fmla="*/ 6 w 17"/>
                <a:gd name="T11" fmla="*/ 5 h 17"/>
                <a:gd name="T12" fmla="*/ 12 w 17"/>
                <a:gd name="T13" fmla="*/ 5 h 17"/>
                <a:gd name="T14" fmla="*/ 12 w 17"/>
                <a:gd name="T15" fmla="*/ 5 h 17"/>
                <a:gd name="T16" fmla="*/ 12 w 17"/>
                <a:gd name="T17" fmla="*/ 5 h 17"/>
                <a:gd name="T18" fmla="*/ 12 w 17"/>
                <a:gd name="T19" fmla="*/ 5 h 17"/>
                <a:gd name="T20" fmla="*/ 12 w 17"/>
                <a:gd name="T21" fmla="*/ 5 h 17"/>
                <a:gd name="T22" fmla="*/ 12 w 17"/>
                <a:gd name="T23" fmla="*/ 5 h 17"/>
                <a:gd name="T24" fmla="*/ 12 w 17"/>
                <a:gd name="T25" fmla="*/ 5 h 17"/>
                <a:gd name="T26" fmla="*/ 12 w 17"/>
                <a:gd name="T27" fmla="*/ 5 h 17"/>
                <a:gd name="T28" fmla="*/ 12 w 17"/>
                <a:gd name="T29" fmla="*/ 5 h 17"/>
                <a:gd name="T30" fmla="*/ 12 w 17"/>
                <a:gd name="T31" fmla="*/ 5 h 17"/>
                <a:gd name="T32" fmla="*/ 12 w 17"/>
                <a:gd name="T33" fmla="*/ 5 h 17"/>
                <a:gd name="T34" fmla="*/ 12 w 17"/>
                <a:gd name="T35" fmla="*/ 5 h 17"/>
                <a:gd name="T36" fmla="*/ 12 w 17"/>
                <a:gd name="T37" fmla="*/ 2 h 17"/>
                <a:gd name="T38" fmla="*/ 12 w 17"/>
                <a:gd name="T39" fmla="*/ 2 h 17"/>
                <a:gd name="T40" fmla="*/ 12 w 17"/>
                <a:gd name="T41" fmla="*/ 2 h 17"/>
                <a:gd name="T42" fmla="*/ 12 w 17"/>
                <a:gd name="T43" fmla="*/ 2 h 17"/>
                <a:gd name="T44" fmla="*/ 12 w 17"/>
                <a:gd name="T45" fmla="*/ 2 h 17"/>
                <a:gd name="T46" fmla="*/ 12 w 17"/>
                <a:gd name="T47" fmla="*/ 2 h 17"/>
                <a:gd name="T48" fmla="*/ 12 w 17"/>
                <a:gd name="T49" fmla="*/ 2 h 17"/>
                <a:gd name="T50" fmla="*/ 12 w 17"/>
                <a:gd name="T51" fmla="*/ 2 h 17"/>
                <a:gd name="T52" fmla="*/ 12 w 17"/>
                <a:gd name="T53" fmla="*/ 2 h 17"/>
                <a:gd name="T54" fmla="*/ 12 w 17"/>
                <a:gd name="T55" fmla="*/ 2 h 17"/>
                <a:gd name="T56" fmla="*/ 12 w 17"/>
                <a:gd name="T57" fmla="*/ 2 h 17"/>
                <a:gd name="T58" fmla="*/ 12 w 17"/>
                <a:gd name="T59" fmla="*/ 2 h 17"/>
                <a:gd name="T60" fmla="*/ 12 w 17"/>
                <a:gd name="T61" fmla="*/ 0 h 17"/>
                <a:gd name="T62" fmla="*/ 16 w 17"/>
                <a:gd name="T63" fmla="*/ 0 h 17"/>
                <a:gd name="T64" fmla="*/ 16 w 17"/>
                <a:gd name="T65" fmla="*/ 2 h 17"/>
                <a:gd name="T66" fmla="*/ 16 w 17"/>
                <a:gd name="T67" fmla="*/ 2 h 17"/>
                <a:gd name="T68" fmla="*/ 16 w 17"/>
                <a:gd name="T69" fmla="*/ 2 h 17"/>
                <a:gd name="T70" fmla="*/ 16 w 17"/>
                <a:gd name="T71" fmla="*/ 2 h 17"/>
                <a:gd name="T72" fmla="*/ 16 w 17"/>
                <a:gd name="T73" fmla="*/ 2 h 17"/>
                <a:gd name="T74" fmla="*/ 16 w 17"/>
                <a:gd name="T75" fmla="*/ 2 h 17"/>
                <a:gd name="T76" fmla="*/ 16 w 17"/>
                <a:gd name="T77" fmla="*/ 2 h 17"/>
                <a:gd name="T78" fmla="*/ 16 w 17"/>
                <a:gd name="T79" fmla="*/ 2 h 17"/>
                <a:gd name="T80" fmla="*/ 16 w 17"/>
                <a:gd name="T81" fmla="*/ 2 h 17"/>
                <a:gd name="T82" fmla="*/ 16 w 17"/>
                <a:gd name="T83" fmla="*/ 2 h 17"/>
                <a:gd name="T84" fmla="*/ 16 w 17"/>
                <a:gd name="T85" fmla="*/ 2 h 17"/>
                <a:gd name="T86" fmla="*/ 16 w 17"/>
                <a:gd name="T87" fmla="*/ 2 h 17"/>
                <a:gd name="T88" fmla="*/ 16 w 17"/>
                <a:gd name="T89" fmla="*/ 8 h 17"/>
                <a:gd name="T90" fmla="*/ 16 w 17"/>
                <a:gd name="T91" fmla="*/ 8 h 17"/>
                <a:gd name="T92" fmla="*/ 16 w 17"/>
                <a:gd name="T93" fmla="*/ 10 h 17"/>
                <a:gd name="T94" fmla="*/ 16 w 17"/>
                <a:gd name="T95" fmla="*/ 10 h 17"/>
                <a:gd name="T96" fmla="*/ 14 w 17"/>
                <a:gd name="T97" fmla="*/ 13 h 17"/>
                <a:gd name="T98" fmla="*/ 14 w 17"/>
                <a:gd name="T99" fmla="*/ 13 h 17"/>
                <a:gd name="T100" fmla="*/ 14 w 17"/>
                <a:gd name="T101" fmla="*/ 13 h 17"/>
                <a:gd name="T102" fmla="*/ 14 w 17"/>
                <a:gd name="T103" fmla="*/ 13 h 17"/>
                <a:gd name="T104" fmla="*/ 13 w 17"/>
                <a:gd name="T105" fmla="*/ 13 h 17"/>
                <a:gd name="T106" fmla="*/ 13 w 17"/>
                <a:gd name="T107" fmla="*/ 13 h 17"/>
                <a:gd name="T108" fmla="*/ 13 w 17"/>
                <a:gd name="T109" fmla="*/ 13 h 17"/>
                <a:gd name="T110" fmla="*/ 13 w 17"/>
                <a:gd name="T111" fmla="*/ 13 h 17"/>
                <a:gd name="T112" fmla="*/ 13 w 17"/>
                <a:gd name="T113" fmla="*/ 13 h 17"/>
                <a:gd name="T114" fmla="*/ 6 w 17"/>
                <a:gd name="T115" fmla="*/ 13 h 17"/>
                <a:gd name="T116" fmla="*/ 6 w 17"/>
                <a:gd name="T117" fmla="*/ 16 h 17"/>
                <a:gd name="T118" fmla="*/ 3 w 17"/>
                <a:gd name="T119" fmla="*/ 16 h 17"/>
                <a:gd name="T120" fmla="*/ 3 w 17"/>
                <a:gd name="T121" fmla="*/ 13 h 17"/>
                <a:gd name="T122" fmla="*/ 0 w 17"/>
                <a:gd name="T123" fmla="*/ 13 h 17"/>
                <a:gd name="T124" fmla="*/ 0 w 17"/>
                <a:gd name="T125" fmla="*/ 13 h 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"/>
                <a:gd name="T190" fmla="*/ 0 h 17"/>
                <a:gd name="T191" fmla="*/ 17 w 17"/>
                <a:gd name="T192" fmla="*/ 17 h 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" h="17">
                  <a:moveTo>
                    <a:pt x="0" y="13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6" y="13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3" y="13"/>
                  </a:lnTo>
                  <a:lnTo>
                    <a:pt x="0" y="13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3" name="Freeform 115"/>
            <p:cNvSpPr>
              <a:spLocks/>
            </p:cNvSpPr>
            <p:nvPr/>
          </p:nvSpPr>
          <p:spPr bwMode="auto">
            <a:xfrm>
              <a:off x="3692" y="1212"/>
              <a:ext cx="17" cy="17"/>
            </a:xfrm>
            <a:custGeom>
              <a:avLst/>
              <a:gdLst>
                <a:gd name="T0" fmla="*/ 16 w 17"/>
                <a:gd name="T1" fmla="*/ 8 h 17"/>
                <a:gd name="T2" fmla="*/ 13 w 17"/>
                <a:gd name="T3" fmla="*/ 16 h 17"/>
                <a:gd name="T4" fmla="*/ 13 w 17"/>
                <a:gd name="T5" fmla="*/ 16 h 17"/>
                <a:gd name="T6" fmla="*/ 13 w 17"/>
                <a:gd name="T7" fmla="*/ 16 h 17"/>
                <a:gd name="T8" fmla="*/ 13 w 17"/>
                <a:gd name="T9" fmla="*/ 16 h 17"/>
                <a:gd name="T10" fmla="*/ 13 w 17"/>
                <a:gd name="T11" fmla="*/ 16 h 17"/>
                <a:gd name="T12" fmla="*/ 13 w 17"/>
                <a:gd name="T13" fmla="*/ 16 h 17"/>
                <a:gd name="T14" fmla="*/ 10 w 17"/>
                <a:gd name="T15" fmla="*/ 16 h 17"/>
                <a:gd name="T16" fmla="*/ 10 w 17"/>
                <a:gd name="T17" fmla="*/ 16 h 17"/>
                <a:gd name="T18" fmla="*/ 10 w 17"/>
                <a:gd name="T19" fmla="*/ 16 h 17"/>
                <a:gd name="T20" fmla="*/ 8 w 17"/>
                <a:gd name="T21" fmla="*/ 16 h 17"/>
                <a:gd name="T22" fmla="*/ 5 w 17"/>
                <a:gd name="T23" fmla="*/ 16 h 17"/>
                <a:gd name="T24" fmla="*/ 5 w 17"/>
                <a:gd name="T25" fmla="*/ 16 h 17"/>
                <a:gd name="T26" fmla="*/ 5 w 17"/>
                <a:gd name="T27" fmla="*/ 16 h 17"/>
                <a:gd name="T28" fmla="*/ 2 w 17"/>
                <a:gd name="T29" fmla="*/ 16 h 17"/>
                <a:gd name="T30" fmla="*/ 2 w 17"/>
                <a:gd name="T31" fmla="*/ 16 h 17"/>
                <a:gd name="T32" fmla="*/ 0 w 17"/>
                <a:gd name="T33" fmla="*/ 16 h 17"/>
                <a:gd name="T34" fmla="*/ 0 w 17"/>
                <a:gd name="T35" fmla="*/ 16 h 17"/>
                <a:gd name="T36" fmla="*/ 0 w 17"/>
                <a:gd name="T37" fmla="*/ 16 h 17"/>
                <a:gd name="T38" fmla="*/ 0 w 17"/>
                <a:gd name="T39" fmla="*/ 16 h 17"/>
                <a:gd name="T40" fmla="*/ 0 w 17"/>
                <a:gd name="T41" fmla="*/ 16 h 17"/>
                <a:gd name="T42" fmla="*/ 0 w 17"/>
                <a:gd name="T43" fmla="*/ 16 h 17"/>
                <a:gd name="T44" fmla="*/ 0 w 17"/>
                <a:gd name="T45" fmla="*/ 16 h 17"/>
                <a:gd name="T46" fmla="*/ 0 w 17"/>
                <a:gd name="T47" fmla="*/ 16 h 17"/>
                <a:gd name="T48" fmla="*/ 0 w 17"/>
                <a:gd name="T49" fmla="*/ 8 h 17"/>
                <a:gd name="T50" fmla="*/ 0 w 17"/>
                <a:gd name="T51" fmla="*/ 8 h 17"/>
                <a:gd name="T52" fmla="*/ 0 w 17"/>
                <a:gd name="T53" fmla="*/ 8 h 17"/>
                <a:gd name="T54" fmla="*/ 0 w 17"/>
                <a:gd name="T55" fmla="*/ 8 h 17"/>
                <a:gd name="T56" fmla="*/ 0 w 17"/>
                <a:gd name="T57" fmla="*/ 8 h 17"/>
                <a:gd name="T58" fmla="*/ 0 w 17"/>
                <a:gd name="T59" fmla="*/ 8 h 17"/>
                <a:gd name="T60" fmla="*/ 0 w 17"/>
                <a:gd name="T61" fmla="*/ 8 h 17"/>
                <a:gd name="T62" fmla="*/ 0 w 17"/>
                <a:gd name="T63" fmla="*/ 8 h 17"/>
                <a:gd name="T64" fmla="*/ 0 w 17"/>
                <a:gd name="T65" fmla="*/ 8 h 17"/>
                <a:gd name="T66" fmla="*/ 2 w 17"/>
                <a:gd name="T67" fmla="*/ 8 h 17"/>
                <a:gd name="T68" fmla="*/ 2 w 17"/>
                <a:gd name="T69" fmla="*/ 8 h 17"/>
                <a:gd name="T70" fmla="*/ 5 w 17"/>
                <a:gd name="T71" fmla="*/ 8 h 17"/>
                <a:gd name="T72" fmla="*/ 5 w 17"/>
                <a:gd name="T73" fmla="*/ 0 h 17"/>
                <a:gd name="T74" fmla="*/ 5 w 17"/>
                <a:gd name="T75" fmla="*/ 8 h 17"/>
                <a:gd name="T76" fmla="*/ 8 w 17"/>
                <a:gd name="T77" fmla="*/ 8 h 17"/>
                <a:gd name="T78" fmla="*/ 10 w 17"/>
                <a:gd name="T79" fmla="*/ 8 h 17"/>
                <a:gd name="T80" fmla="*/ 10 w 17"/>
                <a:gd name="T81" fmla="*/ 8 h 17"/>
                <a:gd name="T82" fmla="*/ 10 w 17"/>
                <a:gd name="T83" fmla="*/ 8 h 17"/>
                <a:gd name="T84" fmla="*/ 13 w 17"/>
                <a:gd name="T85" fmla="*/ 8 h 17"/>
                <a:gd name="T86" fmla="*/ 13 w 17"/>
                <a:gd name="T87" fmla="*/ 8 h 17"/>
                <a:gd name="T88" fmla="*/ 13 w 17"/>
                <a:gd name="T89" fmla="*/ 8 h 17"/>
                <a:gd name="T90" fmla="*/ 13 w 17"/>
                <a:gd name="T91" fmla="*/ 8 h 17"/>
                <a:gd name="T92" fmla="*/ 13 w 17"/>
                <a:gd name="T93" fmla="*/ 8 h 17"/>
                <a:gd name="T94" fmla="*/ 13 w 17"/>
                <a:gd name="T95" fmla="*/ 8 h 17"/>
                <a:gd name="T96" fmla="*/ 16 w 17"/>
                <a:gd name="T97" fmla="*/ 8 h 17"/>
                <a:gd name="T98" fmla="*/ 16 w 17"/>
                <a:gd name="T99" fmla="*/ 8 h 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"/>
                <a:gd name="T151" fmla="*/ 0 h 17"/>
                <a:gd name="T152" fmla="*/ 17 w 17"/>
                <a:gd name="T153" fmla="*/ 17 h 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" h="17">
                  <a:moveTo>
                    <a:pt x="16" y="8"/>
                  </a:moveTo>
                  <a:lnTo>
                    <a:pt x="13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2" y="8"/>
                  </a:lnTo>
                  <a:lnTo>
                    <a:pt x="5" y="8"/>
                  </a:lnTo>
                  <a:lnTo>
                    <a:pt x="5" y="0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6" y="8"/>
                  </a:lnTo>
                </a:path>
              </a:pathLst>
            </a:custGeom>
            <a:solidFill>
              <a:srgbClr val="00339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4" name="Freeform 116"/>
            <p:cNvSpPr>
              <a:spLocks/>
            </p:cNvSpPr>
            <p:nvPr/>
          </p:nvSpPr>
          <p:spPr bwMode="auto">
            <a:xfrm>
              <a:off x="3685" y="1148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5 w 17"/>
                <a:gd name="T5" fmla="*/ 0 h 17"/>
                <a:gd name="T6" fmla="*/ 2 w 17"/>
                <a:gd name="T7" fmla="*/ 0 h 17"/>
                <a:gd name="T8" fmla="*/ 2 w 17"/>
                <a:gd name="T9" fmla="*/ 0 h 17"/>
                <a:gd name="T10" fmla="*/ 2 w 17"/>
                <a:gd name="T11" fmla="*/ 0 h 17"/>
                <a:gd name="T12" fmla="*/ 2 w 17"/>
                <a:gd name="T13" fmla="*/ 3 h 17"/>
                <a:gd name="T14" fmla="*/ 0 w 17"/>
                <a:gd name="T15" fmla="*/ 3 h 17"/>
                <a:gd name="T16" fmla="*/ 0 w 17"/>
                <a:gd name="T17" fmla="*/ 3 h 17"/>
                <a:gd name="T18" fmla="*/ 0 w 17"/>
                <a:gd name="T19" fmla="*/ 3 h 17"/>
                <a:gd name="T20" fmla="*/ 0 w 17"/>
                <a:gd name="T21" fmla="*/ 6 h 17"/>
                <a:gd name="T22" fmla="*/ 0 w 17"/>
                <a:gd name="T23" fmla="*/ 9 h 17"/>
                <a:gd name="T24" fmla="*/ 0 w 17"/>
                <a:gd name="T25" fmla="*/ 9 h 17"/>
                <a:gd name="T26" fmla="*/ 0 w 17"/>
                <a:gd name="T27" fmla="*/ 9 h 17"/>
                <a:gd name="T28" fmla="*/ 0 w 17"/>
                <a:gd name="T29" fmla="*/ 12 h 17"/>
                <a:gd name="T30" fmla="*/ 0 w 17"/>
                <a:gd name="T31" fmla="*/ 12 h 17"/>
                <a:gd name="T32" fmla="*/ 0 w 17"/>
                <a:gd name="T33" fmla="*/ 12 h 17"/>
                <a:gd name="T34" fmla="*/ 0 w 17"/>
                <a:gd name="T35" fmla="*/ 16 h 17"/>
                <a:gd name="T36" fmla="*/ 2 w 17"/>
                <a:gd name="T37" fmla="*/ 16 h 17"/>
                <a:gd name="T38" fmla="*/ 2 w 17"/>
                <a:gd name="T39" fmla="*/ 16 h 17"/>
                <a:gd name="T40" fmla="*/ 2 w 17"/>
                <a:gd name="T41" fmla="*/ 16 h 17"/>
                <a:gd name="T42" fmla="*/ 2 w 17"/>
                <a:gd name="T43" fmla="*/ 16 h 17"/>
                <a:gd name="T44" fmla="*/ 5 w 17"/>
                <a:gd name="T45" fmla="*/ 16 h 17"/>
                <a:gd name="T46" fmla="*/ 8 w 17"/>
                <a:gd name="T47" fmla="*/ 16 h 17"/>
                <a:gd name="T48" fmla="*/ 8 w 17"/>
                <a:gd name="T49" fmla="*/ 16 h 17"/>
                <a:gd name="T50" fmla="*/ 8 w 17"/>
                <a:gd name="T51" fmla="*/ 16 h 17"/>
                <a:gd name="T52" fmla="*/ 10 w 17"/>
                <a:gd name="T53" fmla="*/ 16 h 17"/>
                <a:gd name="T54" fmla="*/ 10 w 17"/>
                <a:gd name="T55" fmla="*/ 16 h 17"/>
                <a:gd name="T56" fmla="*/ 10 w 17"/>
                <a:gd name="T57" fmla="*/ 16 h 17"/>
                <a:gd name="T58" fmla="*/ 13 w 17"/>
                <a:gd name="T59" fmla="*/ 16 h 17"/>
                <a:gd name="T60" fmla="*/ 13 w 17"/>
                <a:gd name="T61" fmla="*/ 16 h 17"/>
                <a:gd name="T62" fmla="*/ 13 w 17"/>
                <a:gd name="T63" fmla="*/ 16 h 17"/>
                <a:gd name="T64" fmla="*/ 13 w 17"/>
                <a:gd name="T65" fmla="*/ 12 h 17"/>
                <a:gd name="T66" fmla="*/ 13 w 17"/>
                <a:gd name="T67" fmla="*/ 12 h 17"/>
                <a:gd name="T68" fmla="*/ 13 w 17"/>
                <a:gd name="T69" fmla="*/ 12 h 17"/>
                <a:gd name="T70" fmla="*/ 13 w 17"/>
                <a:gd name="T71" fmla="*/ 9 h 17"/>
                <a:gd name="T72" fmla="*/ 16 w 17"/>
                <a:gd name="T73" fmla="*/ 9 h 17"/>
                <a:gd name="T74" fmla="*/ 13 w 17"/>
                <a:gd name="T75" fmla="*/ 9 h 17"/>
                <a:gd name="T76" fmla="*/ 13 w 17"/>
                <a:gd name="T77" fmla="*/ 6 h 17"/>
                <a:gd name="T78" fmla="*/ 13 w 17"/>
                <a:gd name="T79" fmla="*/ 3 h 17"/>
                <a:gd name="T80" fmla="*/ 13 w 17"/>
                <a:gd name="T81" fmla="*/ 3 h 17"/>
                <a:gd name="T82" fmla="*/ 13 w 17"/>
                <a:gd name="T83" fmla="*/ 3 h 17"/>
                <a:gd name="T84" fmla="*/ 13 w 17"/>
                <a:gd name="T85" fmla="*/ 3 h 17"/>
                <a:gd name="T86" fmla="*/ 13 w 17"/>
                <a:gd name="T87" fmla="*/ 0 h 17"/>
                <a:gd name="T88" fmla="*/ 10 w 17"/>
                <a:gd name="T89" fmla="*/ 0 h 17"/>
                <a:gd name="T90" fmla="*/ 10 w 17"/>
                <a:gd name="T91" fmla="*/ 0 h 17"/>
                <a:gd name="T92" fmla="*/ 10 w 17"/>
                <a:gd name="T93" fmla="*/ 0 h 17"/>
                <a:gd name="T94" fmla="*/ 8 w 17"/>
                <a:gd name="T95" fmla="*/ 0 h 17"/>
                <a:gd name="T96" fmla="*/ 8 w 17"/>
                <a:gd name="T97" fmla="*/ 0 h 17"/>
                <a:gd name="T98" fmla="*/ 8 w 17"/>
                <a:gd name="T99" fmla="*/ 0 h 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"/>
                <a:gd name="T151" fmla="*/ 0 h 17"/>
                <a:gd name="T152" fmla="*/ 17 w 17"/>
                <a:gd name="T153" fmla="*/ 17 h 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" h="17">
                  <a:moveTo>
                    <a:pt x="8" y="0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13" y="12"/>
                  </a:lnTo>
                  <a:lnTo>
                    <a:pt x="13" y="9"/>
                  </a:lnTo>
                  <a:lnTo>
                    <a:pt x="16" y="9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5" name="Freeform 117"/>
            <p:cNvSpPr>
              <a:spLocks/>
            </p:cNvSpPr>
            <p:nvPr/>
          </p:nvSpPr>
          <p:spPr bwMode="auto">
            <a:xfrm>
              <a:off x="3558" y="1259"/>
              <a:ext cx="47" cy="48"/>
            </a:xfrm>
            <a:custGeom>
              <a:avLst/>
              <a:gdLst>
                <a:gd name="T0" fmla="*/ 2 w 47"/>
                <a:gd name="T1" fmla="*/ 0 h 48"/>
                <a:gd name="T2" fmla="*/ 1 w 47"/>
                <a:gd name="T3" fmla="*/ 1 h 48"/>
                <a:gd name="T4" fmla="*/ 1 w 47"/>
                <a:gd name="T5" fmla="*/ 1 h 48"/>
                <a:gd name="T6" fmla="*/ 1 w 47"/>
                <a:gd name="T7" fmla="*/ 1 h 48"/>
                <a:gd name="T8" fmla="*/ 0 w 47"/>
                <a:gd name="T9" fmla="*/ 1 h 48"/>
                <a:gd name="T10" fmla="*/ 0 w 47"/>
                <a:gd name="T11" fmla="*/ 1 h 48"/>
                <a:gd name="T12" fmla="*/ 0 w 47"/>
                <a:gd name="T13" fmla="*/ 1 h 48"/>
                <a:gd name="T14" fmla="*/ 0 w 47"/>
                <a:gd name="T15" fmla="*/ 1 h 48"/>
                <a:gd name="T16" fmla="*/ 0 w 47"/>
                <a:gd name="T17" fmla="*/ 2 h 48"/>
                <a:gd name="T18" fmla="*/ 0 w 47"/>
                <a:gd name="T19" fmla="*/ 2 h 48"/>
                <a:gd name="T20" fmla="*/ 0 w 47"/>
                <a:gd name="T21" fmla="*/ 3 h 48"/>
                <a:gd name="T22" fmla="*/ 0 w 47"/>
                <a:gd name="T23" fmla="*/ 3 h 48"/>
                <a:gd name="T24" fmla="*/ 0 w 47"/>
                <a:gd name="T25" fmla="*/ 3 h 48"/>
                <a:gd name="T26" fmla="*/ 0 w 47"/>
                <a:gd name="T27" fmla="*/ 44 h 48"/>
                <a:gd name="T28" fmla="*/ 0 w 47"/>
                <a:gd name="T29" fmla="*/ 45 h 48"/>
                <a:gd name="T30" fmla="*/ 0 w 47"/>
                <a:gd name="T31" fmla="*/ 45 h 48"/>
                <a:gd name="T32" fmla="*/ 0 w 47"/>
                <a:gd name="T33" fmla="*/ 46 h 48"/>
                <a:gd name="T34" fmla="*/ 0 w 47"/>
                <a:gd name="T35" fmla="*/ 46 h 48"/>
                <a:gd name="T36" fmla="*/ 0 w 47"/>
                <a:gd name="T37" fmla="*/ 46 h 48"/>
                <a:gd name="T38" fmla="*/ 0 w 47"/>
                <a:gd name="T39" fmla="*/ 46 h 48"/>
                <a:gd name="T40" fmla="*/ 0 w 47"/>
                <a:gd name="T41" fmla="*/ 47 h 48"/>
                <a:gd name="T42" fmla="*/ 0 w 47"/>
                <a:gd name="T43" fmla="*/ 47 h 48"/>
                <a:gd name="T44" fmla="*/ 1 w 47"/>
                <a:gd name="T45" fmla="*/ 47 h 48"/>
                <a:gd name="T46" fmla="*/ 1 w 47"/>
                <a:gd name="T47" fmla="*/ 47 h 48"/>
                <a:gd name="T48" fmla="*/ 1 w 47"/>
                <a:gd name="T49" fmla="*/ 47 h 48"/>
                <a:gd name="T50" fmla="*/ 2 w 47"/>
                <a:gd name="T51" fmla="*/ 47 h 48"/>
                <a:gd name="T52" fmla="*/ 44 w 47"/>
                <a:gd name="T53" fmla="*/ 47 h 48"/>
                <a:gd name="T54" fmla="*/ 44 w 47"/>
                <a:gd name="T55" fmla="*/ 47 h 48"/>
                <a:gd name="T56" fmla="*/ 44 w 47"/>
                <a:gd name="T57" fmla="*/ 47 h 48"/>
                <a:gd name="T58" fmla="*/ 44 w 47"/>
                <a:gd name="T59" fmla="*/ 47 h 48"/>
                <a:gd name="T60" fmla="*/ 44 w 47"/>
                <a:gd name="T61" fmla="*/ 47 h 48"/>
                <a:gd name="T62" fmla="*/ 45 w 47"/>
                <a:gd name="T63" fmla="*/ 47 h 48"/>
                <a:gd name="T64" fmla="*/ 45 w 47"/>
                <a:gd name="T65" fmla="*/ 46 h 48"/>
                <a:gd name="T66" fmla="*/ 46 w 47"/>
                <a:gd name="T67" fmla="*/ 46 h 48"/>
                <a:gd name="T68" fmla="*/ 46 w 47"/>
                <a:gd name="T69" fmla="*/ 46 h 48"/>
                <a:gd name="T70" fmla="*/ 46 w 47"/>
                <a:gd name="T71" fmla="*/ 46 h 48"/>
                <a:gd name="T72" fmla="*/ 46 w 47"/>
                <a:gd name="T73" fmla="*/ 45 h 48"/>
                <a:gd name="T74" fmla="*/ 46 w 47"/>
                <a:gd name="T75" fmla="*/ 45 h 48"/>
                <a:gd name="T76" fmla="*/ 46 w 47"/>
                <a:gd name="T77" fmla="*/ 44 h 48"/>
                <a:gd name="T78" fmla="*/ 46 w 47"/>
                <a:gd name="T79" fmla="*/ 3 h 48"/>
                <a:gd name="T80" fmla="*/ 46 w 47"/>
                <a:gd name="T81" fmla="*/ 3 h 48"/>
                <a:gd name="T82" fmla="*/ 46 w 47"/>
                <a:gd name="T83" fmla="*/ 3 h 48"/>
                <a:gd name="T84" fmla="*/ 46 w 47"/>
                <a:gd name="T85" fmla="*/ 2 h 48"/>
                <a:gd name="T86" fmla="*/ 46 w 47"/>
                <a:gd name="T87" fmla="*/ 2 h 48"/>
                <a:gd name="T88" fmla="*/ 46 w 47"/>
                <a:gd name="T89" fmla="*/ 1 h 48"/>
                <a:gd name="T90" fmla="*/ 45 w 47"/>
                <a:gd name="T91" fmla="*/ 1 h 48"/>
                <a:gd name="T92" fmla="*/ 45 w 47"/>
                <a:gd name="T93" fmla="*/ 1 h 48"/>
                <a:gd name="T94" fmla="*/ 44 w 47"/>
                <a:gd name="T95" fmla="*/ 1 h 48"/>
                <a:gd name="T96" fmla="*/ 44 w 47"/>
                <a:gd name="T97" fmla="*/ 1 h 48"/>
                <a:gd name="T98" fmla="*/ 44 w 47"/>
                <a:gd name="T99" fmla="*/ 1 h 48"/>
                <a:gd name="T100" fmla="*/ 44 w 47"/>
                <a:gd name="T101" fmla="*/ 1 h 48"/>
                <a:gd name="T102" fmla="*/ 44 w 47"/>
                <a:gd name="T103" fmla="*/ 0 h 48"/>
                <a:gd name="T104" fmla="*/ 2 w 47"/>
                <a:gd name="T105" fmla="*/ 0 h 48"/>
                <a:gd name="T106" fmla="*/ 2 w 47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5" y="46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6" name="Freeform 118"/>
            <p:cNvSpPr>
              <a:spLocks/>
            </p:cNvSpPr>
            <p:nvPr/>
          </p:nvSpPr>
          <p:spPr bwMode="auto">
            <a:xfrm>
              <a:off x="3558" y="1259"/>
              <a:ext cx="47" cy="48"/>
            </a:xfrm>
            <a:custGeom>
              <a:avLst/>
              <a:gdLst>
                <a:gd name="T0" fmla="*/ 2 w 47"/>
                <a:gd name="T1" fmla="*/ 0 h 48"/>
                <a:gd name="T2" fmla="*/ 1 w 47"/>
                <a:gd name="T3" fmla="*/ 1 h 48"/>
                <a:gd name="T4" fmla="*/ 1 w 47"/>
                <a:gd name="T5" fmla="*/ 1 h 48"/>
                <a:gd name="T6" fmla="*/ 1 w 47"/>
                <a:gd name="T7" fmla="*/ 1 h 48"/>
                <a:gd name="T8" fmla="*/ 0 w 47"/>
                <a:gd name="T9" fmla="*/ 1 h 48"/>
                <a:gd name="T10" fmla="*/ 0 w 47"/>
                <a:gd name="T11" fmla="*/ 1 h 48"/>
                <a:gd name="T12" fmla="*/ 0 w 47"/>
                <a:gd name="T13" fmla="*/ 1 h 48"/>
                <a:gd name="T14" fmla="*/ 0 w 47"/>
                <a:gd name="T15" fmla="*/ 1 h 48"/>
                <a:gd name="T16" fmla="*/ 0 w 47"/>
                <a:gd name="T17" fmla="*/ 2 h 48"/>
                <a:gd name="T18" fmla="*/ 0 w 47"/>
                <a:gd name="T19" fmla="*/ 2 h 48"/>
                <a:gd name="T20" fmla="*/ 0 w 47"/>
                <a:gd name="T21" fmla="*/ 3 h 48"/>
                <a:gd name="T22" fmla="*/ 0 w 47"/>
                <a:gd name="T23" fmla="*/ 3 h 48"/>
                <a:gd name="T24" fmla="*/ 0 w 47"/>
                <a:gd name="T25" fmla="*/ 3 h 48"/>
                <a:gd name="T26" fmla="*/ 0 w 47"/>
                <a:gd name="T27" fmla="*/ 44 h 48"/>
                <a:gd name="T28" fmla="*/ 0 w 47"/>
                <a:gd name="T29" fmla="*/ 45 h 48"/>
                <a:gd name="T30" fmla="*/ 0 w 47"/>
                <a:gd name="T31" fmla="*/ 45 h 48"/>
                <a:gd name="T32" fmla="*/ 0 w 47"/>
                <a:gd name="T33" fmla="*/ 46 h 48"/>
                <a:gd name="T34" fmla="*/ 0 w 47"/>
                <a:gd name="T35" fmla="*/ 46 h 48"/>
                <a:gd name="T36" fmla="*/ 0 w 47"/>
                <a:gd name="T37" fmla="*/ 46 h 48"/>
                <a:gd name="T38" fmla="*/ 0 w 47"/>
                <a:gd name="T39" fmla="*/ 46 h 48"/>
                <a:gd name="T40" fmla="*/ 0 w 47"/>
                <a:gd name="T41" fmla="*/ 47 h 48"/>
                <a:gd name="T42" fmla="*/ 0 w 47"/>
                <a:gd name="T43" fmla="*/ 47 h 48"/>
                <a:gd name="T44" fmla="*/ 1 w 47"/>
                <a:gd name="T45" fmla="*/ 47 h 48"/>
                <a:gd name="T46" fmla="*/ 1 w 47"/>
                <a:gd name="T47" fmla="*/ 47 h 48"/>
                <a:gd name="T48" fmla="*/ 1 w 47"/>
                <a:gd name="T49" fmla="*/ 47 h 48"/>
                <a:gd name="T50" fmla="*/ 2 w 47"/>
                <a:gd name="T51" fmla="*/ 47 h 48"/>
                <a:gd name="T52" fmla="*/ 44 w 47"/>
                <a:gd name="T53" fmla="*/ 47 h 48"/>
                <a:gd name="T54" fmla="*/ 44 w 47"/>
                <a:gd name="T55" fmla="*/ 47 h 48"/>
                <a:gd name="T56" fmla="*/ 44 w 47"/>
                <a:gd name="T57" fmla="*/ 47 h 48"/>
                <a:gd name="T58" fmla="*/ 44 w 47"/>
                <a:gd name="T59" fmla="*/ 47 h 48"/>
                <a:gd name="T60" fmla="*/ 44 w 47"/>
                <a:gd name="T61" fmla="*/ 47 h 48"/>
                <a:gd name="T62" fmla="*/ 45 w 47"/>
                <a:gd name="T63" fmla="*/ 47 h 48"/>
                <a:gd name="T64" fmla="*/ 45 w 47"/>
                <a:gd name="T65" fmla="*/ 46 h 48"/>
                <a:gd name="T66" fmla="*/ 46 w 47"/>
                <a:gd name="T67" fmla="*/ 46 h 48"/>
                <a:gd name="T68" fmla="*/ 46 w 47"/>
                <a:gd name="T69" fmla="*/ 46 h 48"/>
                <a:gd name="T70" fmla="*/ 46 w 47"/>
                <a:gd name="T71" fmla="*/ 46 h 48"/>
                <a:gd name="T72" fmla="*/ 46 w 47"/>
                <a:gd name="T73" fmla="*/ 45 h 48"/>
                <a:gd name="T74" fmla="*/ 46 w 47"/>
                <a:gd name="T75" fmla="*/ 45 h 48"/>
                <a:gd name="T76" fmla="*/ 46 w 47"/>
                <a:gd name="T77" fmla="*/ 44 h 48"/>
                <a:gd name="T78" fmla="*/ 46 w 47"/>
                <a:gd name="T79" fmla="*/ 3 h 48"/>
                <a:gd name="T80" fmla="*/ 46 w 47"/>
                <a:gd name="T81" fmla="*/ 3 h 48"/>
                <a:gd name="T82" fmla="*/ 46 w 47"/>
                <a:gd name="T83" fmla="*/ 3 h 48"/>
                <a:gd name="T84" fmla="*/ 46 w 47"/>
                <a:gd name="T85" fmla="*/ 2 h 48"/>
                <a:gd name="T86" fmla="*/ 46 w 47"/>
                <a:gd name="T87" fmla="*/ 2 h 48"/>
                <a:gd name="T88" fmla="*/ 46 w 47"/>
                <a:gd name="T89" fmla="*/ 1 h 48"/>
                <a:gd name="T90" fmla="*/ 45 w 47"/>
                <a:gd name="T91" fmla="*/ 1 h 48"/>
                <a:gd name="T92" fmla="*/ 45 w 47"/>
                <a:gd name="T93" fmla="*/ 1 h 48"/>
                <a:gd name="T94" fmla="*/ 44 w 47"/>
                <a:gd name="T95" fmla="*/ 1 h 48"/>
                <a:gd name="T96" fmla="*/ 44 w 47"/>
                <a:gd name="T97" fmla="*/ 1 h 48"/>
                <a:gd name="T98" fmla="*/ 44 w 47"/>
                <a:gd name="T99" fmla="*/ 1 h 48"/>
                <a:gd name="T100" fmla="*/ 44 w 47"/>
                <a:gd name="T101" fmla="*/ 1 h 48"/>
                <a:gd name="T102" fmla="*/ 44 w 47"/>
                <a:gd name="T103" fmla="*/ 0 h 48"/>
                <a:gd name="T104" fmla="*/ 2 w 47"/>
                <a:gd name="T105" fmla="*/ 0 h 48"/>
                <a:gd name="T106" fmla="*/ 2 w 47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5" y="46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7" name="Freeform 119"/>
            <p:cNvSpPr>
              <a:spLocks/>
            </p:cNvSpPr>
            <p:nvPr/>
          </p:nvSpPr>
          <p:spPr bwMode="auto">
            <a:xfrm>
              <a:off x="3561" y="1264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6 w 37"/>
                <a:gd name="T3" fmla="*/ 16 h 38"/>
                <a:gd name="T4" fmla="*/ 35 w 37"/>
                <a:gd name="T5" fmla="*/ 14 h 38"/>
                <a:gd name="T6" fmla="*/ 34 w 37"/>
                <a:gd name="T7" fmla="*/ 11 h 38"/>
                <a:gd name="T8" fmla="*/ 33 w 37"/>
                <a:gd name="T9" fmla="*/ 10 h 38"/>
                <a:gd name="T10" fmla="*/ 32 w 37"/>
                <a:gd name="T11" fmla="*/ 7 h 38"/>
                <a:gd name="T12" fmla="*/ 30 w 37"/>
                <a:gd name="T13" fmla="*/ 6 h 38"/>
                <a:gd name="T14" fmla="*/ 29 w 37"/>
                <a:gd name="T15" fmla="*/ 4 h 38"/>
                <a:gd name="T16" fmla="*/ 27 w 37"/>
                <a:gd name="T17" fmla="*/ 3 h 38"/>
                <a:gd name="T18" fmla="*/ 25 w 37"/>
                <a:gd name="T19" fmla="*/ 2 h 38"/>
                <a:gd name="T20" fmla="*/ 23 w 37"/>
                <a:gd name="T21" fmla="*/ 1 h 38"/>
                <a:gd name="T22" fmla="*/ 21 w 37"/>
                <a:gd name="T23" fmla="*/ 0 h 38"/>
                <a:gd name="T24" fmla="*/ 18 w 37"/>
                <a:gd name="T25" fmla="*/ 0 h 38"/>
                <a:gd name="T26" fmla="*/ 16 w 37"/>
                <a:gd name="T27" fmla="*/ 0 h 38"/>
                <a:gd name="T28" fmla="*/ 13 w 37"/>
                <a:gd name="T29" fmla="*/ 1 h 38"/>
                <a:gd name="T30" fmla="*/ 11 w 37"/>
                <a:gd name="T31" fmla="*/ 2 h 38"/>
                <a:gd name="T32" fmla="*/ 9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3 w 37"/>
                <a:gd name="T39" fmla="*/ 7 h 38"/>
                <a:gd name="T40" fmla="*/ 2 w 37"/>
                <a:gd name="T41" fmla="*/ 10 h 38"/>
                <a:gd name="T42" fmla="*/ 1 w 37"/>
                <a:gd name="T43" fmla="*/ 11 h 38"/>
                <a:gd name="T44" fmla="*/ 1 w 37"/>
                <a:gd name="T45" fmla="*/ 14 h 38"/>
                <a:gd name="T46" fmla="*/ 0 w 37"/>
                <a:gd name="T47" fmla="*/ 16 h 38"/>
                <a:gd name="T48" fmla="*/ 0 w 37"/>
                <a:gd name="T49" fmla="*/ 18 h 38"/>
                <a:gd name="T50" fmla="*/ 0 w 37"/>
                <a:gd name="T51" fmla="*/ 21 h 38"/>
                <a:gd name="T52" fmla="*/ 1 w 37"/>
                <a:gd name="T53" fmla="*/ 23 h 38"/>
                <a:gd name="T54" fmla="*/ 1 w 37"/>
                <a:gd name="T55" fmla="*/ 26 h 38"/>
                <a:gd name="T56" fmla="*/ 2 w 37"/>
                <a:gd name="T57" fmla="*/ 27 h 38"/>
                <a:gd name="T58" fmla="*/ 3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9 w 37"/>
                <a:gd name="T65" fmla="*/ 34 h 38"/>
                <a:gd name="T66" fmla="*/ 11 w 37"/>
                <a:gd name="T67" fmla="*/ 35 h 38"/>
                <a:gd name="T68" fmla="*/ 13 w 37"/>
                <a:gd name="T69" fmla="*/ 36 h 38"/>
                <a:gd name="T70" fmla="*/ 16 w 37"/>
                <a:gd name="T71" fmla="*/ 37 h 38"/>
                <a:gd name="T72" fmla="*/ 18 w 37"/>
                <a:gd name="T73" fmla="*/ 37 h 38"/>
                <a:gd name="T74" fmla="*/ 21 w 37"/>
                <a:gd name="T75" fmla="*/ 37 h 38"/>
                <a:gd name="T76" fmla="*/ 23 w 37"/>
                <a:gd name="T77" fmla="*/ 36 h 38"/>
                <a:gd name="T78" fmla="*/ 25 w 37"/>
                <a:gd name="T79" fmla="*/ 35 h 38"/>
                <a:gd name="T80" fmla="*/ 27 w 37"/>
                <a:gd name="T81" fmla="*/ 34 h 38"/>
                <a:gd name="T82" fmla="*/ 29 w 37"/>
                <a:gd name="T83" fmla="*/ 33 h 38"/>
                <a:gd name="T84" fmla="*/ 30 w 37"/>
                <a:gd name="T85" fmla="*/ 31 h 38"/>
                <a:gd name="T86" fmla="*/ 32 w 37"/>
                <a:gd name="T87" fmla="*/ 30 h 38"/>
                <a:gd name="T88" fmla="*/ 33 w 37"/>
                <a:gd name="T89" fmla="*/ 27 h 38"/>
                <a:gd name="T90" fmla="*/ 34 w 37"/>
                <a:gd name="T91" fmla="*/ 26 h 38"/>
                <a:gd name="T92" fmla="*/ 35 w 37"/>
                <a:gd name="T93" fmla="*/ 23 h 38"/>
                <a:gd name="T94" fmla="*/ 36 w 37"/>
                <a:gd name="T95" fmla="*/ 21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6" y="16"/>
                  </a:lnTo>
                  <a:lnTo>
                    <a:pt x="35" y="14"/>
                  </a:lnTo>
                  <a:lnTo>
                    <a:pt x="34" y="11"/>
                  </a:lnTo>
                  <a:lnTo>
                    <a:pt x="33" y="10"/>
                  </a:lnTo>
                  <a:lnTo>
                    <a:pt x="32" y="7"/>
                  </a:lnTo>
                  <a:lnTo>
                    <a:pt x="30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2" y="27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9" y="34"/>
                  </a:lnTo>
                  <a:lnTo>
                    <a:pt x="11" y="35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8" y="37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5" y="35"/>
                  </a:lnTo>
                  <a:lnTo>
                    <a:pt x="27" y="34"/>
                  </a:lnTo>
                  <a:lnTo>
                    <a:pt x="29" y="33"/>
                  </a:lnTo>
                  <a:lnTo>
                    <a:pt x="30" y="31"/>
                  </a:lnTo>
                  <a:lnTo>
                    <a:pt x="32" y="30"/>
                  </a:lnTo>
                  <a:lnTo>
                    <a:pt x="33" y="27"/>
                  </a:lnTo>
                  <a:lnTo>
                    <a:pt x="34" y="26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6" y="18"/>
                  </a:lnTo>
                </a:path>
              </a:pathLst>
            </a:custGeom>
            <a:solidFill>
              <a:srgbClr val="FF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8" name="Freeform 120"/>
            <p:cNvSpPr>
              <a:spLocks/>
            </p:cNvSpPr>
            <p:nvPr/>
          </p:nvSpPr>
          <p:spPr bwMode="auto">
            <a:xfrm>
              <a:off x="3561" y="1264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6 w 37"/>
                <a:gd name="T3" fmla="*/ 16 h 38"/>
                <a:gd name="T4" fmla="*/ 35 w 37"/>
                <a:gd name="T5" fmla="*/ 14 h 38"/>
                <a:gd name="T6" fmla="*/ 34 w 37"/>
                <a:gd name="T7" fmla="*/ 11 h 38"/>
                <a:gd name="T8" fmla="*/ 33 w 37"/>
                <a:gd name="T9" fmla="*/ 10 h 38"/>
                <a:gd name="T10" fmla="*/ 32 w 37"/>
                <a:gd name="T11" fmla="*/ 7 h 38"/>
                <a:gd name="T12" fmla="*/ 30 w 37"/>
                <a:gd name="T13" fmla="*/ 6 h 38"/>
                <a:gd name="T14" fmla="*/ 29 w 37"/>
                <a:gd name="T15" fmla="*/ 4 h 38"/>
                <a:gd name="T16" fmla="*/ 27 w 37"/>
                <a:gd name="T17" fmla="*/ 3 h 38"/>
                <a:gd name="T18" fmla="*/ 25 w 37"/>
                <a:gd name="T19" fmla="*/ 2 h 38"/>
                <a:gd name="T20" fmla="*/ 23 w 37"/>
                <a:gd name="T21" fmla="*/ 1 h 38"/>
                <a:gd name="T22" fmla="*/ 21 w 37"/>
                <a:gd name="T23" fmla="*/ 0 h 38"/>
                <a:gd name="T24" fmla="*/ 18 w 37"/>
                <a:gd name="T25" fmla="*/ 0 h 38"/>
                <a:gd name="T26" fmla="*/ 16 w 37"/>
                <a:gd name="T27" fmla="*/ 0 h 38"/>
                <a:gd name="T28" fmla="*/ 13 w 37"/>
                <a:gd name="T29" fmla="*/ 1 h 38"/>
                <a:gd name="T30" fmla="*/ 11 w 37"/>
                <a:gd name="T31" fmla="*/ 2 h 38"/>
                <a:gd name="T32" fmla="*/ 9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3 w 37"/>
                <a:gd name="T39" fmla="*/ 7 h 38"/>
                <a:gd name="T40" fmla="*/ 2 w 37"/>
                <a:gd name="T41" fmla="*/ 10 h 38"/>
                <a:gd name="T42" fmla="*/ 1 w 37"/>
                <a:gd name="T43" fmla="*/ 11 h 38"/>
                <a:gd name="T44" fmla="*/ 1 w 37"/>
                <a:gd name="T45" fmla="*/ 14 h 38"/>
                <a:gd name="T46" fmla="*/ 0 w 37"/>
                <a:gd name="T47" fmla="*/ 16 h 38"/>
                <a:gd name="T48" fmla="*/ 0 w 37"/>
                <a:gd name="T49" fmla="*/ 18 h 38"/>
                <a:gd name="T50" fmla="*/ 0 w 37"/>
                <a:gd name="T51" fmla="*/ 21 h 38"/>
                <a:gd name="T52" fmla="*/ 1 w 37"/>
                <a:gd name="T53" fmla="*/ 23 h 38"/>
                <a:gd name="T54" fmla="*/ 1 w 37"/>
                <a:gd name="T55" fmla="*/ 26 h 38"/>
                <a:gd name="T56" fmla="*/ 2 w 37"/>
                <a:gd name="T57" fmla="*/ 27 h 38"/>
                <a:gd name="T58" fmla="*/ 3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9 w 37"/>
                <a:gd name="T65" fmla="*/ 34 h 38"/>
                <a:gd name="T66" fmla="*/ 11 w 37"/>
                <a:gd name="T67" fmla="*/ 35 h 38"/>
                <a:gd name="T68" fmla="*/ 13 w 37"/>
                <a:gd name="T69" fmla="*/ 36 h 38"/>
                <a:gd name="T70" fmla="*/ 16 w 37"/>
                <a:gd name="T71" fmla="*/ 37 h 38"/>
                <a:gd name="T72" fmla="*/ 18 w 37"/>
                <a:gd name="T73" fmla="*/ 37 h 38"/>
                <a:gd name="T74" fmla="*/ 21 w 37"/>
                <a:gd name="T75" fmla="*/ 37 h 38"/>
                <a:gd name="T76" fmla="*/ 23 w 37"/>
                <a:gd name="T77" fmla="*/ 36 h 38"/>
                <a:gd name="T78" fmla="*/ 25 w 37"/>
                <a:gd name="T79" fmla="*/ 35 h 38"/>
                <a:gd name="T80" fmla="*/ 27 w 37"/>
                <a:gd name="T81" fmla="*/ 34 h 38"/>
                <a:gd name="T82" fmla="*/ 29 w 37"/>
                <a:gd name="T83" fmla="*/ 33 h 38"/>
                <a:gd name="T84" fmla="*/ 30 w 37"/>
                <a:gd name="T85" fmla="*/ 31 h 38"/>
                <a:gd name="T86" fmla="*/ 32 w 37"/>
                <a:gd name="T87" fmla="*/ 30 h 38"/>
                <a:gd name="T88" fmla="*/ 33 w 37"/>
                <a:gd name="T89" fmla="*/ 27 h 38"/>
                <a:gd name="T90" fmla="*/ 34 w 37"/>
                <a:gd name="T91" fmla="*/ 26 h 38"/>
                <a:gd name="T92" fmla="*/ 35 w 37"/>
                <a:gd name="T93" fmla="*/ 23 h 38"/>
                <a:gd name="T94" fmla="*/ 36 w 37"/>
                <a:gd name="T95" fmla="*/ 21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6" y="16"/>
                  </a:lnTo>
                  <a:lnTo>
                    <a:pt x="35" y="14"/>
                  </a:lnTo>
                  <a:lnTo>
                    <a:pt x="34" y="11"/>
                  </a:lnTo>
                  <a:lnTo>
                    <a:pt x="33" y="10"/>
                  </a:lnTo>
                  <a:lnTo>
                    <a:pt x="32" y="7"/>
                  </a:lnTo>
                  <a:lnTo>
                    <a:pt x="30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2" y="27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9" y="34"/>
                  </a:lnTo>
                  <a:lnTo>
                    <a:pt x="11" y="35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8" y="37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5" y="35"/>
                  </a:lnTo>
                  <a:lnTo>
                    <a:pt x="27" y="34"/>
                  </a:lnTo>
                  <a:lnTo>
                    <a:pt x="29" y="33"/>
                  </a:lnTo>
                  <a:lnTo>
                    <a:pt x="30" y="31"/>
                  </a:lnTo>
                  <a:lnTo>
                    <a:pt x="32" y="30"/>
                  </a:lnTo>
                  <a:lnTo>
                    <a:pt x="33" y="27"/>
                  </a:lnTo>
                  <a:lnTo>
                    <a:pt x="34" y="26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6" y="1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99" name="Freeform 121"/>
            <p:cNvSpPr>
              <a:spLocks/>
            </p:cNvSpPr>
            <p:nvPr/>
          </p:nvSpPr>
          <p:spPr bwMode="auto">
            <a:xfrm>
              <a:off x="3566" y="1272"/>
              <a:ext cx="17" cy="17"/>
            </a:xfrm>
            <a:custGeom>
              <a:avLst/>
              <a:gdLst>
                <a:gd name="T0" fmla="*/ 2 w 17"/>
                <a:gd name="T1" fmla="*/ 11 h 17"/>
                <a:gd name="T2" fmla="*/ 2 w 17"/>
                <a:gd name="T3" fmla="*/ 11 h 17"/>
                <a:gd name="T4" fmla="*/ 2 w 17"/>
                <a:gd name="T5" fmla="*/ 14 h 17"/>
                <a:gd name="T6" fmla="*/ 5 w 17"/>
                <a:gd name="T7" fmla="*/ 14 h 17"/>
                <a:gd name="T8" fmla="*/ 5 w 17"/>
                <a:gd name="T9" fmla="*/ 14 h 17"/>
                <a:gd name="T10" fmla="*/ 8 w 17"/>
                <a:gd name="T11" fmla="*/ 14 h 17"/>
                <a:gd name="T12" fmla="*/ 10 w 17"/>
                <a:gd name="T13" fmla="*/ 14 h 17"/>
                <a:gd name="T14" fmla="*/ 10 w 17"/>
                <a:gd name="T15" fmla="*/ 14 h 17"/>
                <a:gd name="T16" fmla="*/ 13 w 17"/>
                <a:gd name="T17" fmla="*/ 13 h 17"/>
                <a:gd name="T18" fmla="*/ 13 w 17"/>
                <a:gd name="T19" fmla="*/ 11 h 17"/>
                <a:gd name="T20" fmla="*/ 13 w 17"/>
                <a:gd name="T21" fmla="*/ 11 h 17"/>
                <a:gd name="T22" fmla="*/ 13 w 17"/>
                <a:gd name="T23" fmla="*/ 11 h 17"/>
                <a:gd name="T24" fmla="*/ 10 w 17"/>
                <a:gd name="T25" fmla="*/ 10 h 17"/>
                <a:gd name="T26" fmla="*/ 10 w 17"/>
                <a:gd name="T27" fmla="*/ 10 h 17"/>
                <a:gd name="T28" fmla="*/ 8 w 17"/>
                <a:gd name="T29" fmla="*/ 10 h 17"/>
                <a:gd name="T30" fmla="*/ 5 w 17"/>
                <a:gd name="T31" fmla="*/ 8 h 17"/>
                <a:gd name="T32" fmla="*/ 2 w 17"/>
                <a:gd name="T33" fmla="*/ 8 h 17"/>
                <a:gd name="T34" fmla="*/ 2 w 17"/>
                <a:gd name="T35" fmla="*/ 8 h 17"/>
                <a:gd name="T36" fmla="*/ 2 w 17"/>
                <a:gd name="T37" fmla="*/ 7 h 17"/>
                <a:gd name="T38" fmla="*/ 0 w 17"/>
                <a:gd name="T39" fmla="*/ 5 h 17"/>
                <a:gd name="T40" fmla="*/ 0 w 17"/>
                <a:gd name="T41" fmla="*/ 4 h 17"/>
                <a:gd name="T42" fmla="*/ 0 w 17"/>
                <a:gd name="T43" fmla="*/ 2 h 17"/>
                <a:gd name="T44" fmla="*/ 2 w 17"/>
                <a:gd name="T45" fmla="*/ 2 h 17"/>
                <a:gd name="T46" fmla="*/ 2 w 17"/>
                <a:gd name="T47" fmla="*/ 1 h 17"/>
                <a:gd name="T48" fmla="*/ 5 w 17"/>
                <a:gd name="T49" fmla="*/ 0 h 17"/>
                <a:gd name="T50" fmla="*/ 8 w 17"/>
                <a:gd name="T51" fmla="*/ 0 h 17"/>
                <a:gd name="T52" fmla="*/ 10 w 17"/>
                <a:gd name="T53" fmla="*/ 0 h 17"/>
                <a:gd name="T54" fmla="*/ 10 w 17"/>
                <a:gd name="T55" fmla="*/ 1 h 17"/>
                <a:gd name="T56" fmla="*/ 13 w 17"/>
                <a:gd name="T57" fmla="*/ 2 h 17"/>
                <a:gd name="T58" fmla="*/ 13 w 17"/>
                <a:gd name="T59" fmla="*/ 2 h 17"/>
                <a:gd name="T60" fmla="*/ 13 w 17"/>
                <a:gd name="T61" fmla="*/ 4 h 17"/>
                <a:gd name="T62" fmla="*/ 10 w 17"/>
                <a:gd name="T63" fmla="*/ 4 h 17"/>
                <a:gd name="T64" fmla="*/ 10 w 17"/>
                <a:gd name="T65" fmla="*/ 2 h 17"/>
                <a:gd name="T66" fmla="*/ 8 w 17"/>
                <a:gd name="T67" fmla="*/ 2 h 17"/>
                <a:gd name="T68" fmla="*/ 5 w 17"/>
                <a:gd name="T69" fmla="*/ 2 h 17"/>
                <a:gd name="T70" fmla="*/ 5 w 17"/>
                <a:gd name="T71" fmla="*/ 2 h 17"/>
                <a:gd name="T72" fmla="*/ 2 w 17"/>
                <a:gd name="T73" fmla="*/ 2 h 17"/>
                <a:gd name="T74" fmla="*/ 2 w 17"/>
                <a:gd name="T75" fmla="*/ 4 h 17"/>
                <a:gd name="T76" fmla="*/ 2 w 17"/>
                <a:gd name="T77" fmla="*/ 5 h 17"/>
                <a:gd name="T78" fmla="*/ 5 w 17"/>
                <a:gd name="T79" fmla="*/ 5 h 17"/>
                <a:gd name="T80" fmla="*/ 5 w 17"/>
                <a:gd name="T81" fmla="*/ 5 h 17"/>
                <a:gd name="T82" fmla="*/ 8 w 17"/>
                <a:gd name="T83" fmla="*/ 7 h 17"/>
                <a:gd name="T84" fmla="*/ 10 w 17"/>
                <a:gd name="T85" fmla="*/ 8 h 17"/>
                <a:gd name="T86" fmla="*/ 13 w 17"/>
                <a:gd name="T87" fmla="*/ 8 h 17"/>
                <a:gd name="T88" fmla="*/ 16 w 17"/>
                <a:gd name="T89" fmla="*/ 8 h 17"/>
                <a:gd name="T90" fmla="*/ 16 w 17"/>
                <a:gd name="T91" fmla="*/ 10 h 17"/>
                <a:gd name="T92" fmla="*/ 16 w 17"/>
                <a:gd name="T93" fmla="*/ 11 h 17"/>
                <a:gd name="T94" fmla="*/ 16 w 17"/>
                <a:gd name="T95" fmla="*/ 14 h 17"/>
                <a:gd name="T96" fmla="*/ 13 w 17"/>
                <a:gd name="T97" fmla="*/ 14 h 17"/>
                <a:gd name="T98" fmla="*/ 13 w 17"/>
                <a:gd name="T99" fmla="*/ 16 h 17"/>
                <a:gd name="T100" fmla="*/ 10 w 17"/>
                <a:gd name="T101" fmla="*/ 16 h 17"/>
                <a:gd name="T102" fmla="*/ 5 w 17"/>
                <a:gd name="T103" fmla="*/ 16 h 17"/>
                <a:gd name="T104" fmla="*/ 5 w 17"/>
                <a:gd name="T105" fmla="*/ 16 h 17"/>
                <a:gd name="T106" fmla="*/ 2 w 17"/>
                <a:gd name="T107" fmla="*/ 16 h 17"/>
                <a:gd name="T108" fmla="*/ 2 w 17"/>
                <a:gd name="T109" fmla="*/ 14 h 17"/>
                <a:gd name="T110" fmla="*/ 0 w 17"/>
                <a:gd name="T111" fmla="*/ 13 h 17"/>
                <a:gd name="T112" fmla="*/ 0 w 17"/>
                <a:gd name="T113" fmla="*/ 10 h 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"/>
                <a:gd name="T172" fmla="*/ 0 h 17"/>
                <a:gd name="T173" fmla="*/ 17 w 17"/>
                <a:gd name="T174" fmla="*/ 17 h 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" h="17">
                  <a:moveTo>
                    <a:pt x="0" y="10"/>
                  </a:move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5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3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3" y="11"/>
                  </a:lnTo>
                  <a:lnTo>
                    <a:pt x="16" y="11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0" name="Freeform 122"/>
            <p:cNvSpPr>
              <a:spLocks/>
            </p:cNvSpPr>
            <p:nvPr/>
          </p:nvSpPr>
          <p:spPr bwMode="auto">
            <a:xfrm>
              <a:off x="3572" y="1272"/>
              <a:ext cx="17" cy="17"/>
            </a:xfrm>
            <a:custGeom>
              <a:avLst/>
              <a:gdLst>
                <a:gd name="T0" fmla="*/ 6 w 17"/>
                <a:gd name="T1" fmla="*/ 16 h 17"/>
                <a:gd name="T2" fmla="*/ 6 w 17"/>
                <a:gd name="T3" fmla="*/ 2 h 17"/>
                <a:gd name="T4" fmla="*/ 0 w 17"/>
                <a:gd name="T5" fmla="*/ 2 h 17"/>
                <a:gd name="T6" fmla="*/ 0 w 17"/>
                <a:gd name="T7" fmla="*/ 0 h 17"/>
                <a:gd name="T8" fmla="*/ 16 w 17"/>
                <a:gd name="T9" fmla="*/ 0 h 17"/>
                <a:gd name="T10" fmla="*/ 16 w 17"/>
                <a:gd name="T11" fmla="*/ 2 h 17"/>
                <a:gd name="T12" fmla="*/ 9 w 17"/>
                <a:gd name="T13" fmla="*/ 2 h 17"/>
                <a:gd name="T14" fmla="*/ 9 w 17"/>
                <a:gd name="T15" fmla="*/ 16 h 17"/>
                <a:gd name="T16" fmla="*/ 6 w 17"/>
                <a:gd name="T17" fmla="*/ 16 h 17"/>
                <a:gd name="T18" fmla="*/ 6 w 17"/>
                <a:gd name="T19" fmla="*/ 1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6" y="16"/>
                  </a:moveTo>
                  <a:lnTo>
                    <a:pt x="6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9" y="2"/>
                  </a:lnTo>
                  <a:lnTo>
                    <a:pt x="9" y="16"/>
                  </a:lnTo>
                  <a:lnTo>
                    <a:pt x="6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1" name="Freeform 123"/>
            <p:cNvSpPr>
              <a:spLocks/>
            </p:cNvSpPr>
            <p:nvPr/>
          </p:nvSpPr>
          <p:spPr bwMode="auto">
            <a:xfrm>
              <a:off x="3579" y="1272"/>
              <a:ext cx="17" cy="17"/>
            </a:xfrm>
            <a:custGeom>
              <a:avLst/>
              <a:gdLst>
                <a:gd name="T0" fmla="*/ 0 w 17"/>
                <a:gd name="T1" fmla="*/ 7 h 17"/>
                <a:gd name="T2" fmla="*/ 0 w 17"/>
                <a:gd name="T3" fmla="*/ 4 h 17"/>
                <a:gd name="T4" fmla="*/ 2 w 17"/>
                <a:gd name="T5" fmla="*/ 2 h 17"/>
                <a:gd name="T6" fmla="*/ 4 w 17"/>
                <a:gd name="T7" fmla="*/ 1 h 17"/>
                <a:gd name="T8" fmla="*/ 4 w 17"/>
                <a:gd name="T9" fmla="*/ 0 h 17"/>
                <a:gd name="T10" fmla="*/ 6 w 17"/>
                <a:gd name="T11" fmla="*/ 0 h 17"/>
                <a:gd name="T12" fmla="*/ 9 w 17"/>
                <a:gd name="T13" fmla="*/ 0 h 17"/>
                <a:gd name="T14" fmla="*/ 9 w 17"/>
                <a:gd name="T15" fmla="*/ 0 h 17"/>
                <a:gd name="T16" fmla="*/ 11 w 17"/>
                <a:gd name="T17" fmla="*/ 1 h 17"/>
                <a:gd name="T18" fmla="*/ 13 w 17"/>
                <a:gd name="T19" fmla="*/ 2 h 17"/>
                <a:gd name="T20" fmla="*/ 13 w 17"/>
                <a:gd name="T21" fmla="*/ 2 h 17"/>
                <a:gd name="T22" fmla="*/ 13 w 17"/>
                <a:gd name="T23" fmla="*/ 4 h 17"/>
                <a:gd name="T24" fmla="*/ 16 w 17"/>
                <a:gd name="T25" fmla="*/ 5 h 17"/>
                <a:gd name="T26" fmla="*/ 16 w 17"/>
                <a:gd name="T27" fmla="*/ 5 h 17"/>
                <a:gd name="T28" fmla="*/ 16 w 17"/>
                <a:gd name="T29" fmla="*/ 8 h 17"/>
                <a:gd name="T30" fmla="*/ 16 w 17"/>
                <a:gd name="T31" fmla="*/ 10 h 17"/>
                <a:gd name="T32" fmla="*/ 16 w 17"/>
                <a:gd name="T33" fmla="*/ 11 h 17"/>
                <a:gd name="T34" fmla="*/ 16 w 17"/>
                <a:gd name="T35" fmla="*/ 11 h 17"/>
                <a:gd name="T36" fmla="*/ 13 w 17"/>
                <a:gd name="T37" fmla="*/ 13 h 17"/>
                <a:gd name="T38" fmla="*/ 13 w 17"/>
                <a:gd name="T39" fmla="*/ 14 h 17"/>
                <a:gd name="T40" fmla="*/ 13 w 17"/>
                <a:gd name="T41" fmla="*/ 14 h 17"/>
                <a:gd name="T42" fmla="*/ 11 w 17"/>
                <a:gd name="T43" fmla="*/ 16 h 17"/>
                <a:gd name="T44" fmla="*/ 9 w 17"/>
                <a:gd name="T45" fmla="*/ 16 h 17"/>
                <a:gd name="T46" fmla="*/ 9 w 17"/>
                <a:gd name="T47" fmla="*/ 16 h 17"/>
                <a:gd name="T48" fmla="*/ 6 w 17"/>
                <a:gd name="T49" fmla="*/ 16 h 17"/>
                <a:gd name="T50" fmla="*/ 6 w 17"/>
                <a:gd name="T51" fmla="*/ 16 h 17"/>
                <a:gd name="T52" fmla="*/ 4 w 17"/>
                <a:gd name="T53" fmla="*/ 16 h 17"/>
                <a:gd name="T54" fmla="*/ 4 w 17"/>
                <a:gd name="T55" fmla="*/ 14 h 17"/>
                <a:gd name="T56" fmla="*/ 2 w 17"/>
                <a:gd name="T57" fmla="*/ 14 h 17"/>
                <a:gd name="T58" fmla="*/ 2 w 17"/>
                <a:gd name="T59" fmla="*/ 13 h 17"/>
                <a:gd name="T60" fmla="*/ 0 w 17"/>
                <a:gd name="T61" fmla="*/ 11 h 17"/>
                <a:gd name="T62" fmla="*/ 0 w 17"/>
                <a:gd name="T63" fmla="*/ 10 h 17"/>
                <a:gd name="T64" fmla="*/ 0 w 17"/>
                <a:gd name="T65" fmla="*/ 8 h 17"/>
                <a:gd name="T66" fmla="*/ 4 w 17"/>
                <a:gd name="T67" fmla="*/ 8 h 17"/>
                <a:gd name="T68" fmla="*/ 4 w 17"/>
                <a:gd name="T69" fmla="*/ 10 h 17"/>
                <a:gd name="T70" fmla="*/ 4 w 17"/>
                <a:gd name="T71" fmla="*/ 11 h 17"/>
                <a:gd name="T72" fmla="*/ 4 w 17"/>
                <a:gd name="T73" fmla="*/ 13 h 17"/>
                <a:gd name="T74" fmla="*/ 4 w 17"/>
                <a:gd name="T75" fmla="*/ 14 h 17"/>
                <a:gd name="T76" fmla="*/ 6 w 17"/>
                <a:gd name="T77" fmla="*/ 14 h 17"/>
                <a:gd name="T78" fmla="*/ 9 w 17"/>
                <a:gd name="T79" fmla="*/ 14 h 17"/>
                <a:gd name="T80" fmla="*/ 9 w 17"/>
                <a:gd name="T81" fmla="*/ 14 h 17"/>
                <a:gd name="T82" fmla="*/ 11 w 17"/>
                <a:gd name="T83" fmla="*/ 14 h 17"/>
                <a:gd name="T84" fmla="*/ 13 w 17"/>
                <a:gd name="T85" fmla="*/ 13 h 17"/>
                <a:gd name="T86" fmla="*/ 13 w 17"/>
                <a:gd name="T87" fmla="*/ 11 h 17"/>
                <a:gd name="T88" fmla="*/ 13 w 17"/>
                <a:gd name="T89" fmla="*/ 10 h 17"/>
                <a:gd name="T90" fmla="*/ 13 w 17"/>
                <a:gd name="T91" fmla="*/ 8 h 17"/>
                <a:gd name="T92" fmla="*/ 13 w 17"/>
                <a:gd name="T93" fmla="*/ 7 h 17"/>
                <a:gd name="T94" fmla="*/ 13 w 17"/>
                <a:gd name="T95" fmla="*/ 5 h 17"/>
                <a:gd name="T96" fmla="*/ 13 w 17"/>
                <a:gd name="T97" fmla="*/ 4 h 17"/>
                <a:gd name="T98" fmla="*/ 13 w 17"/>
                <a:gd name="T99" fmla="*/ 4 h 17"/>
                <a:gd name="T100" fmla="*/ 11 w 17"/>
                <a:gd name="T101" fmla="*/ 2 h 17"/>
                <a:gd name="T102" fmla="*/ 11 w 17"/>
                <a:gd name="T103" fmla="*/ 2 h 17"/>
                <a:gd name="T104" fmla="*/ 9 w 17"/>
                <a:gd name="T105" fmla="*/ 2 h 17"/>
                <a:gd name="T106" fmla="*/ 9 w 17"/>
                <a:gd name="T107" fmla="*/ 2 h 17"/>
                <a:gd name="T108" fmla="*/ 9 w 17"/>
                <a:gd name="T109" fmla="*/ 2 h 17"/>
                <a:gd name="T110" fmla="*/ 6 w 17"/>
                <a:gd name="T111" fmla="*/ 2 h 17"/>
                <a:gd name="T112" fmla="*/ 4 w 17"/>
                <a:gd name="T113" fmla="*/ 2 h 17"/>
                <a:gd name="T114" fmla="*/ 4 w 17"/>
                <a:gd name="T115" fmla="*/ 2 h 17"/>
                <a:gd name="T116" fmla="*/ 4 w 17"/>
                <a:gd name="T117" fmla="*/ 4 h 17"/>
                <a:gd name="T118" fmla="*/ 4 w 17"/>
                <a:gd name="T119" fmla="*/ 5 h 17"/>
                <a:gd name="T120" fmla="*/ 4 w 17"/>
                <a:gd name="T121" fmla="*/ 8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7"/>
                  </a:lnTo>
                  <a:lnTo>
                    <a:pt x="4" y="8"/>
                  </a:lnTo>
                  <a:lnTo>
                    <a:pt x="0" y="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2" name="Freeform 124"/>
            <p:cNvSpPr>
              <a:spLocks/>
            </p:cNvSpPr>
            <p:nvPr/>
          </p:nvSpPr>
          <p:spPr bwMode="auto">
            <a:xfrm>
              <a:off x="3587" y="127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10 w 17"/>
                <a:gd name="T5" fmla="*/ 0 h 17"/>
                <a:gd name="T6" fmla="*/ 10 w 17"/>
                <a:gd name="T7" fmla="*/ 0 h 17"/>
                <a:gd name="T8" fmla="*/ 10 w 17"/>
                <a:gd name="T9" fmla="*/ 0 h 17"/>
                <a:gd name="T10" fmla="*/ 10 w 17"/>
                <a:gd name="T11" fmla="*/ 1 h 17"/>
                <a:gd name="T12" fmla="*/ 13 w 17"/>
                <a:gd name="T13" fmla="*/ 1 h 17"/>
                <a:gd name="T14" fmla="*/ 13 w 17"/>
                <a:gd name="T15" fmla="*/ 1 h 17"/>
                <a:gd name="T16" fmla="*/ 16 w 17"/>
                <a:gd name="T17" fmla="*/ 1 h 17"/>
                <a:gd name="T18" fmla="*/ 16 w 17"/>
                <a:gd name="T19" fmla="*/ 2 h 17"/>
                <a:gd name="T20" fmla="*/ 16 w 17"/>
                <a:gd name="T21" fmla="*/ 2 h 17"/>
                <a:gd name="T22" fmla="*/ 16 w 17"/>
                <a:gd name="T23" fmla="*/ 2 h 17"/>
                <a:gd name="T24" fmla="*/ 16 w 17"/>
                <a:gd name="T25" fmla="*/ 2 h 17"/>
                <a:gd name="T26" fmla="*/ 16 w 17"/>
                <a:gd name="T27" fmla="*/ 4 h 17"/>
                <a:gd name="T28" fmla="*/ 16 w 17"/>
                <a:gd name="T29" fmla="*/ 4 h 17"/>
                <a:gd name="T30" fmla="*/ 16 w 17"/>
                <a:gd name="T31" fmla="*/ 4 h 17"/>
                <a:gd name="T32" fmla="*/ 16 w 17"/>
                <a:gd name="T33" fmla="*/ 4 h 17"/>
                <a:gd name="T34" fmla="*/ 16 w 17"/>
                <a:gd name="T35" fmla="*/ 5 h 17"/>
                <a:gd name="T36" fmla="*/ 16 w 17"/>
                <a:gd name="T37" fmla="*/ 7 h 17"/>
                <a:gd name="T38" fmla="*/ 16 w 17"/>
                <a:gd name="T39" fmla="*/ 8 h 17"/>
                <a:gd name="T40" fmla="*/ 16 w 17"/>
                <a:gd name="T41" fmla="*/ 8 h 17"/>
                <a:gd name="T42" fmla="*/ 13 w 17"/>
                <a:gd name="T43" fmla="*/ 8 h 17"/>
                <a:gd name="T44" fmla="*/ 10 w 17"/>
                <a:gd name="T45" fmla="*/ 10 h 17"/>
                <a:gd name="T46" fmla="*/ 10 w 17"/>
                <a:gd name="T47" fmla="*/ 10 h 17"/>
                <a:gd name="T48" fmla="*/ 8 w 17"/>
                <a:gd name="T49" fmla="*/ 10 h 17"/>
                <a:gd name="T50" fmla="*/ 0 w 17"/>
                <a:gd name="T51" fmla="*/ 16 h 17"/>
                <a:gd name="T52" fmla="*/ 8 w 17"/>
                <a:gd name="T53" fmla="*/ 8 h 17"/>
                <a:gd name="T54" fmla="*/ 8 w 17"/>
                <a:gd name="T55" fmla="*/ 8 h 17"/>
                <a:gd name="T56" fmla="*/ 10 w 17"/>
                <a:gd name="T57" fmla="*/ 8 h 17"/>
                <a:gd name="T58" fmla="*/ 10 w 17"/>
                <a:gd name="T59" fmla="*/ 8 h 17"/>
                <a:gd name="T60" fmla="*/ 13 w 17"/>
                <a:gd name="T61" fmla="*/ 7 h 17"/>
                <a:gd name="T62" fmla="*/ 13 w 17"/>
                <a:gd name="T63" fmla="*/ 7 h 17"/>
                <a:gd name="T64" fmla="*/ 13 w 17"/>
                <a:gd name="T65" fmla="*/ 5 h 17"/>
                <a:gd name="T66" fmla="*/ 13 w 17"/>
                <a:gd name="T67" fmla="*/ 5 h 17"/>
                <a:gd name="T68" fmla="*/ 13 w 17"/>
                <a:gd name="T69" fmla="*/ 4 h 17"/>
                <a:gd name="T70" fmla="*/ 13 w 17"/>
                <a:gd name="T71" fmla="*/ 4 h 17"/>
                <a:gd name="T72" fmla="*/ 13 w 17"/>
                <a:gd name="T73" fmla="*/ 4 h 17"/>
                <a:gd name="T74" fmla="*/ 13 w 17"/>
                <a:gd name="T75" fmla="*/ 4 h 17"/>
                <a:gd name="T76" fmla="*/ 13 w 17"/>
                <a:gd name="T77" fmla="*/ 2 h 17"/>
                <a:gd name="T78" fmla="*/ 10 w 17"/>
                <a:gd name="T79" fmla="*/ 2 h 17"/>
                <a:gd name="T80" fmla="*/ 10 w 17"/>
                <a:gd name="T81" fmla="*/ 2 h 17"/>
                <a:gd name="T82" fmla="*/ 10 w 17"/>
                <a:gd name="T83" fmla="*/ 2 h 17"/>
                <a:gd name="T84" fmla="*/ 10 w 17"/>
                <a:gd name="T85" fmla="*/ 2 h 17"/>
                <a:gd name="T86" fmla="*/ 10 w 17"/>
                <a:gd name="T87" fmla="*/ 2 h 17"/>
                <a:gd name="T88" fmla="*/ 8 w 17"/>
                <a:gd name="T89" fmla="*/ 2 h 17"/>
                <a:gd name="T90" fmla="*/ 8 w 17"/>
                <a:gd name="T91" fmla="*/ 2 h 17"/>
                <a:gd name="T92" fmla="*/ 8 w 17"/>
                <a:gd name="T93" fmla="*/ 2 h 17"/>
                <a:gd name="T94" fmla="*/ 5 w 17"/>
                <a:gd name="T95" fmla="*/ 8 h 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"/>
                <a:gd name="T145" fmla="*/ 0 h 17"/>
                <a:gd name="T146" fmla="*/ 17 w 17"/>
                <a:gd name="T147" fmla="*/ 17 h 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5" y="8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8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3" name="Freeform 125"/>
            <p:cNvSpPr>
              <a:spLocks/>
            </p:cNvSpPr>
            <p:nvPr/>
          </p:nvSpPr>
          <p:spPr bwMode="auto">
            <a:xfrm>
              <a:off x="3569" y="1290"/>
              <a:ext cx="17" cy="17"/>
            </a:xfrm>
            <a:custGeom>
              <a:avLst/>
              <a:gdLst>
                <a:gd name="T0" fmla="*/ 4 w 17"/>
                <a:gd name="T1" fmla="*/ 13 h 17"/>
                <a:gd name="T2" fmla="*/ 4 w 17"/>
                <a:gd name="T3" fmla="*/ 13 h 17"/>
                <a:gd name="T4" fmla="*/ 4 w 17"/>
                <a:gd name="T5" fmla="*/ 13 h 17"/>
                <a:gd name="T6" fmla="*/ 4 w 17"/>
                <a:gd name="T7" fmla="*/ 13 h 17"/>
                <a:gd name="T8" fmla="*/ 8 w 17"/>
                <a:gd name="T9" fmla="*/ 13 h 17"/>
                <a:gd name="T10" fmla="*/ 8 w 17"/>
                <a:gd name="T11" fmla="*/ 13 h 17"/>
                <a:gd name="T12" fmla="*/ 8 w 17"/>
                <a:gd name="T13" fmla="*/ 13 h 17"/>
                <a:gd name="T14" fmla="*/ 12 w 17"/>
                <a:gd name="T15" fmla="*/ 13 h 17"/>
                <a:gd name="T16" fmla="*/ 12 w 17"/>
                <a:gd name="T17" fmla="*/ 13 h 17"/>
                <a:gd name="T18" fmla="*/ 12 w 17"/>
                <a:gd name="T19" fmla="*/ 13 h 17"/>
                <a:gd name="T20" fmla="*/ 12 w 17"/>
                <a:gd name="T21" fmla="*/ 13 h 17"/>
                <a:gd name="T22" fmla="*/ 12 w 17"/>
                <a:gd name="T23" fmla="*/ 13 h 17"/>
                <a:gd name="T24" fmla="*/ 12 w 17"/>
                <a:gd name="T25" fmla="*/ 10 h 17"/>
                <a:gd name="T26" fmla="*/ 12 w 17"/>
                <a:gd name="T27" fmla="*/ 10 h 17"/>
                <a:gd name="T28" fmla="*/ 8 w 17"/>
                <a:gd name="T29" fmla="*/ 10 h 17"/>
                <a:gd name="T30" fmla="*/ 4 w 17"/>
                <a:gd name="T31" fmla="*/ 10 h 17"/>
                <a:gd name="T32" fmla="*/ 4 w 17"/>
                <a:gd name="T33" fmla="*/ 10 h 17"/>
                <a:gd name="T34" fmla="*/ 4 w 17"/>
                <a:gd name="T35" fmla="*/ 8 h 17"/>
                <a:gd name="T36" fmla="*/ 4 w 17"/>
                <a:gd name="T37" fmla="*/ 8 h 17"/>
                <a:gd name="T38" fmla="*/ 4 w 17"/>
                <a:gd name="T39" fmla="*/ 8 h 17"/>
                <a:gd name="T40" fmla="*/ 0 w 17"/>
                <a:gd name="T41" fmla="*/ 5 h 17"/>
                <a:gd name="T42" fmla="*/ 4 w 17"/>
                <a:gd name="T43" fmla="*/ 2 h 17"/>
                <a:gd name="T44" fmla="*/ 4 w 17"/>
                <a:gd name="T45" fmla="*/ 2 h 17"/>
                <a:gd name="T46" fmla="*/ 4 w 17"/>
                <a:gd name="T47" fmla="*/ 2 h 17"/>
                <a:gd name="T48" fmla="*/ 4 w 17"/>
                <a:gd name="T49" fmla="*/ 0 h 17"/>
                <a:gd name="T50" fmla="*/ 8 w 17"/>
                <a:gd name="T51" fmla="*/ 0 h 17"/>
                <a:gd name="T52" fmla="*/ 8 w 17"/>
                <a:gd name="T53" fmla="*/ 0 h 17"/>
                <a:gd name="T54" fmla="*/ 12 w 17"/>
                <a:gd name="T55" fmla="*/ 2 h 17"/>
                <a:gd name="T56" fmla="*/ 12 w 17"/>
                <a:gd name="T57" fmla="*/ 2 h 17"/>
                <a:gd name="T58" fmla="*/ 12 w 17"/>
                <a:gd name="T59" fmla="*/ 2 h 17"/>
                <a:gd name="T60" fmla="*/ 12 w 17"/>
                <a:gd name="T61" fmla="*/ 5 h 17"/>
                <a:gd name="T62" fmla="*/ 12 w 17"/>
                <a:gd name="T63" fmla="*/ 5 h 17"/>
                <a:gd name="T64" fmla="*/ 12 w 17"/>
                <a:gd name="T65" fmla="*/ 2 h 17"/>
                <a:gd name="T66" fmla="*/ 8 w 17"/>
                <a:gd name="T67" fmla="*/ 2 h 17"/>
                <a:gd name="T68" fmla="*/ 8 w 17"/>
                <a:gd name="T69" fmla="*/ 2 h 17"/>
                <a:gd name="T70" fmla="*/ 4 w 17"/>
                <a:gd name="T71" fmla="*/ 2 h 17"/>
                <a:gd name="T72" fmla="*/ 4 w 17"/>
                <a:gd name="T73" fmla="*/ 5 h 17"/>
                <a:gd name="T74" fmla="*/ 4 w 17"/>
                <a:gd name="T75" fmla="*/ 5 h 17"/>
                <a:gd name="T76" fmla="*/ 4 w 17"/>
                <a:gd name="T77" fmla="*/ 8 h 17"/>
                <a:gd name="T78" fmla="*/ 4 w 17"/>
                <a:gd name="T79" fmla="*/ 8 h 17"/>
                <a:gd name="T80" fmla="*/ 4 w 17"/>
                <a:gd name="T81" fmla="*/ 8 h 17"/>
                <a:gd name="T82" fmla="*/ 8 w 17"/>
                <a:gd name="T83" fmla="*/ 8 h 17"/>
                <a:gd name="T84" fmla="*/ 8 w 17"/>
                <a:gd name="T85" fmla="*/ 8 h 17"/>
                <a:gd name="T86" fmla="*/ 12 w 17"/>
                <a:gd name="T87" fmla="*/ 10 h 17"/>
                <a:gd name="T88" fmla="*/ 12 w 17"/>
                <a:gd name="T89" fmla="*/ 10 h 17"/>
                <a:gd name="T90" fmla="*/ 12 w 17"/>
                <a:gd name="T91" fmla="*/ 10 h 17"/>
                <a:gd name="T92" fmla="*/ 12 w 17"/>
                <a:gd name="T93" fmla="*/ 13 h 17"/>
                <a:gd name="T94" fmla="*/ 12 w 17"/>
                <a:gd name="T95" fmla="*/ 13 h 17"/>
                <a:gd name="T96" fmla="*/ 12 w 17"/>
                <a:gd name="T97" fmla="*/ 16 h 17"/>
                <a:gd name="T98" fmla="*/ 12 w 17"/>
                <a:gd name="T99" fmla="*/ 16 h 17"/>
                <a:gd name="T100" fmla="*/ 8 w 17"/>
                <a:gd name="T101" fmla="*/ 16 h 17"/>
                <a:gd name="T102" fmla="*/ 8 w 17"/>
                <a:gd name="T103" fmla="*/ 16 h 17"/>
                <a:gd name="T104" fmla="*/ 4 w 17"/>
                <a:gd name="T105" fmla="*/ 16 h 17"/>
                <a:gd name="T106" fmla="*/ 4 w 17"/>
                <a:gd name="T107" fmla="*/ 16 h 17"/>
                <a:gd name="T108" fmla="*/ 4 w 17"/>
                <a:gd name="T109" fmla="*/ 16 h 17"/>
                <a:gd name="T110" fmla="*/ 0 w 17"/>
                <a:gd name="T111" fmla="*/ 13 h 17"/>
                <a:gd name="T112" fmla="*/ 0 w 17"/>
                <a:gd name="T113" fmla="*/ 10 h 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"/>
                <a:gd name="T172" fmla="*/ 0 h 17"/>
                <a:gd name="T173" fmla="*/ 17 w 17"/>
                <a:gd name="T174" fmla="*/ 17 h 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" h="17">
                  <a:moveTo>
                    <a:pt x="0" y="10"/>
                  </a:moveTo>
                  <a:lnTo>
                    <a:pt x="4" y="10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4" y="5"/>
                  </a:lnTo>
                  <a:lnTo>
                    <a:pt x="0" y="5"/>
                  </a:lnTo>
                  <a:lnTo>
                    <a:pt x="4" y="5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6" y="10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1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4" name="Freeform 126"/>
            <p:cNvSpPr>
              <a:spLocks/>
            </p:cNvSpPr>
            <p:nvPr/>
          </p:nvSpPr>
          <p:spPr bwMode="auto">
            <a:xfrm>
              <a:off x="3574" y="1290"/>
              <a:ext cx="17" cy="17"/>
            </a:xfrm>
            <a:custGeom>
              <a:avLst/>
              <a:gdLst>
                <a:gd name="T0" fmla="*/ 5 w 17"/>
                <a:gd name="T1" fmla="*/ 16 h 17"/>
                <a:gd name="T2" fmla="*/ 5 w 17"/>
                <a:gd name="T3" fmla="*/ 2 h 17"/>
                <a:gd name="T4" fmla="*/ 0 w 17"/>
                <a:gd name="T5" fmla="*/ 2 h 17"/>
                <a:gd name="T6" fmla="*/ 0 w 17"/>
                <a:gd name="T7" fmla="*/ 0 h 17"/>
                <a:gd name="T8" fmla="*/ 16 w 17"/>
                <a:gd name="T9" fmla="*/ 0 h 17"/>
                <a:gd name="T10" fmla="*/ 16 w 17"/>
                <a:gd name="T11" fmla="*/ 2 h 17"/>
                <a:gd name="T12" fmla="*/ 5 w 17"/>
                <a:gd name="T13" fmla="*/ 2 h 17"/>
                <a:gd name="T14" fmla="*/ 5 w 17"/>
                <a:gd name="T15" fmla="*/ 16 h 17"/>
                <a:gd name="T16" fmla="*/ 5 w 17"/>
                <a:gd name="T17" fmla="*/ 16 h 17"/>
                <a:gd name="T18" fmla="*/ 5 w 17"/>
                <a:gd name="T19" fmla="*/ 1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5" y="16"/>
                  </a:move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5" y="2"/>
                  </a:lnTo>
                  <a:lnTo>
                    <a:pt x="5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5" name="Freeform 127"/>
            <p:cNvSpPr>
              <a:spLocks/>
            </p:cNvSpPr>
            <p:nvPr/>
          </p:nvSpPr>
          <p:spPr bwMode="auto">
            <a:xfrm>
              <a:off x="3577" y="129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6 w 17"/>
                <a:gd name="T3" fmla="*/ 0 h 17"/>
                <a:gd name="T4" fmla="*/ 9 w 17"/>
                <a:gd name="T5" fmla="*/ 0 h 17"/>
                <a:gd name="T6" fmla="*/ 16 w 17"/>
                <a:gd name="T7" fmla="*/ 16 h 17"/>
                <a:gd name="T8" fmla="*/ 12 w 17"/>
                <a:gd name="T9" fmla="*/ 16 h 17"/>
                <a:gd name="T10" fmla="*/ 12 w 17"/>
                <a:gd name="T11" fmla="*/ 10 h 17"/>
                <a:gd name="T12" fmla="*/ 3 w 17"/>
                <a:gd name="T13" fmla="*/ 10 h 17"/>
                <a:gd name="T14" fmla="*/ 3 w 17"/>
                <a:gd name="T15" fmla="*/ 16 h 17"/>
                <a:gd name="T16" fmla="*/ 0 w 17"/>
                <a:gd name="T17" fmla="*/ 16 h 17"/>
                <a:gd name="T18" fmla="*/ 0 w 17"/>
                <a:gd name="T19" fmla="*/ 16 h 17"/>
                <a:gd name="T20" fmla="*/ 6 w 17"/>
                <a:gd name="T21" fmla="*/ 10 h 17"/>
                <a:gd name="T22" fmla="*/ 9 w 17"/>
                <a:gd name="T23" fmla="*/ 10 h 17"/>
                <a:gd name="T24" fmla="*/ 9 w 17"/>
                <a:gd name="T25" fmla="*/ 5 h 17"/>
                <a:gd name="T26" fmla="*/ 6 w 17"/>
                <a:gd name="T27" fmla="*/ 5 h 17"/>
                <a:gd name="T28" fmla="*/ 6 w 17"/>
                <a:gd name="T29" fmla="*/ 5 h 17"/>
                <a:gd name="T30" fmla="*/ 6 w 17"/>
                <a:gd name="T31" fmla="*/ 5 h 17"/>
                <a:gd name="T32" fmla="*/ 6 w 17"/>
                <a:gd name="T33" fmla="*/ 5 h 17"/>
                <a:gd name="T34" fmla="*/ 6 w 17"/>
                <a:gd name="T35" fmla="*/ 5 h 17"/>
                <a:gd name="T36" fmla="*/ 6 w 17"/>
                <a:gd name="T37" fmla="*/ 2 h 17"/>
                <a:gd name="T38" fmla="*/ 6 w 17"/>
                <a:gd name="T39" fmla="*/ 2 h 17"/>
                <a:gd name="T40" fmla="*/ 6 w 17"/>
                <a:gd name="T41" fmla="*/ 2 h 17"/>
                <a:gd name="T42" fmla="*/ 6 w 17"/>
                <a:gd name="T43" fmla="*/ 2 h 17"/>
                <a:gd name="T44" fmla="*/ 6 w 17"/>
                <a:gd name="T45" fmla="*/ 2 h 17"/>
                <a:gd name="T46" fmla="*/ 6 w 17"/>
                <a:gd name="T47" fmla="*/ 2 h 17"/>
                <a:gd name="T48" fmla="*/ 6 w 17"/>
                <a:gd name="T49" fmla="*/ 2 h 17"/>
                <a:gd name="T50" fmla="*/ 6 w 17"/>
                <a:gd name="T51" fmla="*/ 2 h 17"/>
                <a:gd name="T52" fmla="*/ 6 w 17"/>
                <a:gd name="T53" fmla="*/ 2 h 17"/>
                <a:gd name="T54" fmla="*/ 6 w 17"/>
                <a:gd name="T55" fmla="*/ 2 h 17"/>
                <a:gd name="T56" fmla="*/ 6 w 17"/>
                <a:gd name="T57" fmla="*/ 2 h 17"/>
                <a:gd name="T58" fmla="*/ 6 w 17"/>
                <a:gd name="T59" fmla="*/ 2 h 17"/>
                <a:gd name="T60" fmla="*/ 6 w 17"/>
                <a:gd name="T61" fmla="*/ 5 h 17"/>
                <a:gd name="T62" fmla="*/ 6 w 17"/>
                <a:gd name="T63" fmla="*/ 5 h 17"/>
                <a:gd name="T64" fmla="*/ 6 w 17"/>
                <a:gd name="T65" fmla="*/ 5 h 17"/>
                <a:gd name="T66" fmla="*/ 6 w 17"/>
                <a:gd name="T67" fmla="*/ 5 h 17"/>
                <a:gd name="T68" fmla="*/ 6 w 17"/>
                <a:gd name="T69" fmla="*/ 5 h 17"/>
                <a:gd name="T70" fmla="*/ 6 w 17"/>
                <a:gd name="T71" fmla="*/ 5 h 17"/>
                <a:gd name="T72" fmla="*/ 6 w 17"/>
                <a:gd name="T73" fmla="*/ 5 h 17"/>
                <a:gd name="T74" fmla="*/ 6 w 17"/>
                <a:gd name="T75" fmla="*/ 10 h 17"/>
                <a:gd name="T76" fmla="*/ 6 w 17"/>
                <a:gd name="T77" fmla="*/ 10 h 17"/>
                <a:gd name="T78" fmla="*/ 0 w 17"/>
                <a:gd name="T79" fmla="*/ 16 h 1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"/>
                <a:gd name="T121" fmla="*/ 0 h 17"/>
                <a:gd name="T122" fmla="*/ 17 w 17"/>
                <a:gd name="T123" fmla="*/ 17 h 1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" h="17">
                  <a:moveTo>
                    <a:pt x="0" y="16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10"/>
                  </a:lnTo>
                  <a:lnTo>
                    <a:pt x="3" y="10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5"/>
                  </a:lnTo>
                  <a:lnTo>
                    <a:pt x="6" y="5"/>
                  </a:lnTo>
                  <a:lnTo>
                    <a:pt x="6" y="2"/>
                  </a:lnTo>
                  <a:lnTo>
                    <a:pt x="6" y="5"/>
                  </a:lnTo>
                  <a:lnTo>
                    <a:pt x="6" y="10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6" name="Freeform 128"/>
            <p:cNvSpPr>
              <a:spLocks/>
            </p:cNvSpPr>
            <p:nvPr/>
          </p:nvSpPr>
          <p:spPr bwMode="auto">
            <a:xfrm>
              <a:off x="3582" y="1290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2 w 17"/>
                <a:gd name="T3" fmla="*/ 0 h 17"/>
                <a:gd name="T4" fmla="*/ 12 w 17"/>
                <a:gd name="T5" fmla="*/ 0 h 17"/>
                <a:gd name="T6" fmla="*/ 12 w 17"/>
                <a:gd name="T7" fmla="*/ 2 h 17"/>
                <a:gd name="T8" fmla="*/ 12 w 17"/>
                <a:gd name="T9" fmla="*/ 2 h 17"/>
                <a:gd name="T10" fmla="*/ 12 w 17"/>
                <a:gd name="T11" fmla="*/ 2 h 17"/>
                <a:gd name="T12" fmla="*/ 12 w 17"/>
                <a:gd name="T13" fmla="*/ 2 h 17"/>
                <a:gd name="T14" fmla="*/ 16 w 17"/>
                <a:gd name="T15" fmla="*/ 2 h 17"/>
                <a:gd name="T16" fmla="*/ 16 w 17"/>
                <a:gd name="T17" fmla="*/ 5 h 17"/>
                <a:gd name="T18" fmla="*/ 12 w 17"/>
                <a:gd name="T19" fmla="*/ 8 h 17"/>
                <a:gd name="T20" fmla="*/ 16 w 17"/>
                <a:gd name="T21" fmla="*/ 8 h 17"/>
                <a:gd name="T22" fmla="*/ 16 w 17"/>
                <a:gd name="T23" fmla="*/ 8 h 17"/>
                <a:gd name="T24" fmla="*/ 12 w 17"/>
                <a:gd name="T25" fmla="*/ 10 h 17"/>
                <a:gd name="T26" fmla="*/ 12 w 17"/>
                <a:gd name="T27" fmla="*/ 10 h 17"/>
                <a:gd name="T28" fmla="*/ 12 w 17"/>
                <a:gd name="T29" fmla="*/ 10 h 17"/>
                <a:gd name="T30" fmla="*/ 12 w 17"/>
                <a:gd name="T31" fmla="*/ 10 h 17"/>
                <a:gd name="T32" fmla="*/ 12 w 17"/>
                <a:gd name="T33" fmla="*/ 10 h 17"/>
                <a:gd name="T34" fmla="*/ 12 w 17"/>
                <a:gd name="T35" fmla="*/ 10 h 17"/>
                <a:gd name="T36" fmla="*/ 12 w 17"/>
                <a:gd name="T37" fmla="*/ 10 h 17"/>
                <a:gd name="T38" fmla="*/ 12 w 17"/>
                <a:gd name="T39" fmla="*/ 10 h 17"/>
                <a:gd name="T40" fmla="*/ 12 w 17"/>
                <a:gd name="T41" fmla="*/ 13 h 17"/>
                <a:gd name="T42" fmla="*/ 16 w 17"/>
                <a:gd name="T43" fmla="*/ 16 h 17"/>
                <a:gd name="T44" fmla="*/ 12 w 17"/>
                <a:gd name="T45" fmla="*/ 13 h 17"/>
                <a:gd name="T46" fmla="*/ 12 w 17"/>
                <a:gd name="T47" fmla="*/ 13 h 17"/>
                <a:gd name="T48" fmla="*/ 12 w 17"/>
                <a:gd name="T49" fmla="*/ 13 h 17"/>
                <a:gd name="T50" fmla="*/ 8 w 17"/>
                <a:gd name="T51" fmla="*/ 10 h 17"/>
                <a:gd name="T52" fmla="*/ 8 w 17"/>
                <a:gd name="T53" fmla="*/ 10 h 17"/>
                <a:gd name="T54" fmla="*/ 8 w 17"/>
                <a:gd name="T55" fmla="*/ 10 h 17"/>
                <a:gd name="T56" fmla="*/ 8 w 17"/>
                <a:gd name="T57" fmla="*/ 10 h 17"/>
                <a:gd name="T58" fmla="*/ 8 w 17"/>
                <a:gd name="T59" fmla="*/ 10 h 17"/>
                <a:gd name="T60" fmla="*/ 8 w 17"/>
                <a:gd name="T61" fmla="*/ 10 h 17"/>
                <a:gd name="T62" fmla="*/ 4 w 17"/>
                <a:gd name="T63" fmla="*/ 10 h 17"/>
                <a:gd name="T64" fmla="*/ 4 w 17"/>
                <a:gd name="T65" fmla="*/ 10 h 17"/>
                <a:gd name="T66" fmla="*/ 4 w 17"/>
                <a:gd name="T67" fmla="*/ 10 h 17"/>
                <a:gd name="T68" fmla="*/ 4 w 17"/>
                <a:gd name="T69" fmla="*/ 16 h 17"/>
                <a:gd name="T70" fmla="*/ 8 w 17"/>
                <a:gd name="T71" fmla="*/ 8 h 17"/>
                <a:gd name="T72" fmla="*/ 8 w 17"/>
                <a:gd name="T73" fmla="*/ 8 h 17"/>
                <a:gd name="T74" fmla="*/ 8 w 17"/>
                <a:gd name="T75" fmla="*/ 8 h 17"/>
                <a:gd name="T76" fmla="*/ 12 w 17"/>
                <a:gd name="T77" fmla="*/ 8 h 17"/>
                <a:gd name="T78" fmla="*/ 12 w 17"/>
                <a:gd name="T79" fmla="*/ 8 h 17"/>
                <a:gd name="T80" fmla="*/ 12 w 17"/>
                <a:gd name="T81" fmla="*/ 8 h 17"/>
                <a:gd name="T82" fmla="*/ 12 w 17"/>
                <a:gd name="T83" fmla="*/ 8 h 17"/>
                <a:gd name="T84" fmla="*/ 12 w 17"/>
                <a:gd name="T85" fmla="*/ 8 h 17"/>
                <a:gd name="T86" fmla="*/ 12 w 17"/>
                <a:gd name="T87" fmla="*/ 8 h 17"/>
                <a:gd name="T88" fmla="*/ 12 w 17"/>
                <a:gd name="T89" fmla="*/ 5 h 17"/>
                <a:gd name="T90" fmla="*/ 12 w 17"/>
                <a:gd name="T91" fmla="*/ 5 h 17"/>
                <a:gd name="T92" fmla="*/ 12 w 17"/>
                <a:gd name="T93" fmla="*/ 5 h 17"/>
                <a:gd name="T94" fmla="*/ 12 w 17"/>
                <a:gd name="T95" fmla="*/ 2 h 17"/>
                <a:gd name="T96" fmla="*/ 12 w 17"/>
                <a:gd name="T97" fmla="*/ 2 h 17"/>
                <a:gd name="T98" fmla="*/ 12 w 17"/>
                <a:gd name="T99" fmla="*/ 2 h 17"/>
                <a:gd name="T100" fmla="*/ 12 w 17"/>
                <a:gd name="T101" fmla="*/ 2 h 17"/>
                <a:gd name="T102" fmla="*/ 0 w 17"/>
                <a:gd name="T103" fmla="*/ 16 h 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7"/>
                <a:gd name="T158" fmla="*/ 17 w 17"/>
                <a:gd name="T159" fmla="*/ 17 h 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6" y="5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4" y="2"/>
                  </a:lnTo>
                  <a:lnTo>
                    <a:pt x="4" y="8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7" name="Freeform 129"/>
            <p:cNvSpPr>
              <a:spLocks/>
            </p:cNvSpPr>
            <p:nvPr/>
          </p:nvSpPr>
          <p:spPr bwMode="auto">
            <a:xfrm>
              <a:off x="3586" y="1290"/>
              <a:ext cx="17" cy="17"/>
            </a:xfrm>
            <a:custGeom>
              <a:avLst/>
              <a:gdLst>
                <a:gd name="T0" fmla="*/ 8 w 17"/>
                <a:gd name="T1" fmla="*/ 16 h 17"/>
                <a:gd name="T2" fmla="*/ 8 w 17"/>
                <a:gd name="T3" fmla="*/ 2 h 17"/>
                <a:gd name="T4" fmla="*/ 0 w 17"/>
                <a:gd name="T5" fmla="*/ 2 h 17"/>
                <a:gd name="T6" fmla="*/ 0 w 17"/>
                <a:gd name="T7" fmla="*/ 0 h 17"/>
                <a:gd name="T8" fmla="*/ 16 w 17"/>
                <a:gd name="T9" fmla="*/ 0 h 17"/>
                <a:gd name="T10" fmla="*/ 16 w 17"/>
                <a:gd name="T11" fmla="*/ 2 h 17"/>
                <a:gd name="T12" fmla="*/ 12 w 17"/>
                <a:gd name="T13" fmla="*/ 2 h 17"/>
                <a:gd name="T14" fmla="*/ 12 w 17"/>
                <a:gd name="T15" fmla="*/ 16 h 17"/>
                <a:gd name="T16" fmla="*/ 8 w 17"/>
                <a:gd name="T17" fmla="*/ 16 h 17"/>
                <a:gd name="T18" fmla="*/ 8 w 17"/>
                <a:gd name="T19" fmla="*/ 1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8" y="16"/>
                  </a:moveTo>
                  <a:lnTo>
                    <a:pt x="8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2" y="16"/>
                  </a:lnTo>
                  <a:lnTo>
                    <a:pt x="8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8" name="Line 130"/>
            <p:cNvSpPr>
              <a:spLocks noChangeShapeType="1"/>
            </p:cNvSpPr>
            <p:nvPr/>
          </p:nvSpPr>
          <p:spPr bwMode="auto">
            <a:xfrm>
              <a:off x="3563" y="1286"/>
              <a:ext cx="32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09" name="Freeform 131"/>
            <p:cNvSpPr>
              <a:spLocks/>
            </p:cNvSpPr>
            <p:nvPr/>
          </p:nvSpPr>
          <p:spPr bwMode="auto">
            <a:xfrm>
              <a:off x="3497" y="1259"/>
              <a:ext cx="47" cy="48"/>
            </a:xfrm>
            <a:custGeom>
              <a:avLst/>
              <a:gdLst>
                <a:gd name="T0" fmla="*/ 2 w 47"/>
                <a:gd name="T1" fmla="*/ 0 h 48"/>
                <a:gd name="T2" fmla="*/ 1 w 47"/>
                <a:gd name="T3" fmla="*/ 1 h 48"/>
                <a:gd name="T4" fmla="*/ 1 w 47"/>
                <a:gd name="T5" fmla="*/ 1 h 48"/>
                <a:gd name="T6" fmla="*/ 1 w 47"/>
                <a:gd name="T7" fmla="*/ 1 h 48"/>
                <a:gd name="T8" fmla="*/ 1 w 47"/>
                <a:gd name="T9" fmla="*/ 1 h 48"/>
                <a:gd name="T10" fmla="*/ 0 w 47"/>
                <a:gd name="T11" fmla="*/ 1 h 48"/>
                <a:gd name="T12" fmla="*/ 0 w 47"/>
                <a:gd name="T13" fmla="*/ 1 h 48"/>
                <a:gd name="T14" fmla="*/ 0 w 47"/>
                <a:gd name="T15" fmla="*/ 1 h 48"/>
                <a:gd name="T16" fmla="*/ 0 w 47"/>
                <a:gd name="T17" fmla="*/ 2 h 48"/>
                <a:gd name="T18" fmla="*/ 0 w 47"/>
                <a:gd name="T19" fmla="*/ 2 h 48"/>
                <a:gd name="T20" fmla="*/ 0 w 47"/>
                <a:gd name="T21" fmla="*/ 3 h 48"/>
                <a:gd name="T22" fmla="*/ 0 w 47"/>
                <a:gd name="T23" fmla="*/ 3 h 48"/>
                <a:gd name="T24" fmla="*/ 0 w 47"/>
                <a:gd name="T25" fmla="*/ 3 h 48"/>
                <a:gd name="T26" fmla="*/ 0 w 47"/>
                <a:gd name="T27" fmla="*/ 44 h 48"/>
                <a:gd name="T28" fmla="*/ 0 w 47"/>
                <a:gd name="T29" fmla="*/ 45 h 48"/>
                <a:gd name="T30" fmla="*/ 0 w 47"/>
                <a:gd name="T31" fmla="*/ 46 h 48"/>
                <a:gd name="T32" fmla="*/ 0 w 47"/>
                <a:gd name="T33" fmla="*/ 46 h 48"/>
                <a:gd name="T34" fmla="*/ 0 w 47"/>
                <a:gd name="T35" fmla="*/ 46 h 48"/>
                <a:gd name="T36" fmla="*/ 0 w 47"/>
                <a:gd name="T37" fmla="*/ 46 h 48"/>
                <a:gd name="T38" fmla="*/ 0 w 47"/>
                <a:gd name="T39" fmla="*/ 47 h 48"/>
                <a:gd name="T40" fmla="*/ 0 w 47"/>
                <a:gd name="T41" fmla="*/ 47 h 48"/>
                <a:gd name="T42" fmla="*/ 1 w 47"/>
                <a:gd name="T43" fmla="*/ 47 h 48"/>
                <a:gd name="T44" fmla="*/ 1 w 47"/>
                <a:gd name="T45" fmla="*/ 47 h 48"/>
                <a:gd name="T46" fmla="*/ 1 w 47"/>
                <a:gd name="T47" fmla="*/ 47 h 48"/>
                <a:gd name="T48" fmla="*/ 1 w 47"/>
                <a:gd name="T49" fmla="*/ 47 h 48"/>
                <a:gd name="T50" fmla="*/ 2 w 47"/>
                <a:gd name="T51" fmla="*/ 47 h 48"/>
                <a:gd name="T52" fmla="*/ 44 w 47"/>
                <a:gd name="T53" fmla="*/ 47 h 48"/>
                <a:gd name="T54" fmla="*/ 44 w 47"/>
                <a:gd name="T55" fmla="*/ 47 h 48"/>
                <a:gd name="T56" fmla="*/ 44 w 47"/>
                <a:gd name="T57" fmla="*/ 47 h 48"/>
                <a:gd name="T58" fmla="*/ 44 w 47"/>
                <a:gd name="T59" fmla="*/ 47 h 48"/>
                <a:gd name="T60" fmla="*/ 44 w 47"/>
                <a:gd name="T61" fmla="*/ 47 h 48"/>
                <a:gd name="T62" fmla="*/ 45 w 47"/>
                <a:gd name="T63" fmla="*/ 47 h 48"/>
                <a:gd name="T64" fmla="*/ 45 w 47"/>
                <a:gd name="T65" fmla="*/ 47 h 48"/>
                <a:gd name="T66" fmla="*/ 46 w 47"/>
                <a:gd name="T67" fmla="*/ 46 h 48"/>
                <a:gd name="T68" fmla="*/ 46 w 47"/>
                <a:gd name="T69" fmla="*/ 46 h 48"/>
                <a:gd name="T70" fmla="*/ 46 w 47"/>
                <a:gd name="T71" fmla="*/ 46 h 48"/>
                <a:gd name="T72" fmla="*/ 46 w 47"/>
                <a:gd name="T73" fmla="*/ 46 h 48"/>
                <a:gd name="T74" fmla="*/ 46 w 47"/>
                <a:gd name="T75" fmla="*/ 45 h 48"/>
                <a:gd name="T76" fmla="*/ 46 w 47"/>
                <a:gd name="T77" fmla="*/ 44 h 48"/>
                <a:gd name="T78" fmla="*/ 46 w 47"/>
                <a:gd name="T79" fmla="*/ 3 h 48"/>
                <a:gd name="T80" fmla="*/ 46 w 47"/>
                <a:gd name="T81" fmla="*/ 3 h 48"/>
                <a:gd name="T82" fmla="*/ 46 w 47"/>
                <a:gd name="T83" fmla="*/ 3 h 48"/>
                <a:gd name="T84" fmla="*/ 46 w 47"/>
                <a:gd name="T85" fmla="*/ 2 h 48"/>
                <a:gd name="T86" fmla="*/ 46 w 47"/>
                <a:gd name="T87" fmla="*/ 2 h 48"/>
                <a:gd name="T88" fmla="*/ 46 w 47"/>
                <a:gd name="T89" fmla="*/ 1 h 48"/>
                <a:gd name="T90" fmla="*/ 45 w 47"/>
                <a:gd name="T91" fmla="*/ 1 h 48"/>
                <a:gd name="T92" fmla="*/ 45 w 47"/>
                <a:gd name="T93" fmla="*/ 1 h 48"/>
                <a:gd name="T94" fmla="*/ 44 w 47"/>
                <a:gd name="T95" fmla="*/ 1 h 48"/>
                <a:gd name="T96" fmla="*/ 44 w 47"/>
                <a:gd name="T97" fmla="*/ 1 h 48"/>
                <a:gd name="T98" fmla="*/ 44 w 47"/>
                <a:gd name="T99" fmla="*/ 1 h 48"/>
                <a:gd name="T100" fmla="*/ 44 w 47"/>
                <a:gd name="T101" fmla="*/ 1 h 48"/>
                <a:gd name="T102" fmla="*/ 44 w 47"/>
                <a:gd name="T103" fmla="*/ 0 h 48"/>
                <a:gd name="T104" fmla="*/ 2 w 47"/>
                <a:gd name="T105" fmla="*/ 0 h 48"/>
                <a:gd name="T106" fmla="*/ 2 w 47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0" name="Freeform 132"/>
            <p:cNvSpPr>
              <a:spLocks/>
            </p:cNvSpPr>
            <p:nvPr/>
          </p:nvSpPr>
          <p:spPr bwMode="auto">
            <a:xfrm>
              <a:off x="3497" y="1259"/>
              <a:ext cx="47" cy="48"/>
            </a:xfrm>
            <a:custGeom>
              <a:avLst/>
              <a:gdLst>
                <a:gd name="T0" fmla="*/ 2 w 47"/>
                <a:gd name="T1" fmla="*/ 0 h 48"/>
                <a:gd name="T2" fmla="*/ 1 w 47"/>
                <a:gd name="T3" fmla="*/ 1 h 48"/>
                <a:gd name="T4" fmla="*/ 1 w 47"/>
                <a:gd name="T5" fmla="*/ 1 h 48"/>
                <a:gd name="T6" fmla="*/ 1 w 47"/>
                <a:gd name="T7" fmla="*/ 1 h 48"/>
                <a:gd name="T8" fmla="*/ 1 w 47"/>
                <a:gd name="T9" fmla="*/ 1 h 48"/>
                <a:gd name="T10" fmla="*/ 0 w 47"/>
                <a:gd name="T11" fmla="*/ 1 h 48"/>
                <a:gd name="T12" fmla="*/ 0 w 47"/>
                <a:gd name="T13" fmla="*/ 1 h 48"/>
                <a:gd name="T14" fmla="*/ 0 w 47"/>
                <a:gd name="T15" fmla="*/ 1 h 48"/>
                <a:gd name="T16" fmla="*/ 0 w 47"/>
                <a:gd name="T17" fmla="*/ 2 h 48"/>
                <a:gd name="T18" fmla="*/ 0 w 47"/>
                <a:gd name="T19" fmla="*/ 2 h 48"/>
                <a:gd name="T20" fmla="*/ 0 w 47"/>
                <a:gd name="T21" fmla="*/ 3 h 48"/>
                <a:gd name="T22" fmla="*/ 0 w 47"/>
                <a:gd name="T23" fmla="*/ 3 h 48"/>
                <a:gd name="T24" fmla="*/ 0 w 47"/>
                <a:gd name="T25" fmla="*/ 3 h 48"/>
                <a:gd name="T26" fmla="*/ 0 w 47"/>
                <a:gd name="T27" fmla="*/ 44 h 48"/>
                <a:gd name="T28" fmla="*/ 0 w 47"/>
                <a:gd name="T29" fmla="*/ 45 h 48"/>
                <a:gd name="T30" fmla="*/ 0 w 47"/>
                <a:gd name="T31" fmla="*/ 46 h 48"/>
                <a:gd name="T32" fmla="*/ 0 w 47"/>
                <a:gd name="T33" fmla="*/ 46 h 48"/>
                <a:gd name="T34" fmla="*/ 0 w 47"/>
                <a:gd name="T35" fmla="*/ 46 h 48"/>
                <a:gd name="T36" fmla="*/ 0 w 47"/>
                <a:gd name="T37" fmla="*/ 46 h 48"/>
                <a:gd name="T38" fmla="*/ 0 w 47"/>
                <a:gd name="T39" fmla="*/ 47 h 48"/>
                <a:gd name="T40" fmla="*/ 0 w 47"/>
                <a:gd name="T41" fmla="*/ 47 h 48"/>
                <a:gd name="T42" fmla="*/ 1 w 47"/>
                <a:gd name="T43" fmla="*/ 47 h 48"/>
                <a:gd name="T44" fmla="*/ 1 w 47"/>
                <a:gd name="T45" fmla="*/ 47 h 48"/>
                <a:gd name="T46" fmla="*/ 1 w 47"/>
                <a:gd name="T47" fmla="*/ 47 h 48"/>
                <a:gd name="T48" fmla="*/ 1 w 47"/>
                <a:gd name="T49" fmla="*/ 47 h 48"/>
                <a:gd name="T50" fmla="*/ 2 w 47"/>
                <a:gd name="T51" fmla="*/ 47 h 48"/>
                <a:gd name="T52" fmla="*/ 44 w 47"/>
                <a:gd name="T53" fmla="*/ 47 h 48"/>
                <a:gd name="T54" fmla="*/ 44 w 47"/>
                <a:gd name="T55" fmla="*/ 47 h 48"/>
                <a:gd name="T56" fmla="*/ 44 w 47"/>
                <a:gd name="T57" fmla="*/ 47 h 48"/>
                <a:gd name="T58" fmla="*/ 44 w 47"/>
                <a:gd name="T59" fmla="*/ 47 h 48"/>
                <a:gd name="T60" fmla="*/ 44 w 47"/>
                <a:gd name="T61" fmla="*/ 47 h 48"/>
                <a:gd name="T62" fmla="*/ 45 w 47"/>
                <a:gd name="T63" fmla="*/ 47 h 48"/>
                <a:gd name="T64" fmla="*/ 45 w 47"/>
                <a:gd name="T65" fmla="*/ 47 h 48"/>
                <a:gd name="T66" fmla="*/ 46 w 47"/>
                <a:gd name="T67" fmla="*/ 46 h 48"/>
                <a:gd name="T68" fmla="*/ 46 w 47"/>
                <a:gd name="T69" fmla="*/ 46 h 48"/>
                <a:gd name="T70" fmla="*/ 46 w 47"/>
                <a:gd name="T71" fmla="*/ 46 h 48"/>
                <a:gd name="T72" fmla="*/ 46 w 47"/>
                <a:gd name="T73" fmla="*/ 46 h 48"/>
                <a:gd name="T74" fmla="*/ 46 w 47"/>
                <a:gd name="T75" fmla="*/ 45 h 48"/>
                <a:gd name="T76" fmla="*/ 46 w 47"/>
                <a:gd name="T77" fmla="*/ 44 h 48"/>
                <a:gd name="T78" fmla="*/ 46 w 47"/>
                <a:gd name="T79" fmla="*/ 3 h 48"/>
                <a:gd name="T80" fmla="*/ 46 w 47"/>
                <a:gd name="T81" fmla="*/ 3 h 48"/>
                <a:gd name="T82" fmla="*/ 46 w 47"/>
                <a:gd name="T83" fmla="*/ 3 h 48"/>
                <a:gd name="T84" fmla="*/ 46 w 47"/>
                <a:gd name="T85" fmla="*/ 2 h 48"/>
                <a:gd name="T86" fmla="*/ 46 w 47"/>
                <a:gd name="T87" fmla="*/ 2 h 48"/>
                <a:gd name="T88" fmla="*/ 46 w 47"/>
                <a:gd name="T89" fmla="*/ 1 h 48"/>
                <a:gd name="T90" fmla="*/ 45 w 47"/>
                <a:gd name="T91" fmla="*/ 1 h 48"/>
                <a:gd name="T92" fmla="*/ 45 w 47"/>
                <a:gd name="T93" fmla="*/ 1 h 48"/>
                <a:gd name="T94" fmla="*/ 44 w 47"/>
                <a:gd name="T95" fmla="*/ 1 h 48"/>
                <a:gd name="T96" fmla="*/ 44 w 47"/>
                <a:gd name="T97" fmla="*/ 1 h 48"/>
                <a:gd name="T98" fmla="*/ 44 w 47"/>
                <a:gd name="T99" fmla="*/ 1 h 48"/>
                <a:gd name="T100" fmla="*/ 44 w 47"/>
                <a:gd name="T101" fmla="*/ 1 h 48"/>
                <a:gd name="T102" fmla="*/ 44 w 47"/>
                <a:gd name="T103" fmla="*/ 0 h 48"/>
                <a:gd name="T104" fmla="*/ 2 w 47"/>
                <a:gd name="T105" fmla="*/ 0 h 48"/>
                <a:gd name="T106" fmla="*/ 2 w 47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1" name="Freeform 133"/>
            <p:cNvSpPr>
              <a:spLocks/>
            </p:cNvSpPr>
            <p:nvPr/>
          </p:nvSpPr>
          <p:spPr bwMode="auto">
            <a:xfrm>
              <a:off x="3502" y="1264"/>
              <a:ext cx="37" cy="38"/>
            </a:xfrm>
            <a:custGeom>
              <a:avLst/>
              <a:gdLst>
                <a:gd name="T0" fmla="*/ 36 w 37"/>
                <a:gd name="T1" fmla="*/ 19 h 38"/>
                <a:gd name="T2" fmla="*/ 35 w 37"/>
                <a:gd name="T3" fmla="*/ 16 h 38"/>
                <a:gd name="T4" fmla="*/ 35 w 37"/>
                <a:gd name="T5" fmla="*/ 14 h 38"/>
                <a:gd name="T6" fmla="*/ 34 w 37"/>
                <a:gd name="T7" fmla="*/ 12 h 38"/>
                <a:gd name="T8" fmla="*/ 33 w 37"/>
                <a:gd name="T9" fmla="*/ 10 h 38"/>
                <a:gd name="T10" fmla="*/ 32 w 37"/>
                <a:gd name="T11" fmla="*/ 8 h 38"/>
                <a:gd name="T12" fmla="*/ 30 w 37"/>
                <a:gd name="T13" fmla="*/ 6 h 38"/>
                <a:gd name="T14" fmla="*/ 28 w 37"/>
                <a:gd name="T15" fmla="*/ 4 h 38"/>
                <a:gd name="T16" fmla="*/ 27 w 37"/>
                <a:gd name="T17" fmla="*/ 3 h 38"/>
                <a:gd name="T18" fmla="*/ 24 w 37"/>
                <a:gd name="T19" fmla="*/ 2 h 38"/>
                <a:gd name="T20" fmla="*/ 22 w 37"/>
                <a:gd name="T21" fmla="*/ 2 h 38"/>
                <a:gd name="T22" fmla="*/ 20 w 37"/>
                <a:gd name="T23" fmla="*/ 1 h 38"/>
                <a:gd name="T24" fmla="*/ 18 w 37"/>
                <a:gd name="T25" fmla="*/ 0 h 38"/>
                <a:gd name="T26" fmla="*/ 15 w 37"/>
                <a:gd name="T27" fmla="*/ 1 h 38"/>
                <a:gd name="T28" fmla="*/ 12 w 37"/>
                <a:gd name="T29" fmla="*/ 2 h 38"/>
                <a:gd name="T30" fmla="*/ 10 w 37"/>
                <a:gd name="T31" fmla="*/ 2 h 38"/>
                <a:gd name="T32" fmla="*/ 8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3 w 37"/>
                <a:gd name="T39" fmla="*/ 8 h 38"/>
                <a:gd name="T40" fmla="*/ 2 w 37"/>
                <a:gd name="T41" fmla="*/ 10 h 38"/>
                <a:gd name="T42" fmla="*/ 1 w 37"/>
                <a:gd name="T43" fmla="*/ 12 h 38"/>
                <a:gd name="T44" fmla="*/ 0 w 37"/>
                <a:gd name="T45" fmla="*/ 14 h 38"/>
                <a:gd name="T46" fmla="*/ 0 w 37"/>
                <a:gd name="T47" fmla="*/ 16 h 38"/>
                <a:gd name="T48" fmla="*/ 0 w 37"/>
                <a:gd name="T49" fmla="*/ 19 h 38"/>
                <a:gd name="T50" fmla="*/ 0 w 37"/>
                <a:gd name="T51" fmla="*/ 22 h 38"/>
                <a:gd name="T52" fmla="*/ 0 w 37"/>
                <a:gd name="T53" fmla="*/ 24 h 38"/>
                <a:gd name="T54" fmla="*/ 1 w 37"/>
                <a:gd name="T55" fmla="*/ 26 h 38"/>
                <a:gd name="T56" fmla="*/ 2 w 37"/>
                <a:gd name="T57" fmla="*/ 28 h 38"/>
                <a:gd name="T58" fmla="*/ 3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8 w 37"/>
                <a:gd name="T65" fmla="*/ 34 h 38"/>
                <a:gd name="T66" fmla="*/ 10 w 37"/>
                <a:gd name="T67" fmla="*/ 35 h 38"/>
                <a:gd name="T68" fmla="*/ 12 w 37"/>
                <a:gd name="T69" fmla="*/ 36 h 38"/>
                <a:gd name="T70" fmla="*/ 15 w 37"/>
                <a:gd name="T71" fmla="*/ 37 h 38"/>
                <a:gd name="T72" fmla="*/ 18 w 37"/>
                <a:gd name="T73" fmla="*/ 37 h 38"/>
                <a:gd name="T74" fmla="*/ 20 w 37"/>
                <a:gd name="T75" fmla="*/ 37 h 38"/>
                <a:gd name="T76" fmla="*/ 22 w 37"/>
                <a:gd name="T77" fmla="*/ 36 h 38"/>
                <a:gd name="T78" fmla="*/ 24 w 37"/>
                <a:gd name="T79" fmla="*/ 35 h 38"/>
                <a:gd name="T80" fmla="*/ 27 w 37"/>
                <a:gd name="T81" fmla="*/ 34 h 38"/>
                <a:gd name="T82" fmla="*/ 28 w 37"/>
                <a:gd name="T83" fmla="*/ 33 h 38"/>
                <a:gd name="T84" fmla="*/ 30 w 37"/>
                <a:gd name="T85" fmla="*/ 31 h 38"/>
                <a:gd name="T86" fmla="*/ 32 w 37"/>
                <a:gd name="T87" fmla="*/ 30 h 38"/>
                <a:gd name="T88" fmla="*/ 33 w 37"/>
                <a:gd name="T89" fmla="*/ 28 h 38"/>
                <a:gd name="T90" fmla="*/ 34 w 37"/>
                <a:gd name="T91" fmla="*/ 26 h 38"/>
                <a:gd name="T92" fmla="*/ 35 w 37"/>
                <a:gd name="T93" fmla="*/ 24 h 38"/>
                <a:gd name="T94" fmla="*/ 35 w 37"/>
                <a:gd name="T95" fmla="*/ 22 h 38"/>
                <a:gd name="T96" fmla="*/ 36 w 37"/>
                <a:gd name="T97" fmla="*/ 19 h 38"/>
                <a:gd name="T98" fmla="*/ 36 w 37"/>
                <a:gd name="T99" fmla="*/ 19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9"/>
                  </a:moveTo>
                  <a:lnTo>
                    <a:pt x="35" y="16"/>
                  </a:lnTo>
                  <a:lnTo>
                    <a:pt x="35" y="14"/>
                  </a:lnTo>
                  <a:lnTo>
                    <a:pt x="34" y="12"/>
                  </a:lnTo>
                  <a:lnTo>
                    <a:pt x="33" y="10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2" y="28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8" y="34"/>
                  </a:lnTo>
                  <a:lnTo>
                    <a:pt x="10" y="35"/>
                  </a:lnTo>
                  <a:lnTo>
                    <a:pt x="12" y="36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20" y="37"/>
                  </a:lnTo>
                  <a:lnTo>
                    <a:pt x="22" y="36"/>
                  </a:lnTo>
                  <a:lnTo>
                    <a:pt x="24" y="35"/>
                  </a:lnTo>
                  <a:lnTo>
                    <a:pt x="27" y="34"/>
                  </a:lnTo>
                  <a:lnTo>
                    <a:pt x="28" y="33"/>
                  </a:lnTo>
                  <a:lnTo>
                    <a:pt x="30" y="31"/>
                  </a:lnTo>
                  <a:lnTo>
                    <a:pt x="32" y="30"/>
                  </a:lnTo>
                  <a:lnTo>
                    <a:pt x="33" y="28"/>
                  </a:lnTo>
                  <a:lnTo>
                    <a:pt x="34" y="26"/>
                  </a:lnTo>
                  <a:lnTo>
                    <a:pt x="35" y="24"/>
                  </a:lnTo>
                  <a:lnTo>
                    <a:pt x="35" y="22"/>
                  </a:lnTo>
                  <a:lnTo>
                    <a:pt x="36" y="19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2" name="Freeform 134"/>
            <p:cNvSpPr>
              <a:spLocks/>
            </p:cNvSpPr>
            <p:nvPr/>
          </p:nvSpPr>
          <p:spPr bwMode="auto">
            <a:xfrm>
              <a:off x="3502" y="1264"/>
              <a:ext cx="37" cy="38"/>
            </a:xfrm>
            <a:custGeom>
              <a:avLst/>
              <a:gdLst>
                <a:gd name="T0" fmla="*/ 36 w 37"/>
                <a:gd name="T1" fmla="*/ 19 h 38"/>
                <a:gd name="T2" fmla="*/ 35 w 37"/>
                <a:gd name="T3" fmla="*/ 16 h 38"/>
                <a:gd name="T4" fmla="*/ 35 w 37"/>
                <a:gd name="T5" fmla="*/ 14 h 38"/>
                <a:gd name="T6" fmla="*/ 34 w 37"/>
                <a:gd name="T7" fmla="*/ 12 h 38"/>
                <a:gd name="T8" fmla="*/ 33 w 37"/>
                <a:gd name="T9" fmla="*/ 10 h 38"/>
                <a:gd name="T10" fmla="*/ 32 w 37"/>
                <a:gd name="T11" fmla="*/ 8 h 38"/>
                <a:gd name="T12" fmla="*/ 30 w 37"/>
                <a:gd name="T13" fmla="*/ 6 h 38"/>
                <a:gd name="T14" fmla="*/ 28 w 37"/>
                <a:gd name="T15" fmla="*/ 4 h 38"/>
                <a:gd name="T16" fmla="*/ 27 w 37"/>
                <a:gd name="T17" fmla="*/ 3 h 38"/>
                <a:gd name="T18" fmla="*/ 24 w 37"/>
                <a:gd name="T19" fmla="*/ 2 h 38"/>
                <a:gd name="T20" fmla="*/ 22 w 37"/>
                <a:gd name="T21" fmla="*/ 2 h 38"/>
                <a:gd name="T22" fmla="*/ 20 w 37"/>
                <a:gd name="T23" fmla="*/ 1 h 38"/>
                <a:gd name="T24" fmla="*/ 18 w 37"/>
                <a:gd name="T25" fmla="*/ 0 h 38"/>
                <a:gd name="T26" fmla="*/ 15 w 37"/>
                <a:gd name="T27" fmla="*/ 1 h 38"/>
                <a:gd name="T28" fmla="*/ 12 w 37"/>
                <a:gd name="T29" fmla="*/ 2 h 38"/>
                <a:gd name="T30" fmla="*/ 10 w 37"/>
                <a:gd name="T31" fmla="*/ 2 h 38"/>
                <a:gd name="T32" fmla="*/ 8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3 w 37"/>
                <a:gd name="T39" fmla="*/ 8 h 38"/>
                <a:gd name="T40" fmla="*/ 2 w 37"/>
                <a:gd name="T41" fmla="*/ 10 h 38"/>
                <a:gd name="T42" fmla="*/ 1 w 37"/>
                <a:gd name="T43" fmla="*/ 12 h 38"/>
                <a:gd name="T44" fmla="*/ 0 w 37"/>
                <a:gd name="T45" fmla="*/ 14 h 38"/>
                <a:gd name="T46" fmla="*/ 0 w 37"/>
                <a:gd name="T47" fmla="*/ 16 h 38"/>
                <a:gd name="T48" fmla="*/ 0 w 37"/>
                <a:gd name="T49" fmla="*/ 19 h 38"/>
                <a:gd name="T50" fmla="*/ 0 w 37"/>
                <a:gd name="T51" fmla="*/ 22 h 38"/>
                <a:gd name="T52" fmla="*/ 0 w 37"/>
                <a:gd name="T53" fmla="*/ 24 h 38"/>
                <a:gd name="T54" fmla="*/ 1 w 37"/>
                <a:gd name="T55" fmla="*/ 26 h 38"/>
                <a:gd name="T56" fmla="*/ 2 w 37"/>
                <a:gd name="T57" fmla="*/ 28 h 38"/>
                <a:gd name="T58" fmla="*/ 3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8 w 37"/>
                <a:gd name="T65" fmla="*/ 34 h 38"/>
                <a:gd name="T66" fmla="*/ 10 w 37"/>
                <a:gd name="T67" fmla="*/ 35 h 38"/>
                <a:gd name="T68" fmla="*/ 12 w 37"/>
                <a:gd name="T69" fmla="*/ 36 h 38"/>
                <a:gd name="T70" fmla="*/ 15 w 37"/>
                <a:gd name="T71" fmla="*/ 37 h 38"/>
                <a:gd name="T72" fmla="*/ 18 w 37"/>
                <a:gd name="T73" fmla="*/ 37 h 38"/>
                <a:gd name="T74" fmla="*/ 20 w 37"/>
                <a:gd name="T75" fmla="*/ 37 h 38"/>
                <a:gd name="T76" fmla="*/ 22 w 37"/>
                <a:gd name="T77" fmla="*/ 36 h 38"/>
                <a:gd name="T78" fmla="*/ 24 w 37"/>
                <a:gd name="T79" fmla="*/ 35 h 38"/>
                <a:gd name="T80" fmla="*/ 27 w 37"/>
                <a:gd name="T81" fmla="*/ 34 h 38"/>
                <a:gd name="T82" fmla="*/ 28 w 37"/>
                <a:gd name="T83" fmla="*/ 33 h 38"/>
                <a:gd name="T84" fmla="*/ 30 w 37"/>
                <a:gd name="T85" fmla="*/ 31 h 38"/>
                <a:gd name="T86" fmla="*/ 32 w 37"/>
                <a:gd name="T87" fmla="*/ 30 h 38"/>
                <a:gd name="T88" fmla="*/ 33 w 37"/>
                <a:gd name="T89" fmla="*/ 28 h 38"/>
                <a:gd name="T90" fmla="*/ 34 w 37"/>
                <a:gd name="T91" fmla="*/ 26 h 38"/>
                <a:gd name="T92" fmla="*/ 35 w 37"/>
                <a:gd name="T93" fmla="*/ 24 h 38"/>
                <a:gd name="T94" fmla="*/ 35 w 37"/>
                <a:gd name="T95" fmla="*/ 22 h 38"/>
                <a:gd name="T96" fmla="*/ 36 w 37"/>
                <a:gd name="T97" fmla="*/ 19 h 38"/>
                <a:gd name="T98" fmla="*/ 36 w 37"/>
                <a:gd name="T99" fmla="*/ 19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9"/>
                  </a:moveTo>
                  <a:lnTo>
                    <a:pt x="35" y="16"/>
                  </a:lnTo>
                  <a:lnTo>
                    <a:pt x="35" y="14"/>
                  </a:lnTo>
                  <a:lnTo>
                    <a:pt x="34" y="12"/>
                  </a:lnTo>
                  <a:lnTo>
                    <a:pt x="33" y="10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2" y="28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8" y="34"/>
                  </a:lnTo>
                  <a:lnTo>
                    <a:pt x="10" y="35"/>
                  </a:lnTo>
                  <a:lnTo>
                    <a:pt x="12" y="36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20" y="37"/>
                  </a:lnTo>
                  <a:lnTo>
                    <a:pt x="22" y="36"/>
                  </a:lnTo>
                  <a:lnTo>
                    <a:pt x="24" y="35"/>
                  </a:lnTo>
                  <a:lnTo>
                    <a:pt x="27" y="34"/>
                  </a:lnTo>
                  <a:lnTo>
                    <a:pt x="28" y="33"/>
                  </a:lnTo>
                  <a:lnTo>
                    <a:pt x="30" y="31"/>
                  </a:lnTo>
                  <a:lnTo>
                    <a:pt x="32" y="30"/>
                  </a:lnTo>
                  <a:lnTo>
                    <a:pt x="33" y="28"/>
                  </a:lnTo>
                  <a:lnTo>
                    <a:pt x="34" y="26"/>
                  </a:lnTo>
                  <a:lnTo>
                    <a:pt x="35" y="24"/>
                  </a:lnTo>
                  <a:lnTo>
                    <a:pt x="35" y="22"/>
                  </a:lnTo>
                  <a:lnTo>
                    <a:pt x="36" y="19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3" name="Freeform 135"/>
            <p:cNvSpPr>
              <a:spLocks/>
            </p:cNvSpPr>
            <p:nvPr/>
          </p:nvSpPr>
          <p:spPr bwMode="auto">
            <a:xfrm>
              <a:off x="3512" y="1276"/>
              <a:ext cx="17" cy="17"/>
            </a:xfrm>
            <a:custGeom>
              <a:avLst/>
              <a:gdLst>
                <a:gd name="T0" fmla="*/ 2 w 17"/>
                <a:gd name="T1" fmla="*/ 0 h 17"/>
                <a:gd name="T2" fmla="*/ 16 w 17"/>
                <a:gd name="T3" fmla="*/ 8 h 17"/>
                <a:gd name="T4" fmla="*/ 14 w 17"/>
                <a:gd name="T5" fmla="*/ 10 h 17"/>
                <a:gd name="T6" fmla="*/ 13 w 17"/>
                <a:gd name="T7" fmla="*/ 11 h 17"/>
                <a:gd name="T8" fmla="*/ 12 w 17"/>
                <a:gd name="T9" fmla="*/ 11 h 17"/>
                <a:gd name="T10" fmla="*/ 12 w 17"/>
                <a:gd name="T11" fmla="*/ 13 h 17"/>
                <a:gd name="T12" fmla="*/ 10 w 17"/>
                <a:gd name="T13" fmla="*/ 13 h 17"/>
                <a:gd name="T14" fmla="*/ 9 w 17"/>
                <a:gd name="T15" fmla="*/ 14 h 17"/>
                <a:gd name="T16" fmla="*/ 8 w 17"/>
                <a:gd name="T17" fmla="*/ 14 h 17"/>
                <a:gd name="T18" fmla="*/ 7 w 17"/>
                <a:gd name="T19" fmla="*/ 14 h 17"/>
                <a:gd name="T20" fmla="*/ 5 w 17"/>
                <a:gd name="T21" fmla="*/ 16 h 17"/>
                <a:gd name="T22" fmla="*/ 4 w 17"/>
                <a:gd name="T23" fmla="*/ 16 h 17"/>
                <a:gd name="T24" fmla="*/ 1 w 17"/>
                <a:gd name="T25" fmla="*/ 16 h 17"/>
                <a:gd name="T26" fmla="*/ 0 w 17"/>
                <a:gd name="T27" fmla="*/ 16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17"/>
                <a:gd name="T44" fmla="*/ 17 w 1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17">
                  <a:moveTo>
                    <a:pt x="2" y="0"/>
                  </a:moveTo>
                  <a:lnTo>
                    <a:pt x="16" y="8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1" y="16"/>
                  </a:lnTo>
                  <a:lnTo>
                    <a:pt x="0" y="1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4" name="Freeform 136"/>
            <p:cNvSpPr>
              <a:spLocks/>
            </p:cNvSpPr>
            <p:nvPr/>
          </p:nvSpPr>
          <p:spPr bwMode="auto">
            <a:xfrm>
              <a:off x="3513" y="1274"/>
              <a:ext cx="17" cy="17"/>
            </a:xfrm>
            <a:custGeom>
              <a:avLst/>
              <a:gdLst>
                <a:gd name="T0" fmla="*/ 13 w 17"/>
                <a:gd name="T1" fmla="*/ 16 h 17"/>
                <a:gd name="T2" fmla="*/ 0 w 17"/>
                <a:gd name="T3" fmla="*/ 8 h 17"/>
                <a:gd name="T4" fmla="*/ 1 w 17"/>
                <a:gd name="T5" fmla="*/ 6 h 17"/>
                <a:gd name="T6" fmla="*/ 1 w 17"/>
                <a:gd name="T7" fmla="*/ 5 h 17"/>
                <a:gd name="T8" fmla="*/ 3 w 17"/>
                <a:gd name="T9" fmla="*/ 5 h 17"/>
                <a:gd name="T10" fmla="*/ 3 w 17"/>
                <a:gd name="T11" fmla="*/ 4 h 17"/>
                <a:gd name="T12" fmla="*/ 4 w 17"/>
                <a:gd name="T13" fmla="*/ 3 h 17"/>
                <a:gd name="T14" fmla="*/ 5 w 17"/>
                <a:gd name="T15" fmla="*/ 2 h 17"/>
                <a:gd name="T16" fmla="*/ 6 w 17"/>
                <a:gd name="T17" fmla="*/ 2 h 17"/>
                <a:gd name="T18" fmla="*/ 8 w 17"/>
                <a:gd name="T19" fmla="*/ 1 h 17"/>
                <a:gd name="T20" fmla="*/ 9 w 17"/>
                <a:gd name="T21" fmla="*/ 1 h 17"/>
                <a:gd name="T22" fmla="*/ 11 w 17"/>
                <a:gd name="T23" fmla="*/ 1 h 17"/>
                <a:gd name="T24" fmla="*/ 13 w 17"/>
                <a:gd name="T25" fmla="*/ 1 h 17"/>
                <a:gd name="T26" fmla="*/ 16 w 17"/>
                <a:gd name="T27" fmla="*/ 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17"/>
                <a:gd name="T44" fmla="*/ 17 w 1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17">
                  <a:moveTo>
                    <a:pt x="13" y="16"/>
                  </a:moveTo>
                  <a:lnTo>
                    <a:pt x="0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6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5" name="Freeform 137"/>
            <p:cNvSpPr>
              <a:spLocks/>
            </p:cNvSpPr>
            <p:nvPr/>
          </p:nvSpPr>
          <p:spPr bwMode="auto">
            <a:xfrm>
              <a:off x="3618" y="1259"/>
              <a:ext cx="48" cy="47"/>
            </a:xfrm>
            <a:custGeom>
              <a:avLst/>
              <a:gdLst>
                <a:gd name="T0" fmla="*/ 3 w 48"/>
                <a:gd name="T1" fmla="*/ 0 h 47"/>
                <a:gd name="T2" fmla="*/ 2 w 48"/>
                <a:gd name="T3" fmla="*/ 0 h 47"/>
                <a:gd name="T4" fmla="*/ 2 w 48"/>
                <a:gd name="T5" fmla="*/ 0 h 47"/>
                <a:gd name="T6" fmla="*/ 1 w 48"/>
                <a:gd name="T7" fmla="*/ 0 h 47"/>
                <a:gd name="T8" fmla="*/ 1 w 48"/>
                <a:gd name="T9" fmla="*/ 0 h 47"/>
                <a:gd name="T10" fmla="*/ 1 w 48"/>
                <a:gd name="T11" fmla="*/ 0 h 47"/>
                <a:gd name="T12" fmla="*/ 1 w 48"/>
                <a:gd name="T13" fmla="*/ 1 h 47"/>
                <a:gd name="T14" fmla="*/ 0 w 48"/>
                <a:gd name="T15" fmla="*/ 1 h 47"/>
                <a:gd name="T16" fmla="*/ 0 w 48"/>
                <a:gd name="T17" fmla="*/ 1 h 47"/>
                <a:gd name="T18" fmla="*/ 0 w 48"/>
                <a:gd name="T19" fmla="*/ 1 h 47"/>
                <a:gd name="T20" fmla="*/ 0 w 48"/>
                <a:gd name="T21" fmla="*/ 2 h 47"/>
                <a:gd name="T22" fmla="*/ 0 w 48"/>
                <a:gd name="T23" fmla="*/ 3 h 47"/>
                <a:gd name="T24" fmla="*/ 0 w 48"/>
                <a:gd name="T25" fmla="*/ 3 h 47"/>
                <a:gd name="T26" fmla="*/ 0 w 48"/>
                <a:gd name="T27" fmla="*/ 44 h 47"/>
                <a:gd name="T28" fmla="*/ 0 w 48"/>
                <a:gd name="T29" fmla="*/ 44 h 47"/>
                <a:gd name="T30" fmla="*/ 0 w 48"/>
                <a:gd name="T31" fmla="*/ 45 h 47"/>
                <a:gd name="T32" fmla="*/ 0 w 48"/>
                <a:gd name="T33" fmla="*/ 45 h 47"/>
                <a:gd name="T34" fmla="*/ 0 w 48"/>
                <a:gd name="T35" fmla="*/ 46 h 47"/>
                <a:gd name="T36" fmla="*/ 0 w 48"/>
                <a:gd name="T37" fmla="*/ 46 h 47"/>
                <a:gd name="T38" fmla="*/ 1 w 48"/>
                <a:gd name="T39" fmla="*/ 46 h 47"/>
                <a:gd name="T40" fmla="*/ 1 w 48"/>
                <a:gd name="T41" fmla="*/ 46 h 47"/>
                <a:gd name="T42" fmla="*/ 1 w 48"/>
                <a:gd name="T43" fmla="*/ 46 h 47"/>
                <a:gd name="T44" fmla="*/ 1 w 48"/>
                <a:gd name="T45" fmla="*/ 46 h 47"/>
                <a:gd name="T46" fmla="*/ 2 w 48"/>
                <a:gd name="T47" fmla="*/ 46 h 47"/>
                <a:gd name="T48" fmla="*/ 2 w 48"/>
                <a:gd name="T49" fmla="*/ 46 h 47"/>
                <a:gd name="T50" fmla="*/ 3 w 48"/>
                <a:gd name="T51" fmla="*/ 46 h 47"/>
                <a:gd name="T52" fmla="*/ 44 w 48"/>
                <a:gd name="T53" fmla="*/ 46 h 47"/>
                <a:gd name="T54" fmla="*/ 44 w 48"/>
                <a:gd name="T55" fmla="*/ 46 h 47"/>
                <a:gd name="T56" fmla="*/ 45 w 48"/>
                <a:gd name="T57" fmla="*/ 46 h 47"/>
                <a:gd name="T58" fmla="*/ 45 w 48"/>
                <a:gd name="T59" fmla="*/ 46 h 47"/>
                <a:gd name="T60" fmla="*/ 45 w 48"/>
                <a:gd name="T61" fmla="*/ 46 h 47"/>
                <a:gd name="T62" fmla="*/ 45 w 48"/>
                <a:gd name="T63" fmla="*/ 46 h 47"/>
                <a:gd name="T64" fmla="*/ 46 w 48"/>
                <a:gd name="T65" fmla="*/ 46 h 47"/>
                <a:gd name="T66" fmla="*/ 46 w 48"/>
                <a:gd name="T67" fmla="*/ 46 h 47"/>
                <a:gd name="T68" fmla="*/ 46 w 48"/>
                <a:gd name="T69" fmla="*/ 46 h 47"/>
                <a:gd name="T70" fmla="*/ 46 w 48"/>
                <a:gd name="T71" fmla="*/ 45 h 47"/>
                <a:gd name="T72" fmla="*/ 46 w 48"/>
                <a:gd name="T73" fmla="*/ 45 h 47"/>
                <a:gd name="T74" fmla="*/ 46 w 48"/>
                <a:gd name="T75" fmla="*/ 44 h 47"/>
                <a:gd name="T76" fmla="*/ 47 w 48"/>
                <a:gd name="T77" fmla="*/ 44 h 47"/>
                <a:gd name="T78" fmla="*/ 47 w 48"/>
                <a:gd name="T79" fmla="*/ 3 h 47"/>
                <a:gd name="T80" fmla="*/ 46 w 48"/>
                <a:gd name="T81" fmla="*/ 3 h 47"/>
                <a:gd name="T82" fmla="*/ 46 w 48"/>
                <a:gd name="T83" fmla="*/ 2 h 47"/>
                <a:gd name="T84" fmla="*/ 46 w 48"/>
                <a:gd name="T85" fmla="*/ 1 h 47"/>
                <a:gd name="T86" fmla="*/ 46 w 48"/>
                <a:gd name="T87" fmla="*/ 1 h 47"/>
                <a:gd name="T88" fmla="*/ 46 w 48"/>
                <a:gd name="T89" fmla="*/ 1 h 47"/>
                <a:gd name="T90" fmla="*/ 46 w 48"/>
                <a:gd name="T91" fmla="*/ 1 h 47"/>
                <a:gd name="T92" fmla="*/ 45 w 48"/>
                <a:gd name="T93" fmla="*/ 0 h 47"/>
                <a:gd name="T94" fmla="*/ 45 w 48"/>
                <a:gd name="T95" fmla="*/ 0 h 47"/>
                <a:gd name="T96" fmla="*/ 45 w 48"/>
                <a:gd name="T97" fmla="*/ 0 h 47"/>
                <a:gd name="T98" fmla="*/ 45 w 48"/>
                <a:gd name="T99" fmla="*/ 0 h 47"/>
                <a:gd name="T100" fmla="*/ 44 w 48"/>
                <a:gd name="T101" fmla="*/ 0 h 47"/>
                <a:gd name="T102" fmla="*/ 44 w 48"/>
                <a:gd name="T103" fmla="*/ 0 h 47"/>
                <a:gd name="T104" fmla="*/ 3 w 48"/>
                <a:gd name="T105" fmla="*/ 0 h 47"/>
                <a:gd name="T106" fmla="*/ 3 w 48"/>
                <a:gd name="T107" fmla="*/ 0 h 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"/>
                <a:gd name="T163" fmla="*/ 0 h 47"/>
                <a:gd name="T164" fmla="*/ 48 w 48"/>
                <a:gd name="T165" fmla="*/ 47 h 4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" h="47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2" y="46"/>
                  </a:lnTo>
                  <a:lnTo>
                    <a:pt x="3" y="46"/>
                  </a:lnTo>
                  <a:lnTo>
                    <a:pt x="44" y="46"/>
                  </a:lnTo>
                  <a:lnTo>
                    <a:pt x="45" y="46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7" y="44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3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6" name="Freeform 138"/>
            <p:cNvSpPr>
              <a:spLocks/>
            </p:cNvSpPr>
            <p:nvPr/>
          </p:nvSpPr>
          <p:spPr bwMode="auto">
            <a:xfrm>
              <a:off x="3618" y="1259"/>
              <a:ext cx="48" cy="47"/>
            </a:xfrm>
            <a:custGeom>
              <a:avLst/>
              <a:gdLst>
                <a:gd name="T0" fmla="*/ 3 w 48"/>
                <a:gd name="T1" fmla="*/ 0 h 47"/>
                <a:gd name="T2" fmla="*/ 2 w 48"/>
                <a:gd name="T3" fmla="*/ 0 h 47"/>
                <a:gd name="T4" fmla="*/ 2 w 48"/>
                <a:gd name="T5" fmla="*/ 0 h 47"/>
                <a:gd name="T6" fmla="*/ 1 w 48"/>
                <a:gd name="T7" fmla="*/ 0 h 47"/>
                <a:gd name="T8" fmla="*/ 1 w 48"/>
                <a:gd name="T9" fmla="*/ 0 h 47"/>
                <a:gd name="T10" fmla="*/ 1 w 48"/>
                <a:gd name="T11" fmla="*/ 0 h 47"/>
                <a:gd name="T12" fmla="*/ 1 w 48"/>
                <a:gd name="T13" fmla="*/ 1 h 47"/>
                <a:gd name="T14" fmla="*/ 0 w 48"/>
                <a:gd name="T15" fmla="*/ 1 h 47"/>
                <a:gd name="T16" fmla="*/ 0 w 48"/>
                <a:gd name="T17" fmla="*/ 1 h 47"/>
                <a:gd name="T18" fmla="*/ 0 w 48"/>
                <a:gd name="T19" fmla="*/ 1 h 47"/>
                <a:gd name="T20" fmla="*/ 0 w 48"/>
                <a:gd name="T21" fmla="*/ 2 h 47"/>
                <a:gd name="T22" fmla="*/ 0 w 48"/>
                <a:gd name="T23" fmla="*/ 3 h 47"/>
                <a:gd name="T24" fmla="*/ 0 w 48"/>
                <a:gd name="T25" fmla="*/ 3 h 47"/>
                <a:gd name="T26" fmla="*/ 0 w 48"/>
                <a:gd name="T27" fmla="*/ 44 h 47"/>
                <a:gd name="T28" fmla="*/ 0 w 48"/>
                <a:gd name="T29" fmla="*/ 44 h 47"/>
                <a:gd name="T30" fmla="*/ 0 w 48"/>
                <a:gd name="T31" fmla="*/ 45 h 47"/>
                <a:gd name="T32" fmla="*/ 0 w 48"/>
                <a:gd name="T33" fmla="*/ 45 h 47"/>
                <a:gd name="T34" fmla="*/ 0 w 48"/>
                <a:gd name="T35" fmla="*/ 46 h 47"/>
                <a:gd name="T36" fmla="*/ 0 w 48"/>
                <a:gd name="T37" fmla="*/ 46 h 47"/>
                <a:gd name="T38" fmla="*/ 1 w 48"/>
                <a:gd name="T39" fmla="*/ 46 h 47"/>
                <a:gd name="T40" fmla="*/ 1 w 48"/>
                <a:gd name="T41" fmla="*/ 46 h 47"/>
                <a:gd name="T42" fmla="*/ 1 w 48"/>
                <a:gd name="T43" fmla="*/ 46 h 47"/>
                <a:gd name="T44" fmla="*/ 1 w 48"/>
                <a:gd name="T45" fmla="*/ 46 h 47"/>
                <a:gd name="T46" fmla="*/ 2 w 48"/>
                <a:gd name="T47" fmla="*/ 46 h 47"/>
                <a:gd name="T48" fmla="*/ 2 w 48"/>
                <a:gd name="T49" fmla="*/ 46 h 47"/>
                <a:gd name="T50" fmla="*/ 3 w 48"/>
                <a:gd name="T51" fmla="*/ 46 h 47"/>
                <a:gd name="T52" fmla="*/ 44 w 48"/>
                <a:gd name="T53" fmla="*/ 46 h 47"/>
                <a:gd name="T54" fmla="*/ 44 w 48"/>
                <a:gd name="T55" fmla="*/ 46 h 47"/>
                <a:gd name="T56" fmla="*/ 45 w 48"/>
                <a:gd name="T57" fmla="*/ 46 h 47"/>
                <a:gd name="T58" fmla="*/ 45 w 48"/>
                <a:gd name="T59" fmla="*/ 46 h 47"/>
                <a:gd name="T60" fmla="*/ 45 w 48"/>
                <a:gd name="T61" fmla="*/ 46 h 47"/>
                <a:gd name="T62" fmla="*/ 45 w 48"/>
                <a:gd name="T63" fmla="*/ 46 h 47"/>
                <a:gd name="T64" fmla="*/ 46 w 48"/>
                <a:gd name="T65" fmla="*/ 46 h 47"/>
                <a:gd name="T66" fmla="*/ 46 w 48"/>
                <a:gd name="T67" fmla="*/ 46 h 47"/>
                <a:gd name="T68" fmla="*/ 46 w 48"/>
                <a:gd name="T69" fmla="*/ 46 h 47"/>
                <a:gd name="T70" fmla="*/ 46 w 48"/>
                <a:gd name="T71" fmla="*/ 45 h 47"/>
                <a:gd name="T72" fmla="*/ 46 w 48"/>
                <a:gd name="T73" fmla="*/ 45 h 47"/>
                <a:gd name="T74" fmla="*/ 46 w 48"/>
                <a:gd name="T75" fmla="*/ 44 h 47"/>
                <a:gd name="T76" fmla="*/ 47 w 48"/>
                <a:gd name="T77" fmla="*/ 44 h 47"/>
                <a:gd name="T78" fmla="*/ 47 w 48"/>
                <a:gd name="T79" fmla="*/ 3 h 47"/>
                <a:gd name="T80" fmla="*/ 46 w 48"/>
                <a:gd name="T81" fmla="*/ 3 h 47"/>
                <a:gd name="T82" fmla="*/ 46 w 48"/>
                <a:gd name="T83" fmla="*/ 2 h 47"/>
                <a:gd name="T84" fmla="*/ 46 w 48"/>
                <a:gd name="T85" fmla="*/ 1 h 47"/>
                <a:gd name="T86" fmla="*/ 46 w 48"/>
                <a:gd name="T87" fmla="*/ 1 h 47"/>
                <a:gd name="T88" fmla="*/ 46 w 48"/>
                <a:gd name="T89" fmla="*/ 1 h 47"/>
                <a:gd name="T90" fmla="*/ 46 w 48"/>
                <a:gd name="T91" fmla="*/ 1 h 47"/>
                <a:gd name="T92" fmla="*/ 45 w 48"/>
                <a:gd name="T93" fmla="*/ 0 h 47"/>
                <a:gd name="T94" fmla="*/ 45 w 48"/>
                <a:gd name="T95" fmla="*/ 0 h 47"/>
                <a:gd name="T96" fmla="*/ 45 w 48"/>
                <a:gd name="T97" fmla="*/ 0 h 47"/>
                <a:gd name="T98" fmla="*/ 45 w 48"/>
                <a:gd name="T99" fmla="*/ 0 h 47"/>
                <a:gd name="T100" fmla="*/ 44 w 48"/>
                <a:gd name="T101" fmla="*/ 0 h 47"/>
                <a:gd name="T102" fmla="*/ 44 w 48"/>
                <a:gd name="T103" fmla="*/ 0 h 47"/>
                <a:gd name="T104" fmla="*/ 3 w 48"/>
                <a:gd name="T105" fmla="*/ 0 h 47"/>
                <a:gd name="T106" fmla="*/ 3 w 48"/>
                <a:gd name="T107" fmla="*/ 0 h 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"/>
                <a:gd name="T163" fmla="*/ 0 h 47"/>
                <a:gd name="T164" fmla="*/ 48 w 48"/>
                <a:gd name="T165" fmla="*/ 47 h 4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" h="47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2" y="46"/>
                  </a:lnTo>
                  <a:lnTo>
                    <a:pt x="3" y="46"/>
                  </a:lnTo>
                  <a:lnTo>
                    <a:pt x="44" y="46"/>
                  </a:lnTo>
                  <a:lnTo>
                    <a:pt x="45" y="46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6" y="44"/>
                  </a:lnTo>
                  <a:lnTo>
                    <a:pt x="47" y="44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0"/>
                  </a:lnTo>
                  <a:lnTo>
                    <a:pt x="44" y="0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7" name="Freeform 139"/>
            <p:cNvSpPr>
              <a:spLocks/>
            </p:cNvSpPr>
            <p:nvPr/>
          </p:nvSpPr>
          <p:spPr bwMode="auto">
            <a:xfrm>
              <a:off x="3623" y="1264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6 w 37"/>
                <a:gd name="T3" fmla="*/ 16 h 38"/>
                <a:gd name="T4" fmla="*/ 35 w 37"/>
                <a:gd name="T5" fmla="*/ 14 h 38"/>
                <a:gd name="T6" fmla="*/ 35 w 37"/>
                <a:gd name="T7" fmla="*/ 11 h 38"/>
                <a:gd name="T8" fmla="*/ 33 w 37"/>
                <a:gd name="T9" fmla="*/ 10 h 38"/>
                <a:gd name="T10" fmla="*/ 32 w 37"/>
                <a:gd name="T11" fmla="*/ 7 h 38"/>
                <a:gd name="T12" fmla="*/ 31 w 37"/>
                <a:gd name="T13" fmla="*/ 6 h 38"/>
                <a:gd name="T14" fmla="*/ 29 w 37"/>
                <a:gd name="T15" fmla="*/ 4 h 38"/>
                <a:gd name="T16" fmla="*/ 27 w 37"/>
                <a:gd name="T17" fmla="*/ 3 h 38"/>
                <a:gd name="T18" fmla="*/ 25 w 37"/>
                <a:gd name="T19" fmla="*/ 2 h 38"/>
                <a:gd name="T20" fmla="*/ 23 w 37"/>
                <a:gd name="T21" fmla="*/ 1 h 38"/>
                <a:gd name="T22" fmla="*/ 21 w 37"/>
                <a:gd name="T23" fmla="*/ 0 h 38"/>
                <a:gd name="T24" fmla="*/ 19 w 37"/>
                <a:gd name="T25" fmla="*/ 0 h 38"/>
                <a:gd name="T26" fmla="*/ 16 w 37"/>
                <a:gd name="T27" fmla="*/ 0 h 38"/>
                <a:gd name="T28" fmla="*/ 13 w 37"/>
                <a:gd name="T29" fmla="*/ 1 h 38"/>
                <a:gd name="T30" fmla="*/ 11 w 37"/>
                <a:gd name="T31" fmla="*/ 2 h 38"/>
                <a:gd name="T32" fmla="*/ 9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4 w 37"/>
                <a:gd name="T39" fmla="*/ 7 h 38"/>
                <a:gd name="T40" fmla="*/ 2 w 37"/>
                <a:gd name="T41" fmla="*/ 10 h 38"/>
                <a:gd name="T42" fmla="*/ 1 w 37"/>
                <a:gd name="T43" fmla="*/ 11 h 38"/>
                <a:gd name="T44" fmla="*/ 1 w 37"/>
                <a:gd name="T45" fmla="*/ 14 h 38"/>
                <a:gd name="T46" fmla="*/ 0 w 37"/>
                <a:gd name="T47" fmla="*/ 16 h 38"/>
                <a:gd name="T48" fmla="*/ 0 w 37"/>
                <a:gd name="T49" fmla="*/ 18 h 38"/>
                <a:gd name="T50" fmla="*/ 0 w 37"/>
                <a:gd name="T51" fmla="*/ 21 h 38"/>
                <a:gd name="T52" fmla="*/ 1 w 37"/>
                <a:gd name="T53" fmla="*/ 23 h 38"/>
                <a:gd name="T54" fmla="*/ 1 w 37"/>
                <a:gd name="T55" fmla="*/ 26 h 38"/>
                <a:gd name="T56" fmla="*/ 2 w 37"/>
                <a:gd name="T57" fmla="*/ 27 h 38"/>
                <a:gd name="T58" fmla="*/ 4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9 w 37"/>
                <a:gd name="T65" fmla="*/ 34 h 38"/>
                <a:gd name="T66" fmla="*/ 11 w 37"/>
                <a:gd name="T67" fmla="*/ 35 h 38"/>
                <a:gd name="T68" fmla="*/ 13 w 37"/>
                <a:gd name="T69" fmla="*/ 36 h 38"/>
                <a:gd name="T70" fmla="*/ 16 w 37"/>
                <a:gd name="T71" fmla="*/ 37 h 38"/>
                <a:gd name="T72" fmla="*/ 19 w 37"/>
                <a:gd name="T73" fmla="*/ 37 h 38"/>
                <a:gd name="T74" fmla="*/ 21 w 37"/>
                <a:gd name="T75" fmla="*/ 37 h 38"/>
                <a:gd name="T76" fmla="*/ 23 w 37"/>
                <a:gd name="T77" fmla="*/ 36 h 38"/>
                <a:gd name="T78" fmla="*/ 25 w 37"/>
                <a:gd name="T79" fmla="*/ 35 h 38"/>
                <a:gd name="T80" fmla="*/ 27 w 37"/>
                <a:gd name="T81" fmla="*/ 34 h 38"/>
                <a:gd name="T82" fmla="*/ 29 w 37"/>
                <a:gd name="T83" fmla="*/ 33 h 38"/>
                <a:gd name="T84" fmla="*/ 31 w 37"/>
                <a:gd name="T85" fmla="*/ 31 h 38"/>
                <a:gd name="T86" fmla="*/ 32 w 37"/>
                <a:gd name="T87" fmla="*/ 30 h 38"/>
                <a:gd name="T88" fmla="*/ 33 w 37"/>
                <a:gd name="T89" fmla="*/ 27 h 38"/>
                <a:gd name="T90" fmla="*/ 35 w 37"/>
                <a:gd name="T91" fmla="*/ 26 h 38"/>
                <a:gd name="T92" fmla="*/ 35 w 37"/>
                <a:gd name="T93" fmla="*/ 23 h 38"/>
                <a:gd name="T94" fmla="*/ 36 w 37"/>
                <a:gd name="T95" fmla="*/ 21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6" y="16"/>
                  </a:lnTo>
                  <a:lnTo>
                    <a:pt x="35" y="14"/>
                  </a:lnTo>
                  <a:lnTo>
                    <a:pt x="35" y="11"/>
                  </a:lnTo>
                  <a:lnTo>
                    <a:pt x="33" y="10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9" y="34"/>
                  </a:lnTo>
                  <a:lnTo>
                    <a:pt x="11" y="35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5" y="35"/>
                  </a:lnTo>
                  <a:lnTo>
                    <a:pt x="27" y="34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2" y="30"/>
                  </a:lnTo>
                  <a:lnTo>
                    <a:pt x="33" y="27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6" y="18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8" name="Freeform 140"/>
            <p:cNvSpPr>
              <a:spLocks/>
            </p:cNvSpPr>
            <p:nvPr/>
          </p:nvSpPr>
          <p:spPr bwMode="auto">
            <a:xfrm>
              <a:off x="3623" y="1264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6 w 37"/>
                <a:gd name="T3" fmla="*/ 16 h 38"/>
                <a:gd name="T4" fmla="*/ 35 w 37"/>
                <a:gd name="T5" fmla="*/ 14 h 38"/>
                <a:gd name="T6" fmla="*/ 35 w 37"/>
                <a:gd name="T7" fmla="*/ 11 h 38"/>
                <a:gd name="T8" fmla="*/ 33 w 37"/>
                <a:gd name="T9" fmla="*/ 10 h 38"/>
                <a:gd name="T10" fmla="*/ 32 w 37"/>
                <a:gd name="T11" fmla="*/ 7 h 38"/>
                <a:gd name="T12" fmla="*/ 31 w 37"/>
                <a:gd name="T13" fmla="*/ 6 h 38"/>
                <a:gd name="T14" fmla="*/ 29 w 37"/>
                <a:gd name="T15" fmla="*/ 4 h 38"/>
                <a:gd name="T16" fmla="*/ 27 w 37"/>
                <a:gd name="T17" fmla="*/ 3 h 38"/>
                <a:gd name="T18" fmla="*/ 25 w 37"/>
                <a:gd name="T19" fmla="*/ 2 h 38"/>
                <a:gd name="T20" fmla="*/ 23 w 37"/>
                <a:gd name="T21" fmla="*/ 1 h 38"/>
                <a:gd name="T22" fmla="*/ 21 w 37"/>
                <a:gd name="T23" fmla="*/ 0 h 38"/>
                <a:gd name="T24" fmla="*/ 19 w 37"/>
                <a:gd name="T25" fmla="*/ 0 h 38"/>
                <a:gd name="T26" fmla="*/ 16 w 37"/>
                <a:gd name="T27" fmla="*/ 0 h 38"/>
                <a:gd name="T28" fmla="*/ 13 w 37"/>
                <a:gd name="T29" fmla="*/ 1 h 38"/>
                <a:gd name="T30" fmla="*/ 11 w 37"/>
                <a:gd name="T31" fmla="*/ 2 h 38"/>
                <a:gd name="T32" fmla="*/ 9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4 w 37"/>
                <a:gd name="T39" fmla="*/ 7 h 38"/>
                <a:gd name="T40" fmla="*/ 2 w 37"/>
                <a:gd name="T41" fmla="*/ 10 h 38"/>
                <a:gd name="T42" fmla="*/ 1 w 37"/>
                <a:gd name="T43" fmla="*/ 11 h 38"/>
                <a:gd name="T44" fmla="*/ 1 w 37"/>
                <a:gd name="T45" fmla="*/ 14 h 38"/>
                <a:gd name="T46" fmla="*/ 0 w 37"/>
                <a:gd name="T47" fmla="*/ 16 h 38"/>
                <a:gd name="T48" fmla="*/ 0 w 37"/>
                <a:gd name="T49" fmla="*/ 18 h 38"/>
                <a:gd name="T50" fmla="*/ 0 w 37"/>
                <a:gd name="T51" fmla="*/ 21 h 38"/>
                <a:gd name="T52" fmla="*/ 1 w 37"/>
                <a:gd name="T53" fmla="*/ 23 h 38"/>
                <a:gd name="T54" fmla="*/ 1 w 37"/>
                <a:gd name="T55" fmla="*/ 26 h 38"/>
                <a:gd name="T56" fmla="*/ 2 w 37"/>
                <a:gd name="T57" fmla="*/ 27 h 38"/>
                <a:gd name="T58" fmla="*/ 4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9 w 37"/>
                <a:gd name="T65" fmla="*/ 34 h 38"/>
                <a:gd name="T66" fmla="*/ 11 w 37"/>
                <a:gd name="T67" fmla="*/ 35 h 38"/>
                <a:gd name="T68" fmla="*/ 13 w 37"/>
                <a:gd name="T69" fmla="*/ 36 h 38"/>
                <a:gd name="T70" fmla="*/ 16 w 37"/>
                <a:gd name="T71" fmla="*/ 37 h 38"/>
                <a:gd name="T72" fmla="*/ 19 w 37"/>
                <a:gd name="T73" fmla="*/ 37 h 38"/>
                <a:gd name="T74" fmla="*/ 21 w 37"/>
                <a:gd name="T75" fmla="*/ 37 h 38"/>
                <a:gd name="T76" fmla="*/ 23 w 37"/>
                <a:gd name="T77" fmla="*/ 36 h 38"/>
                <a:gd name="T78" fmla="*/ 25 w 37"/>
                <a:gd name="T79" fmla="*/ 35 h 38"/>
                <a:gd name="T80" fmla="*/ 27 w 37"/>
                <a:gd name="T81" fmla="*/ 34 h 38"/>
                <a:gd name="T82" fmla="*/ 29 w 37"/>
                <a:gd name="T83" fmla="*/ 33 h 38"/>
                <a:gd name="T84" fmla="*/ 31 w 37"/>
                <a:gd name="T85" fmla="*/ 31 h 38"/>
                <a:gd name="T86" fmla="*/ 32 w 37"/>
                <a:gd name="T87" fmla="*/ 30 h 38"/>
                <a:gd name="T88" fmla="*/ 33 w 37"/>
                <a:gd name="T89" fmla="*/ 27 h 38"/>
                <a:gd name="T90" fmla="*/ 35 w 37"/>
                <a:gd name="T91" fmla="*/ 26 h 38"/>
                <a:gd name="T92" fmla="*/ 35 w 37"/>
                <a:gd name="T93" fmla="*/ 23 h 38"/>
                <a:gd name="T94" fmla="*/ 36 w 37"/>
                <a:gd name="T95" fmla="*/ 21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6" y="16"/>
                  </a:lnTo>
                  <a:lnTo>
                    <a:pt x="35" y="14"/>
                  </a:lnTo>
                  <a:lnTo>
                    <a:pt x="35" y="11"/>
                  </a:lnTo>
                  <a:lnTo>
                    <a:pt x="33" y="10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9" y="34"/>
                  </a:lnTo>
                  <a:lnTo>
                    <a:pt x="11" y="35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5" y="35"/>
                  </a:lnTo>
                  <a:lnTo>
                    <a:pt x="27" y="34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2" y="30"/>
                  </a:lnTo>
                  <a:lnTo>
                    <a:pt x="33" y="27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6" y="1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19" name="Freeform 141"/>
            <p:cNvSpPr>
              <a:spLocks/>
            </p:cNvSpPr>
            <p:nvPr/>
          </p:nvSpPr>
          <p:spPr bwMode="auto">
            <a:xfrm>
              <a:off x="3636" y="1271"/>
              <a:ext cx="18" cy="24"/>
            </a:xfrm>
            <a:custGeom>
              <a:avLst/>
              <a:gdLst>
                <a:gd name="T0" fmla="*/ 0 w 18"/>
                <a:gd name="T1" fmla="*/ 17 h 24"/>
                <a:gd name="T2" fmla="*/ 6 w 18"/>
                <a:gd name="T3" fmla="*/ 23 h 24"/>
                <a:gd name="T4" fmla="*/ 17 w 18"/>
                <a:gd name="T5" fmla="*/ 11 h 24"/>
                <a:gd name="T6" fmla="*/ 6 w 18"/>
                <a:gd name="T7" fmla="*/ 0 h 24"/>
                <a:gd name="T8" fmla="*/ 0 w 18"/>
                <a:gd name="T9" fmla="*/ 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4"/>
                <a:gd name="T17" fmla="*/ 18 w 1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4">
                  <a:moveTo>
                    <a:pt x="0" y="17"/>
                  </a:moveTo>
                  <a:lnTo>
                    <a:pt x="6" y="23"/>
                  </a:lnTo>
                  <a:lnTo>
                    <a:pt x="17" y="11"/>
                  </a:lnTo>
                  <a:lnTo>
                    <a:pt x="6" y="0"/>
                  </a:lnTo>
                  <a:lnTo>
                    <a:pt x="0" y="5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0" name="Freeform 142"/>
            <p:cNvSpPr>
              <a:spLocks/>
            </p:cNvSpPr>
            <p:nvPr/>
          </p:nvSpPr>
          <p:spPr bwMode="auto">
            <a:xfrm>
              <a:off x="3633" y="1279"/>
              <a:ext cx="17" cy="17"/>
            </a:xfrm>
            <a:custGeom>
              <a:avLst/>
              <a:gdLst>
                <a:gd name="T0" fmla="*/ 16 w 17"/>
                <a:gd name="T1" fmla="*/ 6 h 17"/>
                <a:gd name="T2" fmla="*/ 10 w 17"/>
                <a:gd name="T3" fmla="*/ 16 h 17"/>
                <a:gd name="T4" fmla="*/ 10 w 17"/>
                <a:gd name="T5" fmla="*/ 11 h 17"/>
                <a:gd name="T6" fmla="*/ 0 w 17"/>
                <a:gd name="T7" fmla="*/ 11 h 17"/>
                <a:gd name="T8" fmla="*/ 0 w 17"/>
                <a:gd name="T9" fmla="*/ 2 h 17"/>
                <a:gd name="T10" fmla="*/ 10 w 17"/>
                <a:gd name="T11" fmla="*/ 2 h 17"/>
                <a:gd name="T12" fmla="*/ 10 w 17"/>
                <a:gd name="T13" fmla="*/ 0 h 17"/>
                <a:gd name="T14" fmla="*/ 16 w 17"/>
                <a:gd name="T15" fmla="*/ 6 h 17"/>
                <a:gd name="T16" fmla="*/ 16 w 17"/>
                <a:gd name="T17" fmla="*/ 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6"/>
                  </a:moveTo>
                  <a:lnTo>
                    <a:pt x="10" y="16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6" y="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1" name="Freeform 143"/>
            <p:cNvSpPr>
              <a:spLocks/>
            </p:cNvSpPr>
            <p:nvPr/>
          </p:nvSpPr>
          <p:spPr bwMode="auto">
            <a:xfrm>
              <a:off x="3633" y="1279"/>
              <a:ext cx="17" cy="17"/>
            </a:xfrm>
            <a:custGeom>
              <a:avLst/>
              <a:gdLst>
                <a:gd name="T0" fmla="*/ 16 w 17"/>
                <a:gd name="T1" fmla="*/ 6 h 17"/>
                <a:gd name="T2" fmla="*/ 10 w 17"/>
                <a:gd name="T3" fmla="*/ 16 h 17"/>
                <a:gd name="T4" fmla="*/ 10 w 17"/>
                <a:gd name="T5" fmla="*/ 11 h 17"/>
                <a:gd name="T6" fmla="*/ 0 w 17"/>
                <a:gd name="T7" fmla="*/ 11 h 17"/>
                <a:gd name="T8" fmla="*/ 0 w 17"/>
                <a:gd name="T9" fmla="*/ 2 h 17"/>
                <a:gd name="T10" fmla="*/ 10 w 17"/>
                <a:gd name="T11" fmla="*/ 2 h 17"/>
                <a:gd name="T12" fmla="*/ 10 w 17"/>
                <a:gd name="T13" fmla="*/ 0 h 17"/>
                <a:gd name="T14" fmla="*/ 16 w 17"/>
                <a:gd name="T15" fmla="*/ 6 h 17"/>
                <a:gd name="T16" fmla="*/ 16 w 17"/>
                <a:gd name="T17" fmla="*/ 6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6"/>
                  </a:moveTo>
                  <a:lnTo>
                    <a:pt x="10" y="16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6" y="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2" name="Freeform 144"/>
            <p:cNvSpPr>
              <a:spLocks/>
            </p:cNvSpPr>
            <p:nvPr/>
          </p:nvSpPr>
          <p:spPr bwMode="auto">
            <a:xfrm>
              <a:off x="3618" y="1313"/>
              <a:ext cx="48" cy="48"/>
            </a:xfrm>
            <a:custGeom>
              <a:avLst/>
              <a:gdLst>
                <a:gd name="T0" fmla="*/ 3 w 48"/>
                <a:gd name="T1" fmla="*/ 0 h 48"/>
                <a:gd name="T2" fmla="*/ 2 w 48"/>
                <a:gd name="T3" fmla="*/ 1 h 48"/>
                <a:gd name="T4" fmla="*/ 2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0 w 48"/>
                <a:gd name="T15" fmla="*/ 1 h 48"/>
                <a:gd name="T16" fmla="*/ 0 w 48"/>
                <a:gd name="T17" fmla="*/ 1 h 48"/>
                <a:gd name="T18" fmla="*/ 0 w 48"/>
                <a:gd name="T19" fmla="*/ 2 h 48"/>
                <a:gd name="T20" fmla="*/ 0 w 48"/>
                <a:gd name="T21" fmla="*/ 2 h 48"/>
                <a:gd name="T22" fmla="*/ 0 w 48"/>
                <a:gd name="T23" fmla="*/ 3 h 48"/>
                <a:gd name="T24" fmla="*/ 0 w 48"/>
                <a:gd name="T25" fmla="*/ 3 h 48"/>
                <a:gd name="T26" fmla="*/ 0 w 48"/>
                <a:gd name="T27" fmla="*/ 45 h 48"/>
                <a:gd name="T28" fmla="*/ 0 w 48"/>
                <a:gd name="T29" fmla="*/ 45 h 48"/>
                <a:gd name="T30" fmla="*/ 0 w 48"/>
                <a:gd name="T31" fmla="*/ 45 h 48"/>
                <a:gd name="T32" fmla="*/ 0 w 48"/>
                <a:gd name="T33" fmla="*/ 46 h 48"/>
                <a:gd name="T34" fmla="*/ 0 w 48"/>
                <a:gd name="T35" fmla="*/ 46 h 48"/>
                <a:gd name="T36" fmla="*/ 0 w 48"/>
                <a:gd name="T37" fmla="*/ 46 h 48"/>
                <a:gd name="T38" fmla="*/ 1 w 48"/>
                <a:gd name="T39" fmla="*/ 46 h 48"/>
                <a:gd name="T40" fmla="*/ 1 w 48"/>
                <a:gd name="T41" fmla="*/ 47 h 48"/>
                <a:gd name="T42" fmla="*/ 1 w 48"/>
                <a:gd name="T43" fmla="*/ 47 h 48"/>
                <a:gd name="T44" fmla="*/ 1 w 48"/>
                <a:gd name="T45" fmla="*/ 47 h 48"/>
                <a:gd name="T46" fmla="*/ 2 w 48"/>
                <a:gd name="T47" fmla="*/ 47 h 48"/>
                <a:gd name="T48" fmla="*/ 2 w 48"/>
                <a:gd name="T49" fmla="*/ 47 h 48"/>
                <a:gd name="T50" fmla="*/ 3 w 48"/>
                <a:gd name="T51" fmla="*/ 47 h 48"/>
                <a:gd name="T52" fmla="*/ 44 w 48"/>
                <a:gd name="T53" fmla="*/ 47 h 48"/>
                <a:gd name="T54" fmla="*/ 44 w 48"/>
                <a:gd name="T55" fmla="*/ 47 h 48"/>
                <a:gd name="T56" fmla="*/ 45 w 48"/>
                <a:gd name="T57" fmla="*/ 47 h 48"/>
                <a:gd name="T58" fmla="*/ 45 w 48"/>
                <a:gd name="T59" fmla="*/ 47 h 48"/>
                <a:gd name="T60" fmla="*/ 45 w 48"/>
                <a:gd name="T61" fmla="*/ 47 h 48"/>
                <a:gd name="T62" fmla="*/ 45 w 48"/>
                <a:gd name="T63" fmla="*/ 47 h 48"/>
                <a:gd name="T64" fmla="*/ 46 w 48"/>
                <a:gd name="T65" fmla="*/ 46 h 48"/>
                <a:gd name="T66" fmla="*/ 46 w 48"/>
                <a:gd name="T67" fmla="*/ 46 h 48"/>
                <a:gd name="T68" fmla="*/ 46 w 48"/>
                <a:gd name="T69" fmla="*/ 46 h 48"/>
                <a:gd name="T70" fmla="*/ 46 w 48"/>
                <a:gd name="T71" fmla="*/ 46 h 48"/>
                <a:gd name="T72" fmla="*/ 46 w 48"/>
                <a:gd name="T73" fmla="*/ 45 h 48"/>
                <a:gd name="T74" fmla="*/ 46 w 48"/>
                <a:gd name="T75" fmla="*/ 45 h 48"/>
                <a:gd name="T76" fmla="*/ 47 w 48"/>
                <a:gd name="T77" fmla="*/ 45 h 48"/>
                <a:gd name="T78" fmla="*/ 47 w 48"/>
                <a:gd name="T79" fmla="*/ 3 h 48"/>
                <a:gd name="T80" fmla="*/ 46 w 48"/>
                <a:gd name="T81" fmla="*/ 3 h 48"/>
                <a:gd name="T82" fmla="*/ 46 w 48"/>
                <a:gd name="T83" fmla="*/ 2 h 48"/>
                <a:gd name="T84" fmla="*/ 46 w 48"/>
                <a:gd name="T85" fmla="*/ 2 h 48"/>
                <a:gd name="T86" fmla="*/ 46 w 48"/>
                <a:gd name="T87" fmla="*/ 1 h 48"/>
                <a:gd name="T88" fmla="*/ 46 w 48"/>
                <a:gd name="T89" fmla="*/ 1 h 48"/>
                <a:gd name="T90" fmla="*/ 46 w 48"/>
                <a:gd name="T91" fmla="*/ 1 h 48"/>
                <a:gd name="T92" fmla="*/ 45 w 48"/>
                <a:gd name="T93" fmla="*/ 1 h 48"/>
                <a:gd name="T94" fmla="*/ 45 w 48"/>
                <a:gd name="T95" fmla="*/ 1 h 48"/>
                <a:gd name="T96" fmla="*/ 45 w 48"/>
                <a:gd name="T97" fmla="*/ 1 h 48"/>
                <a:gd name="T98" fmla="*/ 45 w 48"/>
                <a:gd name="T99" fmla="*/ 1 h 48"/>
                <a:gd name="T100" fmla="*/ 44 w 48"/>
                <a:gd name="T101" fmla="*/ 1 h 48"/>
                <a:gd name="T102" fmla="*/ 44 w 48"/>
                <a:gd name="T103" fmla="*/ 0 h 48"/>
                <a:gd name="T104" fmla="*/ 3 w 48"/>
                <a:gd name="T105" fmla="*/ 0 h 48"/>
                <a:gd name="T106" fmla="*/ 3 w 4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"/>
                <a:gd name="T163" fmla="*/ 0 h 48"/>
                <a:gd name="T164" fmla="*/ 48 w 4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" h="48">
                  <a:moveTo>
                    <a:pt x="3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7" y="45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3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3" name="Freeform 145"/>
            <p:cNvSpPr>
              <a:spLocks/>
            </p:cNvSpPr>
            <p:nvPr/>
          </p:nvSpPr>
          <p:spPr bwMode="auto">
            <a:xfrm>
              <a:off x="3618" y="1313"/>
              <a:ext cx="48" cy="48"/>
            </a:xfrm>
            <a:custGeom>
              <a:avLst/>
              <a:gdLst>
                <a:gd name="T0" fmla="*/ 3 w 48"/>
                <a:gd name="T1" fmla="*/ 0 h 48"/>
                <a:gd name="T2" fmla="*/ 2 w 48"/>
                <a:gd name="T3" fmla="*/ 1 h 48"/>
                <a:gd name="T4" fmla="*/ 2 w 48"/>
                <a:gd name="T5" fmla="*/ 1 h 48"/>
                <a:gd name="T6" fmla="*/ 1 w 48"/>
                <a:gd name="T7" fmla="*/ 1 h 48"/>
                <a:gd name="T8" fmla="*/ 1 w 48"/>
                <a:gd name="T9" fmla="*/ 1 h 48"/>
                <a:gd name="T10" fmla="*/ 1 w 48"/>
                <a:gd name="T11" fmla="*/ 1 h 48"/>
                <a:gd name="T12" fmla="*/ 1 w 48"/>
                <a:gd name="T13" fmla="*/ 1 h 48"/>
                <a:gd name="T14" fmla="*/ 0 w 48"/>
                <a:gd name="T15" fmla="*/ 1 h 48"/>
                <a:gd name="T16" fmla="*/ 0 w 48"/>
                <a:gd name="T17" fmla="*/ 1 h 48"/>
                <a:gd name="T18" fmla="*/ 0 w 48"/>
                <a:gd name="T19" fmla="*/ 2 h 48"/>
                <a:gd name="T20" fmla="*/ 0 w 48"/>
                <a:gd name="T21" fmla="*/ 2 h 48"/>
                <a:gd name="T22" fmla="*/ 0 w 48"/>
                <a:gd name="T23" fmla="*/ 3 h 48"/>
                <a:gd name="T24" fmla="*/ 0 w 48"/>
                <a:gd name="T25" fmla="*/ 3 h 48"/>
                <a:gd name="T26" fmla="*/ 0 w 48"/>
                <a:gd name="T27" fmla="*/ 45 h 48"/>
                <a:gd name="T28" fmla="*/ 0 w 48"/>
                <a:gd name="T29" fmla="*/ 45 h 48"/>
                <a:gd name="T30" fmla="*/ 0 w 48"/>
                <a:gd name="T31" fmla="*/ 45 h 48"/>
                <a:gd name="T32" fmla="*/ 0 w 48"/>
                <a:gd name="T33" fmla="*/ 46 h 48"/>
                <a:gd name="T34" fmla="*/ 0 w 48"/>
                <a:gd name="T35" fmla="*/ 46 h 48"/>
                <a:gd name="T36" fmla="*/ 0 w 48"/>
                <a:gd name="T37" fmla="*/ 46 h 48"/>
                <a:gd name="T38" fmla="*/ 1 w 48"/>
                <a:gd name="T39" fmla="*/ 46 h 48"/>
                <a:gd name="T40" fmla="*/ 1 w 48"/>
                <a:gd name="T41" fmla="*/ 47 h 48"/>
                <a:gd name="T42" fmla="*/ 1 w 48"/>
                <a:gd name="T43" fmla="*/ 47 h 48"/>
                <a:gd name="T44" fmla="*/ 1 w 48"/>
                <a:gd name="T45" fmla="*/ 47 h 48"/>
                <a:gd name="T46" fmla="*/ 2 w 48"/>
                <a:gd name="T47" fmla="*/ 47 h 48"/>
                <a:gd name="T48" fmla="*/ 2 w 48"/>
                <a:gd name="T49" fmla="*/ 47 h 48"/>
                <a:gd name="T50" fmla="*/ 3 w 48"/>
                <a:gd name="T51" fmla="*/ 47 h 48"/>
                <a:gd name="T52" fmla="*/ 44 w 48"/>
                <a:gd name="T53" fmla="*/ 47 h 48"/>
                <a:gd name="T54" fmla="*/ 44 w 48"/>
                <a:gd name="T55" fmla="*/ 47 h 48"/>
                <a:gd name="T56" fmla="*/ 45 w 48"/>
                <a:gd name="T57" fmla="*/ 47 h 48"/>
                <a:gd name="T58" fmla="*/ 45 w 48"/>
                <a:gd name="T59" fmla="*/ 47 h 48"/>
                <a:gd name="T60" fmla="*/ 45 w 48"/>
                <a:gd name="T61" fmla="*/ 47 h 48"/>
                <a:gd name="T62" fmla="*/ 45 w 48"/>
                <a:gd name="T63" fmla="*/ 47 h 48"/>
                <a:gd name="T64" fmla="*/ 46 w 48"/>
                <a:gd name="T65" fmla="*/ 46 h 48"/>
                <a:gd name="T66" fmla="*/ 46 w 48"/>
                <a:gd name="T67" fmla="*/ 46 h 48"/>
                <a:gd name="T68" fmla="*/ 46 w 48"/>
                <a:gd name="T69" fmla="*/ 46 h 48"/>
                <a:gd name="T70" fmla="*/ 46 w 48"/>
                <a:gd name="T71" fmla="*/ 46 h 48"/>
                <a:gd name="T72" fmla="*/ 46 w 48"/>
                <a:gd name="T73" fmla="*/ 45 h 48"/>
                <a:gd name="T74" fmla="*/ 46 w 48"/>
                <a:gd name="T75" fmla="*/ 45 h 48"/>
                <a:gd name="T76" fmla="*/ 47 w 48"/>
                <a:gd name="T77" fmla="*/ 45 h 48"/>
                <a:gd name="T78" fmla="*/ 47 w 48"/>
                <a:gd name="T79" fmla="*/ 3 h 48"/>
                <a:gd name="T80" fmla="*/ 46 w 48"/>
                <a:gd name="T81" fmla="*/ 3 h 48"/>
                <a:gd name="T82" fmla="*/ 46 w 48"/>
                <a:gd name="T83" fmla="*/ 2 h 48"/>
                <a:gd name="T84" fmla="*/ 46 w 48"/>
                <a:gd name="T85" fmla="*/ 2 h 48"/>
                <a:gd name="T86" fmla="*/ 46 w 48"/>
                <a:gd name="T87" fmla="*/ 1 h 48"/>
                <a:gd name="T88" fmla="*/ 46 w 48"/>
                <a:gd name="T89" fmla="*/ 1 h 48"/>
                <a:gd name="T90" fmla="*/ 46 w 48"/>
                <a:gd name="T91" fmla="*/ 1 h 48"/>
                <a:gd name="T92" fmla="*/ 45 w 48"/>
                <a:gd name="T93" fmla="*/ 1 h 48"/>
                <a:gd name="T94" fmla="*/ 45 w 48"/>
                <a:gd name="T95" fmla="*/ 1 h 48"/>
                <a:gd name="T96" fmla="*/ 45 w 48"/>
                <a:gd name="T97" fmla="*/ 1 h 48"/>
                <a:gd name="T98" fmla="*/ 45 w 48"/>
                <a:gd name="T99" fmla="*/ 1 h 48"/>
                <a:gd name="T100" fmla="*/ 44 w 48"/>
                <a:gd name="T101" fmla="*/ 1 h 48"/>
                <a:gd name="T102" fmla="*/ 44 w 48"/>
                <a:gd name="T103" fmla="*/ 0 h 48"/>
                <a:gd name="T104" fmla="*/ 3 w 48"/>
                <a:gd name="T105" fmla="*/ 0 h 48"/>
                <a:gd name="T106" fmla="*/ 3 w 4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"/>
                <a:gd name="T163" fmla="*/ 0 h 48"/>
                <a:gd name="T164" fmla="*/ 48 w 4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" h="48">
                  <a:moveTo>
                    <a:pt x="3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6" y="46"/>
                  </a:lnTo>
                  <a:lnTo>
                    <a:pt x="46" y="45"/>
                  </a:lnTo>
                  <a:lnTo>
                    <a:pt x="47" y="45"/>
                  </a:lnTo>
                  <a:lnTo>
                    <a:pt x="47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5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4" name="Freeform 146"/>
            <p:cNvSpPr>
              <a:spLocks/>
            </p:cNvSpPr>
            <p:nvPr/>
          </p:nvSpPr>
          <p:spPr bwMode="auto">
            <a:xfrm>
              <a:off x="3623" y="1318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6 w 37"/>
                <a:gd name="T3" fmla="*/ 16 h 38"/>
                <a:gd name="T4" fmla="*/ 35 w 37"/>
                <a:gd name="T5" fmla="*/ 14 h 38"/>
                <a:gd name="T6" fmla="*/ 35 w 37"/>
                <a:gd name="T7" fmla="*/ 11 h 38"/>
                <a:gd name="T8" fmla="*/ 33 w 37"/>
                <a:gd name="T9" fmla="*/ 10 h 38"/>
                <a:gd name="T10" fmla="*/ 32 w 37"/>
                <a:gd name="T11" fmla="*/ 8 h 38"/>
                <a:gd name="T12" fmla="*/ 31 w 37"/>
                <a:gd name="T13" fmla="*/ 6 h 38"/>
                <a:gd name="T14" fmla="*/ 29 w 37"/>
                <a:gd name="T15" fmla="*/ 4 h 38"/>
                <a:gd name="T16" fmla="*/ 27 w 37"/>
                <a:gd name="T17" fmla="*/ 3 h 38"/>
                <a:gd name="T18" fmla="*/ 25 w 37"/>
                <a:gd name="T19" fmla="*/ 2 h 38"/>
                <a:gd name="T20" fmla="*/ 23 w 37"/>
                <a:gd name="T21" fmla="*/ 2 h 38"/>
                <a:gd name="T22" fmla="*/ 21 w 37"/>
                <a:gd name="T23" fmla="*/ 1 h 38"/>
                <a:gd name="T24" fmla="*/ 19 w 37"/>
                <a:gd name="T25" fmla="*/ 0 h 38"/>
                <a:gd name="T26" fmla="*/ 16 w 37"/>
                <a:gd name="T27" fmla="*/ 1 h 38"/>
                <a:gd name="T28" fmla="*/ 13 w 37"/>
                <a:gd name="T29" fmla="*/ 2 h 38"/>
                <a:gd name="T30" fmla="*/ 11 w 37"/>
                <a:gd name="T31" fmla="*/ 2 h 38"/>
                <a:gd name="T32" fmla="*/ 9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4 w 37"/>
                <a:gd name="T39" fmla="*/ 8 h 38"/>
                <a:gd name="T40" fmla="*/ 2 w 37"/>
                <a:gd name="T41" fmla="*/ 10 h 38"/>
                <a:gd name="T42" fmla="*/ 1 w 37"/>
                <a:gd name="T43" fmla="*/ 11 h 38"/>
                <a:gd name="T44" fmla="*/ 1 w 37"/>
                <a:gd name="T45" fmla="*/ 14 h 38"/>
                <a:gd name="T46" fmla="*/ 0 w 37"/>
                <a:gd name="T47" fmla="*/ 16 h 38"/>
                <a:gd name="T48" fmla="*/ 0 w 37"/>
                <a:gd name="T49" fmla="*/ 18 h 38"/>
                <a:gd name="T50" fmla="*/ 0 w 37"/>
                <a:gd name="T51" fmla="*/ 21 h 38"/>
                <a:gd name="T52" fmla="*/ 1 w 37"/>
                <a:gd name="T53" fmla="*/ 23 h 38"/>
                <a:gd name="T54" fmla="*/ 1 w 37"/>
                <a:gd name="T55" fmla="*/ 26 h 38"/>
                <a:gd name="T56" fmla="*/ 2 w 37"/>
                <a:gd name="T57" fmla="*/ 28 h 38"/>
                <a:gd name="T58" fmla="*/ 4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9 w 37"/>
                <a:gd name="T65" fmla="*/ 34 h 38"/>
                <a:gd name="T66" fmla="*/ 11 w 37"/>
                <a:gd name="T67" fmla="*/ 36 h 38"/>
                <a:gd name="T68" fmla="*/ 13 w 37"/>
                <a:gd name="T69" fmla="*/ 36 h 38"/>
                <a:gd name="T70" fmla="*/ 16 w 37"/>
                <a:gd name="T71" fmla="*/ 37 h 38"/>
                <a:gd name="T72" fmla="*/ 19 w 37"/>
                <a:gd name="T73" fmla="*/ 37 h 38"/>
                <a:gd name="T74" fmla="*/ 21 w 37"/>
                <a:gd name="T75" fmla="*/ 37 h 38"/>
                <a:gd name="T76" fmla="*/ 23 w 37"/>
                <a:gd name="T77" fmla="*/ 36 h 38"/>
                <a:gd name="T78" fmla="*/ 25 w 37"/>
                <a:gd name="T79" fmla="*/ 36 h 38"/>
                <a:gd name="T80" fmla="*/ 27 w 37"/>
                <a:gd name="T81" fmla="*/ 34 h 38"/>
                <a:gd name="T82" fmla="*/ 29 w 37"/>
                <a:gd name="T83" fmla="*/ 33 h 38"/>
                <a:gd name="T84" fmla="*/ 31 w 37"/>
                <a:gd name="T85" fmla="*/ 31 h 38"/>
                <a:gd name="T86" fmla="*/ 32 w 37"/>
                <a:gd name="T87" fmla="*/ 30 h 38"/>
                <a:gd name="T88" fmla="*/ 33 w 37"/>
                <a:gd name="T89" fmla="*/ 28 h 38"/>
                <a:gd name="T90" fmla="*/ 35 w 37"/>
                <a:gd name="T91" fmla="*/ 26 h 38"/>
                <a:gd name="T92" fmla="*/ 35 w 37"/>
                <a:gd name="T93" fmla="*/ 23 h 38"/>
                <a:gd name="T94" fmla="*/ 36 w 37"/>
                <a:gd name="T95" fmla="*/ 21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6" y="16"/>
                  </a:lnTo>
                  <a:lnTo>
                    <a:pt x="35" y="14"/>
                  </a:lnTo>
                  <a:lnTo>
                    <a:pt x="35" y="11"/>
                  </a:lnTo>
                  <a:lnTo>
                    <a:pt x="33" y="10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7" y="34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2" y="30"/>
                  </a:lnTo>
                  <a:lnTo>
                    <a:pt x="33" y="28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6" y="18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5" name="Freeform 147"/>
            <p:cNvSpPr>
              <a:spLocks/>
            </p:cNvSpPr>
            <p:nvPr/>
          </p:nvSpPr>
          <p:spPr bwMode="auto">
            <a:xfrm>
              <a:off x="3623" y="1318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6 w 37"/>
                <a:gd name="T3" fmla="*/ 16 h 38"/>
                <a:gd name="T4" fmla="*/ 35 w 37"/>
                <a:gd name="T5" fmla="*/ 14 h 38"/>
                <a:gd name="T6" fmla="*/ 35 w 37"/>
                <a:gd name="T7" fmla="*/ 11 h 38"/>
                <a:gd name="T8" fmla="*/ 33 w 37"/>
                <a:gd name="T9" fmla="*/ 10 h 38"/>
                <a:gd name="T10" fmla="*/ 32 w 37"/>
                <a:gd name="T11" fmla="*/ 8 h 38"/>
                <a:gd name="T12" fmla="*/ 31 w 37"/>
                <a:gd name="T13" fmla="*/ 6 h 38"/>
                <a:gd name="T14" fmla="*/ 29 w 37"/>
                <a:gd name="T15" fmla="*/ 4 h 38"/>
                <a:gd name="T16" fmla="*/ 27 w 37"/>
                <a:gd name="T17" fmla="*/ 3 h 38"/>
                <a:gd name="T18" fmla="*/ 25 w 37"/>
                <a:gd name="T19" fmla="*/ 2 h 38"/>
                <a:gd name="T20" fmla="*/ 23 w 37"/>
                <a:gd name="T21" fmla="*/ 2 h 38"/>
                <a:gd name="T22" fmla="*/ 21 w 37"/>
                <a:gd name="T23" fmla="*/ 1 h 38"/>
                <a:gd name="T24" fmla="*/ 19 w 37"/>
                <a:gd name="T25" fmla="*/ 0 h 38"/>
                <a:gd name="T26" fmla="*/ 16 w 37"/>
                <a:gd name="T27" fmla="*/ 1 h 38"/>
                <a:gd name="T28" fmla="*/ 13 w 37"/>
                <a:gd name="T29" fmla="*/ 2 h 38"/>
                <a:gd name="T30" fmla="*/ 11 w 37"/>
                <a:gd name="T31" fmla="*/ 2 h 38"/>
                <a:gd name="T32" fmla="*/ 9 w 37"/>
                <a:gd name="T33" fmla="*/ 3 h 38"/>
                <a:gd name="T34" fmla="*/ 7 w 37"/>
                <a:gd name="T35" fmla="*/ 4 h 38"/>
                <a:gd name="T36" fmla="*/ 5 w 37"/>
                <a:gd name="T37" fmla="*/ 6 h 38"/>
                <a:gd name="T38" fmla="*/ 4 w 37"/>
                <a:gd name="T39" fmla="*/ 8 h 38"/>
                <a:gd name="T40" fmla="*/ 2 w 37"/>
                <a:gd name="T41" fmla="*/ 10 h 38"/>
                <a:gd name="T42" fmla="*/ 1 w 37"/>
                <a:gd name="T43" fmla="*/ 11 h 38"/>
                <a:gd name="T44" fmla="*/ 1 w 37"/>
                <a:gd name="T45" fmla="*/ 14 h 38"/>
                <a:gd name="T46" fmla="*/ 0 w 37"/>
                <a:gd name="T47" fmla="*/ 16 h 38"/>
                <a:gd name="T48" fmla="*/ 0 w 37"/>
                <a:gd name="T49" fmla="*/ 18 h 38"/>
                <a:gd name="T50" fmla="*/ 0 w 37"/>
                <a:gd name="T51" fmla="*/ 21 h 38"/>
                <a:gd name="T52" fmla="*/ 1 w 37"/>
                <a:gd name="T53" fmla="*/ 23 h 38"/>
                <a:gd name="T54" fmla="*/ 1 w 37"/>
                <a:gd name="T55" fmla="*/ 26 h 38"/>
                <a:gd name="T56" fmla="*/ 2 w 37"/>
                <a:gd name="T57" fmla="*/ 28 h 38"/>
                <a:gd name="T58" fmla="*/ 4 w 37"/>
                <a:gd name="T59" fmla="*/ 30 h 38"/>
                <a:gd name="T60" fmla="*/ 5 w 37"/>
                <a:gd name="T61" fmla="*/ 31 h 38"/>
                <a:gd name="T62" fmla="*/ 7 w 37"/>
                <a:gd name="T63" fmla="*/ 33 h 38"/>
                <a:gd name="T64" fmla="*/ 9 w 37"/>
                <a:gd name="T65" fmla="*/ 34 h 38"/>
                <a:gd name="T66" fmla="*/ 11 w 37"/>
                <a:gd name="T67" fmla="*/ 36 h 38"/>
                <a:gd name="T68" fmla="*/ 13 w 37"/>
                <a:gd name="T69" fmla="*/ 36 h 38"/>
                <a:gd name="T70" fmla="*/ 16 w 37"/>
                <a:gd name="T71" fmla="*/ 37 h 38"/>
                <a:gd name="T72" fmla="*/ 19 w 37"/>
                <a:gd name="T73" fmla="*/ 37 h 38"/>
                <a:gd name="T74" fmla="*/ 21 w 37"/>
                <a:gd name="T75" fmla="*/ 37 h 38"/>
                <a:gd name="T76" fmla="*/ 23 w 37"/>
                <a:gd name="T77" fmla="*/ 36 h 38"/>
                <a:gd name="T78" fmla="*/ 25 w 37"/>
                <a:gd name="T79" fmla="*/ 36 h 38"/>
                <a:gd name="T80" fmla="*/ 27 w 37"/>
                <a:gd name="T81" fmla="*/ 34 h 38"/>
                <a:gd name="T82" fmla="*/ 29 w 37"/>
                <a:gd name="T83" fmla="*/ 33 h 38"/>
                <a:gd name="T84" fmla="*/ 31 w 37"/>
                <a:gd name="T85" fmla="*/ 31 h 38"/>
                <a:gd name="T86" fmla="*/ 32 w 37"/>
                <a:gd name="T87" fmla="*/ 30 h 38"/>
                <a:gd name="T88" fmla="*/ 33 w 37"/>
                <a:gd name="T89" fmla="*/ 28 h 38"/>
                <a:gd name="T90" fmla="*/ 35 w 37"/>
                <a:gd name="T91" fmla="*/ 26 h 38"/>
                <a:gd name="T92" fmla="*/ 35 w 37"/>
                <a:gd name="T93" fmla="*/ 23 h 38"/>
                <a:gd name="T94" fmla="*/ 36 w 37"/>
                <a:gd name="T95" fmla="*/ 21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6" y="16"/>
                  </a:lnTo>
                  <a:lnTo>
                    <a:pt x="35" y="14"/>
                  </a:lnTo>
                  <a:lnTo>
                    <a:pt x="35" y="11"/>
                  </a:lnTo>
                  <a:lnTo>
                    <a:pt x="33" y="10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1" y="26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7" y="33"/>
                  </a:lnTo>
                  <a:lnTo>
                    <a:pt x="9" y="34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9" y="37"/>
                  </a:lnTo>
                  <a:lnTo>
                    <a:pt x="21" y="37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7" y="34"/>
                  </a:lnTo>
                  <a:lnTo>
                    <a:pt x="29" y="33"/>
                  </a:lnTo>
                  <a:lnTo>
                    <a:pt x="31" y="31"/>
                  </a:lnTo>
                  <a:lnTo>
                    <a:pt x="32" y="30"/>
                  </a:lnTo>
                  <a:lnTo>
                    <a:pt x="33" y="28"/>
                  </a:lnTo>
                  <a:lnTo>
                    <a:pt x="35" y="26"/>
                  </a:lnTo>
                  <a:lnTo>
                    <a:pt x="35" y="23"/>
                  </a:lnTo>
                  <a:lnTo>
                    <a:pt x="36" y="21"/>
                  </a:lnTo>
                  <a:lnTo>
                    <a:pt x="36" y="1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6" name="Freeform 148"/>
            <p:cNvSpPr>
              <a:spLocks/>
            </p:cNvSpPr>
            <p:nvPr/>
          </p:nvSpPr>
          <p:spPr bwMode="auto">
            <a:xfrm>
              <a:off x="3628" y="1327"/>
              <a:ext cx="28" cy="19"/>
            </a:xfrm>
            <a:custGeom>
              <a:avLst/>
              <a:gdLst>
                <a:gd name="T0" fmla="*/ 14 w 28"/>
                <a:gd name="T1" fmla="*/ 0 h 19"/>
                <a:gd name="T2" fmla="*/ 27 w 28"/>
                <a:gd name="T3" fmla="*/ 8 h 19"/>
                <a:gd name="T4" fmla="*/ 20 w 28"/>
                <a:gd name="T5" fmla="*/ 8 h 19"/>
                <a:gd name="T6" fmla="*/ 20 w 28"/>
                <a:gd name="T7" fmla="*/ 18 h 19"/>
                <a:gd name="T8" fmla="*/ 7 w 28"/>
                <a:gd name="T9" fmla="*/ 18 h 19"/>
                <a:gd name="T10" fmla="*/ 7 w 28"/>
                <a:gd name="T11" fmla="*/ 8 h 19"/>
                <a:gd name="T12" fmla="*/ 0 w 28"/>
                <a:gd name="T13" fmla="*/ 8 h 19"/>
                <a:gd name="T14" fmla="*/ 14 w 28"/>
                <a:gd name="T15" fmla="*/ 0 h 19"/>
                <a:gd name="T16" fmla="*/ 14 w 28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9"/>
                <a:gd name="T29" fmla="*/ 28 w 28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9">
                  <a:moveTo>
                    <a:pt x="14" y="0"/>
                  </a:moveTo>
                  <a:lnTo>
                    <a:pt x="27" y="8"/>
                  </a:lnTo>
                  <a:lnTo>
                    <a:pt x="20" y="8"/>
                  </a:lnTo>
                  <a:lnTo>
                    <a:pt x="20" y="18"/>
                  </a:lnTo>
                  <a:lnTo>
                    <a:pt x="7" y="18"/>
                  </a:lnTo>
                  <a:lnTo>
                    <a:pt x="7" y="8"/>
                  </a:lnTo>
                  <a:lnTo>
                    <a:pt x="0" y="8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7" name="Freeform 149"/>
            <p:cNvSpPr>
              <a:spLocks/>
            </p:cNvSpPr>
            <p:nvPr/>
          </p:nvSpPr>
          <p:spPr bwMode="auto">
            <a:xfrm>
              <a:off x="3628" y="1327"/>
              <a:ext cx="28" cy="19"/>
            </a:xfrm>
            <a:custGeom>
              <a:avLst/>
              <a:gdLst>
                <a:gd name="T0" fmla="*/ 14 w 28"/>
                <a:gd name="T1" fmla="*/ 0 h 19"/>
                <a:gd name="T2" fmla="*/ 27 w 28"/>
                <a:gd name="T3" fmla="*/ 8 h 19"/>
                <a:gd name="T4" fmla="*/ 20 w 28"/>
                <a:gd name="T5" fmla="*/ 8 h 19"/>
                <a:gd name="T6" fmla="*/ 20 w 28"/>
                <a:gd name="T7" fmla="*/ 18 h 19"/>
                <a:gd name="T8" fmla="*/ 7 w 28"/>
                <a:gd name="T9" fmla="*/ 18 h 19"/>
                <a:gd name="T10" fmla="*/ 7 w 28"/>
                <a:gd name="T11" fmla="*/ 8 h 19"/>
                <a:gd name="T12" fmla="*/ 0 w 28"/>
                <a:gd name="T13" fmla="*/ 8 h 19"/>
                <a:gd name="T14" fmla="*/ 14 w 28"/>
                <a:gd name="T15" fmla="*/ 0 h 19"/>
                <a:gd name="T16" fmla="*/ 14 w 28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9"/>
                <a:gd name="T29" fmla="*/ 28 w 28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9">
                  <a:moveTo>
                    <a:pt x="14" y="0"/>
                  </a:moveTo>
                  <a:lnTo>
                    <a:pt x="27" y="8"/>
                  </a:lnTo>
                  <a:lnTo>
                    <a:pt x="20" y="8"/>
                  </a:lnTo>
                  <a:lnTo>
                    <a:pt x="20" y="18"/>
                  </a:lnTo>
                  <a:lnTo>
                    <a:pt x="7" y="18"/>
                  </a:lnTo>
                  <a:lnTo>
                    <a:pt x="7" y="8"/>
                  </a:lnTo>
                  <a:lnTo>
                    <a:pt x="0" y="8"/>
                  </a:lnTo>
                  <a:lnTo>
                    <a:pt x="14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8" name="Freeform 150"/>
            <p:cNvSpPr>
              <a:spLocks/>
            </p:cNvSpPr>
            <p:nvPr/>
          </p:nvSpPr>
          <p:spPr bwMode="auto">
            <a:xfrm>
              <a:off x="3497" y="1313"/>
              <a:ext cx="47" cy="48"/>
            </a:xfrm>
            <a:custGeom>
              <a:avLst/>
              <a:gdLst>
                <a:gd name="T0" fmla="*/ 2 w 47"/>
                <a:gd name="T1" fmla="*/ 47 h 48"/>
                <a:gd name="T2" fmla="*/ 1 w 47"/>
                <a:gd name="T3" fmla="*/ 47 h 48"/>
                <a:gd name="T4" fmla="*/ 1 w 47"/>
                <a:gd name="T5" fmla="*/ 47 h 48"/>
                <a:gd name="T6" fmla="*/ 1 w 47"/>
                <a:gd name="T7" fmla="*/ 47 h 48"/>
                <a:gd name="T8" fmla="*/ 1 w 47"/>
                <a:gd name="T9" fmla="*/ 47 h 48"/>
                <a:gd name="T10" fmla="*/ 0 w 47"/>
                <a:gd name="T11" fmla="*/ 47 h 48"/>
                <a:gd name="T12" fmla="*/ 0 w 47"/>
                <a:gd name="T13" fmla="*/ 46 h 48"/>
                <a:gd name="T14" fmla="*/ 0 w 47"/>
                <a:gd name="T15" fmla="*/ 46 h 48"/>
                <a:gd name="T16" fmla="*/ 0 w 47"/>
                <a:gd name="T17" fmla="*/ 46 h 48"/>
                <a:gd name="T18" fmla="*/ 0 w 47"/>
                <a:gd name="T19" fmla="*/ 46 h 48"/>
                <a:gd name="T20" fmla="*/ 0 w 47"/>
                <a:gd name="T21" fmla="*/ 45 h 48"/>
                <a:gd name="T22" fmla="*/ 0 w 47"/>
                <a:gd name="T23" fmla="*/ 45 h 48"/>
                <a:gd name="T24" fmla="*/ 0 w 47"/>
                <a:gd name="T25" fmla="*/ 45 h 48"/>
                <a:gd name="T26" fmla="*/ 0 w 47"/>
                <a:gd name="T27" fmla="*/ 3 h 48"/>
                <a:gd name="T28" fmla="*/ 0 w 47"/>
                <a:gd name="T29" fmla="*/ 3 h 48"/>
                <a:gd name="T30" fmla="*/ 0 w 47"/>
                <a:gd name="T31" fmla="*/ 2 h 48"/>
                <a:gd name="T32" fmla="*/ 0 w 47"/>
                <a:gd name="T33" fmla="*/ 2 h 48"/>
                <a:gd name="T34" fmla="*/ 0 w 47"/>
                <a:gd name="T35" fmla="*/ 1 h 48"/>
                <a:gd name="T36" fmla="*/ 0 w 47"/>
                <a:gd name="T37" fmla="*/ 1 h 48"/>
                <a:gd name="T38" fmla="*/ 0 w 47"/>
                <a:gd name="T39" fmla="*/ 1 h 48"/>
                <a:gd name="T40" fmla="*/ 0 w 47"/>
                <a:gd name="T41" fmla="*/ 1 h 48"/>
                <a:gd name="T42" fmla="*/ 1 w 47"/>
                <a:gd name="T43" fmla="*/ 1 h 48"/>
                <a:gd name="T44" fmla="*/ 1 w 47"/>
                <a:gd name="T45" fmla="*/ 1 h 48"/>
                <a:gd name="T46" fmla="*/ 1 w 47"/>
                <a:gd name="T47" fmla="*/ 1 h 48"/>
                <a:gd name="T48" fmla="*/ 1 w 47"/>
                <a:gd name="T49" fmla="*/ 1 h 48"/>
                <a:gd name="T50" fmla="*/ 2 w 47"/>
                <a:gd name="T51" fmla="*/ 0 h 48"/>
                <a:gd name="T52" fmla="*/ 44 w 47"/>
                <a:gd name="T53" fmla="*/ 0 h 48"/>
                <a:gd name="T54" fmla="*/ 44 w 47"/>
                <a:gd name="T55" fmla="*/ 1 h 48"/>
                <a:gd name="T56" fmla="*/ 44 w 47"/>
                <a:gd name="T57" fmla="*/ 1 h 48"/>
                <a:gd name="T58" fmla="*/ 44 w 47"/>
                <a:gd name="T59" fmla="*/ 1 h 48"/>
                <a:gd name="T60" fmla="*/ 44 w 47"/>
                <a:gd name="T61" fmla="*/ 1 h 48"/>
                <a:gd name="T62" fmla="*/ 45 w 47"/>
                <a:gd name="T63" fmla="*/ 1 h 48"/>
                <a:gd name="T64" fmla="*/ 45 w 47"/>
                <a:gd name="T65" fmla="*/ 1 h 48"/>
                <a:gd name="T66" fmla="*/ 46 w 47"/>
                <a:gd name="T67" fmla="*/ 1 h 48"/>
                <a:gd name="T68" fmla="*/ 46 w 47"/>
                <a:gd name="T69" fmla="*/ 1 h 48"/>
                <a:gd name="T70" fmla="*/ 46 w 47"/>
                <a:gd name="T71" fmla="*/ 2 h 48"/>
                <a:gd name="T72" fmla="*/ 46 w 47"/>
                <a:gd name="T73" fmla="*/ 2 h 48"/>
                <a:gd name="T74" fmla="*/ 46 w 47"/>
                <a:gd name="T75" fmla="*/ 3 h 48"/>
                <a:gd name="T76" fmla="*/ 46 w 47"/>
                <a:gd name="T77" fmla="*/ 3 h 48"/>
                <a:gd name="T78" fmla="*/ 46 w 47"/>
                <a:gd name="T79" fmla="*/ 45 h 48"/>
                <a:gd name="T80" fmla="*/ 46 w 47"/>
                <a:gd name="T81" fmla="*/ 45 h 48"/>
                <a:gd name="T82" fmla="*/ 46 w 47"/>
                <a:gd name="T83" fmla="*/ 45 h 48"/>
                <a:gd name="T84" fmla="*/ 46 w 47"/>
                <a:gd name="T85" fmla="*/ 46 h 48"/>
                <a:gd name="T86" fmla="*/ 46 w 47"/>
                <a:gd name="T87" fmla="*/ 46 h 48"/>
                <a:gd name="T88" fmla="*/ 46 w 47"/>
                <a:gd name="T89" fmla="*/ 46 h 48"/>
                <a:gd name="T90" fmla="*/ 45 w 47"/>
                <a:gd name="T91" fmla="*/ 46 h 48"/>
                <a:gd name="T92" fmla="*/ 45 w 47"/>
                <a:gd name="T93" fmla="*/ 47 h 48"/>
                <a:gd name="T94" fmla="*/ 44 w 47"/>
                <a:gd name="T95" fmla="*/ 47 h 48"/>
                <a:gd name="T96" fmla="*/ 44 w 47"/>
                <a:gd name="T97" fmla="*/ 47 h 48"/>
                <a:gd name="T98" fmla="*/ 44 w 47"/>
                <a:gd name="T99" fmla="*/ 47 h 48"/>
                <a:gd name="T100" fmla="*/ 44 w 47"/>
                <a:gd name="T101" fmla="*/ 47 h 48"/>
                <a:gd name="T102" fmla="*/ 44 w 47"/>
                <a:gd name="T103" fmla="*/ 47 h 48"/>
                <a:gd name="T104" fmla="*/ 2 w 47"/>
                <a:gd name="T105" fmla="*/ 47 h 48"/>
                <a:gd name="T106" fmla="*/ 2 w 47"/>
                <a:gd name="T107" fmla="*/ 47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47"/>
                  </a:moveTo>
                  <a:lnTo>
                    <a:pt x="1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5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47"/>
                  </a:lnTo>
                  <a:lnTo>
                    <a:pt x="44" y="47"/>
                  </a:lnTo>
                  <a:lnTo>
                    <a:pt x="2" y="4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29" name="Freeform 151"/>
            <p:cNvSpPr>
              <a:spLocks/>
            </p:cNvSpPr>
            <p:nvPr/>
          </p:nvSpPr>
          <p:spPr bwMode="auto">
            <a:xfrm>
              <a:off x="3497" y="1313"/>
              <a:ext cx="47" cy="48"/>
            </a:xfrm>
            <a:custGeom>
              <a:avLst/>
              <a:gdLst>
                <a:gd name="T0" fmla="*/ 2 w 47"/>
                <a:gd name="T1" fmla="*/ 47 h 48"/>
                <a:gd name="T2" fmla="*/ 1 w 47"/>
                <a:gd name="T3" fmla="*/ 47 h 48"/>
                <a:gd name="T4" fmla="*/ 1 w 47"/>
                <a:gd name="T5" fmla="*/ 47 h 48"/>
                <a:gd name="T6" fmla="*/ 1 w 47"/>
                <a:gd name="T7" fmla="*/ 47 h 48"/>
                <a:gd name="T8" fmla="*/ 1 w 47"/>
                <a:gd name="T9" fmla="*/ 47 h 48"/>
                <a:gd name="T10" fmla="*/ 0 w 47"/>
                <a:gd name="T11" fmla="*/ 47 h 48"/>
                <a:gd name="T12" fmla="*/ 0 w 47"/>
                <a:gd name="T13" fmla="*/ 46 h 48"/>
                <a:gd name="T14" fmla="*/ 0 w 47"/>
                <a:gd name="T15" fmla="*/ 46 h 48"/>
                <a:gd name="T16" fmla="*/ 0 w 47"/>
                <a:gd name="T17" fmla="*/ 46 h 48"/>
                <a:gd name="T18" fmla="*/ 0 w 47"/>
                <a:gd name="T19" fmla="*/ 46 h 48"/>
                <a:gd name="T20" fmla="*/ 0 w 47"/>
                <a:gd name="T21" fmla="*/ 45 h 48"/>
                <a:gd name="T22" fmla="*/ 0 w 47"/>
                <a:gd name="T23" fmla="*/ 45 h 48"/>
                <a:gd name="T24" fmla="*/ 0 w 47"/>
                <a:gd name="T25" fmla="*/ 45 h 48"/>
                <a:gd name="T26" fmla="*/ 0 w 47"/>
                <a:gd name="T27" fmla="*/ 3 h 48"/>
                <a:gd name="T28" fmla="*/ 0 w 47"/>
                <a:gd name="T29" fmla="*/ 3 h 48"/>
                <a:gd name="T30" fmla="*/ 0 w 47"/>
                <a:gd name="T31" fmla="*/ 2 h 48"/>
                <a:gd name="T32" fmla="*/ 0 w 47"/>
                <a:gd name="T33" fmla="*/ 2 h 48"/>
                <a:gd name="T34" fmla="*/ 0 w 47"/>
                <a:gd name="T35" fmla="*/ 1 h 48"/>
                <a:gd name="T36" fmla="*/ 0 w 47"/>
                <a:gd name="T37" fmla="*/ 1 h 48"/>
                <a:gd name="T38" fmla="*/ 0 w 47"/>
                <a:gd name="T39" fmla="*/ 1 h 48"/>
                <a:gd name="T40" fmla="*/ 0 w 47"/>
                <a:gd name="T41" fmla="*/ 1 h 48"/>
                <a:gd name="T42" fmla="*/ 1 w 47"/>
                <a:gd name="T43" fmla="*/ 1 h 48"/>
                <a:gd name="T44" fmla="*/ 1 w 47"/>
                <a:gd name="T45" fmla="*/ 1 h 48"/>
                <a:gd name="T46" fmla="*/ 1 w 47"/>
                <a:gd name="T47" fmla="*/ 1 h 48"/>
                <a:gd name="T48" fmla="*/ 1 w 47"/>
                <a:gd name="T49" fmla="*/ 1 h 48"/>
                <a:gd name="T50" fmla="*/ 2 w 47"/>
                <a:gd name="T51" fmla="*/ 0 h 48"/>
                <a:gd name="T52" fmla="*/ 44 w 47"/>
                <a:gd name="T53" fmla="*/ 0 h 48"/>
                <a:gd name="T54" fmla="*/ 44 w 47"/>
                <a:gd name="T55" fmla="*/ 1 h 48"/>
                <a:gd name="T56" fmla="*/ 44 w 47"/>
                <a:gd name="T57" fmla="*/ 1 h 48"/>
                <a:gd name="T58" fmla="*/ 44 w 47"/>
                <a:gd name="T59" fmla="*/ 1 h 48"/>
                <a:gd name="T60" fmla="*/ 44 w 47"/>
                <a:gd name="T61" fmla="*/ 1 h 48"/>
                <a:gd name="T62" fmla="*/ 45 w 47"/>
                <a:gd name="T63" fmla="*/ 1 h 48"/>
                <a:gd name="T64" fmla="*/ 45 w 47"/>
                <a:gd name="T65" fmla="*/ 1 h 48"/>
                <a:gd name="T66" fmla="*/ 46 w 47"/>
                <a:gd name="T67" fmla="*/ 1 h 48"/>
                <a:gd name="T68" fmla="*/ 46 w 47"/>
                <a:gd name="T69" fmla="*/ 1 h 48"/>
                <a:gd name="T70" fmla="*/ 46 w 47"/>
                <a:gd name="T71" fmla="*/ 2 h 48"/>
                <a:gd name="T72" fmla="*/ 46 w 47"/>
                <a:gd name="T73" fmla="*/ 2 h 48"/>
                <a:gd name="T74" fmla="*/ 46 w 47"/>
                <a:gd name="T75" fmla="*/ 3 h 48"/>
                <a:gd name="T76" fmla="*/ 46 w 47"/>
                <a:gd name="T77" fmla="*/ 3 h 48"/>
                <a:gd name="T78" fmla="*/ 46 w 47"/>
                <a:gd name="T79" fmla="*/ 45 h 48"/>
                <a:gd name="T80" fmla="*/ 46 w 47"/>
                <a:gd name="T81" fmla="*/ 45 h 48"/>
                <a:gd name="T82" fmla="*/ 46 w 47"/>
                <a:gd name="T83" fmla="*/ 45 h 48"/>
                <a:gd name="T84" fmla="*/ 46 w 47"/>
                <a:gd name="T85" fmla="*/ 46 h 48"/>
                <a:gd name="T86" fmla="*/ 46 w 47"/>
                <a:gd name="T87" fmla="*/ 46 h 48"/>
                <a:gd name="T88" fmla="*/ 46 w 47"/>
                <a:gd name="T89" fmla="*/ 46 h 48"/>
                <a:gd name="T90" fmla="*/ 45 w 47"/>
                <a:gd name="T91" fmla="*/ 46 h 48"/>
                <a:gd name="T92" fmla="*/ 45 w 47"/>
                <a:gd name="T93" fmla="*/ 47 h 48"/>
                <a:gd name="T94" fmla="*/ 44 w 47"/>
                <a:gd name="T95" fmla="*/ 47 h 48"/>
                <a:gd name="T96" fmla="*/ 44 w 47"/>
                <a:gd name="T97" fmla="*/ 47 h 48"/>
                <a:gd name="T98" fmla="*/ 44 w 47"/>
                <a:gd name="T99" fmla="*/ 47 h 48"/>
                <a:gd name="T100" fmla="*/ 44 w 47"/>
                <a:gd name="T101" fmla="*/ 47 h 48"/>
                <a:gd name="T102" fmla="*/ 44 w 47"/>
                <a:gd name="T103" fmla="*/ 47 h 48"/>
                <a:gd name="T104" fmla="*/ 2 w 47"/>
                <a:gd name="T105" fmla="*/ 47 h 48"/>
                <a:gd name="T106" fmla="*/ 2 w 47"/>
                <a:gd name="T107" fmla="*/ 47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47"/>
                  </a:moveTo>
                  <a:lnTo>
                    <a:pt x="1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5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47"/>
                  </a:lnTo>
                  <a:lnTo>
                    <a:pt x="44" y="47"/>
                  </a:lnTo>
                  <a:lnTo>
                    <a:pt x="2" y="4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0" name="Freeform 152"/>
            <p:cNvSpPr>
              <a:spLocks/>
            </p:cNvSpPr>
            <p:nvPr/>
          </p:nvSpPr>
          <p:spPr bwMode="auto">
            <a:xfrm>
              <a:off x="3502" y="1318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5 w 37"/>
                <a:gd name="T3" fmla="*/ 21 h 38"/>
                <a:gd name="T4" fmla="*/ 35 w 37"/>
                <a:gd name="T5" fmla="*/ 23 h 38"/>
                <a:gd name="T6" fmla="*/ 34 w 37"/>
                <a:gd name="T7" fmla="*/ 26 h 38"/>
                <a:gd name="T8" fmla="*/ 33 w 37"/>
                <a:gd name="T9" fmla="*/ 28 h 38"/>
                <a:gd name="T10" fmla="*/ 32 w 37"/>
                <a:gd name="T11" fmla="*/ 30 h 38"/>
                <a:gd name="T12" fmla="*/ 30 w 37"/>
                <a:gd name="T13" fmla="*/ 31 h 38"/>
                <a:gd name="T14" fmla="*/ 28 w 37"/>
                <a:gd name="T15" fmla="*/ 33 h 38"/>
                <a:gd name="T16" fmla="*/ 27 w 37"/>
                <a:gd name="T17" fmla="*/ 34 h 38"/>
                <a:gd name="T18" fmla="*/ 24 w 37"/>
                <a:gd name="T19" fmla="*/ 36 h 38"/>
                <a:gd name="T20" fmla="*/ 22 w 37"/>
                <a:gd name="T21" fmla="*/ 36 h 38"/>
                <a:gd name="T22" fmla="*/ 20 w 37"/>
                <a:gd name="T23" fmla="*/ 37 h 38"/>
                <a:gd name="T24" fmla="*/ 18 w 37"/>
                <a:gd name="T25" fmla="*/ 37 h 38"/>
                <a:gd name="T26" fmla="*/ 15 w 37"/>
                <a:gd name="T27" fmla="*/ 37 h 38"/>
                <a:gd name="T28" fmla="*/ 12 w 37"/>
                <a:gd name="T29" fmla="*/ 36 h 38"/>
                <a:gd name="T30" fmla="*/ 10 w 37"/>
                <a:gd name="T31" fmla="*/ 36 h 38"/>
                <a:gd name="T32" fmla="*/ 8 w 37"/>
                <a:gd name="T33" fmla="*/ 34 h 38"/>
                <a:gd name="T34" fmla="*/ 7 w 37"/>
                <a:gd name="T35" fmla="*/ 33 h 38"/>
                <a:gd name="T36" fmla="*/ 5 w 37"/>
                <a:gd name="T37" fmla="*/ 31 h 38"/>
                <a:gd name="T38" fmla="*/ 3 w 37"/>
                <a:gd name="T39" fmla="*/ 30 h 38"/>
                <a:gd name="T40" fmla="*/ 2 w 37"/>
                <a:gd name="T41" fmla="*/ 28 h 38"/>
                <a:gd name="T42" fmla="*/ 1 w 37"/>
                <a:gd name="T43" fmla="*/ 26 h 38"/>
                <a:gd name="T44" fmla="*/ 0 w 37"/>
                <a:gd name="T45" fmla="*/ 23 h 38"/>
                <a:gd name="T46" fmla="*/ 0 w 37"/>
                <a:gd name="T47" fmla="*/ 21 h 38"/>
                <a:gd name="T48" fmla="*/ 0 w 37"/>
                <a:gd name="T49" fmla="*/ 18 h 38"/>
                <a:gd name="T50" fmla="*/ 0 w 37"/>
                <a:gd name="T51" fmla="*/ 16 h 38"/>
                <a:gd name="T52" fmla="*/ 0 w 37"/>
                <a:gd name="T53" fmla="*/ 14 h 38"/>
                <a:gd name="T54" fmla="*/ 1 w 37"/>
                <a:gd name="T55" fmla="*/ 11 h 38"/>
                <a:gd name="T56" fmla="*/ 2 w 37"/>
                <a:gd name="T57" fmla="*/ 10 h 38"/>
                <a:gd name="T58" fmla="*/ 3 w 37"/>
                <a:gd name="T59" fmla="*/ 8 h 38"/>
                <a:gd name="T60" fmla="*/ 5 w 37"/>
                <a:gd name="T61" fmla="*/ 6 h 38"/>
                <a:gd name="T62" fmla="*/ 7 w 37"/>
                <a:gd name="T63" fmla="*/ 4 h 38"/>
                <a:gd name="T64" fmla="*/ 8 w 37"/>
                <a:gd name="T65" fmla="*/ 3 h 38"/>
                <a:gd name="T66" fmla="*/ 10 w 37"/>
                <a:gd name="T67" fmla="*/ 2 h 38"/>
                <a:gd name="T68" fmla="*/ 12 w 37"/>
                <a:gd name="T69" fmla="*/ 2 h 38"/>
                <a:gd name="T70" fmla="*/ 15 w 37"/>
                <a:gd name="T71" fmla="*/ 1 h 38"/>
                <a:gd name="T72" fmla="*/ 18 w 37"/>
                <a:gd name="T73" fmla="*/ 0 h 38"/>
                <a:gd name="T74" fmla="*/ 20 w 37"/>
                <a:gd name="T75" fmla="*/ 1 h 38"/>
                <a:gd name="T76" fmla="*/ 22 w 37"/>
                <a:gd name="T77" fmla="*/ 2 h 38"/>
                <a:gd name="T78" fmla="*/ 24 w 37"/>
                <a:gd name="T79" fmla="*/ 2 h 38"/>
                <a:gd name="T80" fmla="*/ 27 w 37"/>
                <a:gd name="T81" fmla="*/ 3 h 38"/>
                <a:gd name="T82" fmla="*/ 28 w 37"/>
                <a:gd name="T83" fmla="*/ 4 h 38"/>
                <a:gd name="T84" fmla="*/ 30 w 37"/>
                <a:gd name="T85" fmla="*/ 6 h 38"/>
                <a:gd name="T86" fmla="*/ 32 w 37"/>
                <a:gd name="T87" fmla="*/ 8 h 38"/>
                <a:gd name="T88" fmla="*/ 33 w 37"/>
                <a:gd name="T89" fmla="*/ 10 h 38"/>
                <a:gd name="T90" fmla="*/ 34 w 37"/>
                <a:gd name="T91" fmla="*/ 11 h 38"/>
                <a:gd name="T92" fmla="*/ 35 w 37"/>
                <a:gd name="T93" fmla="*/ 14 h 38"/>
                <a:gd name="T94" fmla="*/ 35 w 37"/>
                <a:gd name="T95" fmla="*/ 16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5" y="21"/>
                  </a:lnTo>
                  <a:lnTo>
                    <a:pt x="35" y="23"/>
                  </a:lnTo>
                  <a:lnTo>
                    <a:pt x="34" y="26"/>
                  </a:lnTo>
                  <a:lnTo>
                    <a:pt x="33" y="28"/>
                  </a:lnTo>
                  <a:lnTo>
                    <a:pt x="32" y="30"/>
                  </a:lnTo>
                  <a:lnTo>
                    <a:pt x="30" y="31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20" y="37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8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5" y="14"/>
                  </a:lnTo>
                  <a:lnTo>
                    <a:pt x="35" y="16"/>
                  </a:lnTo>
                  <a:lnTo>
                    <a:pt x="36" y="18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1" name="Freeform 153"/>
            <p:cNvSpPr>
              <a:spLocks/>
            </p:cNvSpPr>
            <p:nvPr/>
          </p:nvSpPr>
          <p:spPr bwMode="auto">
            <a:xfrm>
              <a:off x="3502" y="1318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5 w 37"/>
                <a:gd name="T3" fmla="*/ 21 h 38"/>
                <a:gd name="T4" fmla="*/ 35 w 37"/>
                <a:gd name="T5" fmla="*/ 23 h 38"/>
                <a:gd name="T6" fmla="*/ 34 w 37"/>
                <a:gd name="T7" fmla="*/ 26 h 38"/>
                <a:gd name="T8" fmla="*/ 33 w 37"/>
                <a:gd name="T9" fmla="*/ 28 h 38"/>
                <a:gd name="T10" fmla="*/ 32 w 37"/>
                <a:gd name="T11" fmla="*/ 30 h 38"/>
                <a:gd name="T12" fmla="*/ 30 w 37"/>
                <a:gd name="T13" fmla="*/ 31 h 38"/>
                <a:gd name="T14" fmla="*/ 28 w 37"/>
                <a:gd name="T15" fmla="*/ 33 h 38"/>
                <a:gd name="T16" fmla="*/ 27 w 37"/>
                <a:gd name="T17" fmla="*/ 34 h 38"/>
                <a:gd name="T18" fmla="*/ 24 w 37"/>
                <a:gd name="T19" fmla="*/ 36 h 38"/>
                <a:gd name="T20" fmla="*/ 22 w 37"/>
                <a:gd name="T21" fmla="*/ 36 h 38"/>
                <a:gd name="T22" fmla="*/ 20 w 37"/>
                <a:gd name="T23" fmla="*/ 37 h 38"/>
                <a:gd name="T24" fmla="*/ 18 w 37"/>
                <a:gd name="T25" fmla="*/ 37 h 38"/>
                <a:gd name="T26" fmla="*/ 15 w 37"/>
                <a:gd name="T27" fmla="*/ 37 h 38"/>
                <a:gd name="T28" fmla="*/ 12 w 37"/>
                <a:gd name="T29" fmla="*/ 36 h 38"/>
                <a:gd name="T30" fmla="*/ 10 w 37"/>
                <a:gd name="T31" fmla="*/ 36 h 38"/>
                <a:gd name="T32" fmla="*/ 8 w 37"/>
                <a:gd name="T33" fmla="*/ 34 h 38"/>
                <a:gd name="T34" fmla="*/ 7 w 37"/>
                <a:gd name="T35" fmla="*/ 33 h 38"/>
                <a:gd name="T36" fmla="*/ 5 w 37"/>
                <a:gd name="T37" fmla="*/ 31 h 38"/>
                <a:gd name="T38" fmla="*/ 3 w 37"/>
                <a:gd name="T39" fmla="*/ 30 h 38"/>
                <a:gd name="T40" fmla="*/ 2 w 37"/>
                <a:gd name="T41" fmla="*/ 28 h 38"/>
                <a:gd name="T42" fmla="*/ 1 w 37"/>
                <a:gd name="T43" fmla="*/ 26 h 38"/>
                <a:gd name="T44" fmla="*/ 0 w 37"/>
                <a:gd name="T45" fmla="*/ 23 h 38"/>
                <a:gd name="T46" fmla="*/ 0 w 37"/>
                <a:gd name="T47" fmla="*/ 21 h 38"/>
                <a:gd name="T48" fmla="*/ 0 w 37"/>
                <a:gd name="T49" fmla="*/ 18 h 38"/>
                <a:gd name="T50" fmla="*/ 0 w 37"/>
                <a:gd name="T51" fmla="*/ 16 h 38"/>
                <a:gd name="T52" fmla="*/ 0 w 37"/>
                <a:gd name="T53" fmla="*/ 14 h 38"/>
                <a:gd name="T54" fmla="*/ 1 w 37"/>
                <a:gd name="T55" fmla="*/ 11 h 38"/>
                <a:gd name="T56" fmla="*/ 2 w 37"/>
                <a:gd name="T57" fmla="*/ 10 h 38"/>
                <a:gd name="T58" fmla="*/ 3 w 37"/>
                <a:gd name="T59" fmla="*/ 8 h 38"/>
                <a:gd name="T60" fmla="*/ 5 w 37"/>
                <a:gd name="T61" fmla="*/ 6 h 38"/>
                <a:gd name="T62" fmla="*/ 7 w 37"/>
                <a:gd name="T63" fmla="*/ 4 h 38"/>
                <a:gd name="T64" fmla="*/ 8 w 37"/>
                <a:gd name="T65" fmla="*/ 3 h 38"/>
                <a:gd name="T66" fmla="*/ 10 w 37"/>
                <a:gd name="T67" fmla="*/ 2 h 38"/>
                <a:gd name="T68" fmla="*/ 12 w 37"/>
                <a:gd name="T69" fmla="*/ 2 h 38"/>
                <a:gd name="T70" fmla="*/ 15 w 37"/>
                <a:gd name="T71" fmla="*/ 1 h 38"/>
                <a:gd name="T72" fmla="*/ 18 w 37"/>
                <a:gd name="T73" fmla="*/ 0 h 38"/>
                <a:gd name="T74" fmla="*/ 20 w 37"/>
                <a:gd name="T75" fmla="*/ 1 h 38"/>
                <a:gd name="T76" fmla="*/ 22 w 37"/>
                <a:gd name="T77" fmla="*/ 2 h 38"/>
                <a:gd name="T78" fmla="*/ 24 w 37"/>
                <a:gd name="T79" fmla="*/ 2 h 38"/>
                <a:gd name="T80" fmla="*/ 27 w 37"/>
                <a:gd name="T81" fmla="*/ 3 h 38"/>
                <a:gd name="T82" fmla="*/ 28 w 37"/>
                <a:gd name="T83" fmla="*/ 4 h 38"/>
                <a:gd name="T84" fmla="*/ 30 w 37"/>
                <a:gd name="T85" fmla="*/ 6 h 38"/>
                <a:gd name="T86" fmla="*/ 32 w 37"/>
                <a:gd name="T87" fmla="*/ 8 h 38"/>
                <a:gd name="T88" fmla="*/ 33 w 37"/>
                <a:gd name="T89" fmla="*/ 10 h 38"/>
                <a:gd name="T90" fmla="*/ 34 w 37"/>
                <a:gd name="T91" fmla="*/ 11 h 38"/>
                <a:gd name="T92" fmla="*/ 35 w 37"/>
                <a:gd name="T93" fmla="*/ 14 h 38"/>
                <a:gd name="T94" fmla="*/ 35 w 37"/>
                <a:gd name="T95" fmla="*/ 16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5" y="21"/>
                  </a:lnTo>
                  <a:lnTo>
                    <a:pt x="35" y="23"/>
                  </a:lnTo>
                  <a:lnTo>
                    <a:pt x="34" y="26"/>
                  </a:lnTo>
                  <a:lnTo>
                    <a:pt x="33" y="28"/>
                  </a:lnTo>
                  <a:lnTo>
                    <a:pt x="32" y="30"/>
                  </a:lnTo>
                  <a:lnTo>
                    <a:pt x="30" y="31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20" y="37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8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5" y="14"/>
                  </a:lnTo>
                  <a:lnTo>
                    <a:pt x="35" y="16"/>
                  </a:lnTo>
                  <a:lnTo>
                    <a:pt x="36" y="1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2" name="Freeform 154"/>
            <p:cNvSpPr>
              <a:spLocks/>
            </p:cNvSpPr>
            <p:nvPr/>
          </p:nvSpPr>
          <p:spPr bwMode="auto">
            <a:xfrm>
              <a:off x="3506" y="1327"/>
              <a:ext cx="28" cy="19"/>
            </a:xfrm>
            <a:custGeom>
              <a:avLst/>
              <a:gdLst>
                <a:gd name="T0" fmla="*/ 14 w 28"/>
                <a:gd name="T1" fmla="*/ 18 h 19"/>
                <a:gd name="T2" fmla="*/ 27 w 28"/>
                <a:gd name="T3" fmla="*/ 11 h 19"/>
                <a:gd name="T4" fmla="*/ 20 w 28"/>
                <a:gd name="T5" fmla="*/ 11 h 19"/>
                <a:gd name="T6" fmla="*/ 20 w 28"/>
                <a:gd name="T7" fmla="*/ 0 h 19"/>
                <a:gd name="T8" fmla="*/ 7 w 28"/>
                <a:gd name="T9" fmla="*/ 0 h 19"/>
                <a:gd name="T10" fmla="*/ 7 w 28"/>
                <a:gd name="T11" fmla="*/ 11 h 19"/>
                <a:gd name="T12" fmla="*/ 0 w 28"/>
                <a:gd name="T13" fmla="*/ 11 h 19"/>
                <a:gd name="T14" fmla="*/ 14 w 28"/>
                <a:gd name="T15" fmla="*/ 18 h 19"/>
                <a:gd name="T16" fmla="*/ 14 w 28"/>
                <a:gd name="T17" fmla="*/ 18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9"/>
                <a:gd name="T29" fmla="*/ 28 w 28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9">
                  <a:moveTo>
                    <a:pt x="14" y="18"/>
                  </a:moveTo>
                  <a:lnTo>
                    <a:pt x="27" y="11"/>
                  </a:lnTo>
                  <a:lnTo>
                    <a:pt x="20" y="11"/>
                  </a:lnTo>
                  <a:lnTo>
                    <a:pt x="20" y="0"/>
                  </a:lnTo>
                  <a:lnTo>
                    <a:pt x="7" y="0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14" y="1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3" name="Freeform 155"/>
            <p:cNvSpPr>
              <a:spLocks/>
            </p:cNvSpPr>
            <p:nvPr/>
          </p:nvSpPr>
          <p:spPr bwMode="auto">
            <a:xfrm>
              <a:off x="3506" y="1327"/>
              <a:ext cx="28" cy="19"/>
            </a:xfrm>
            <a:custGeom>
              <a:avLst/>
              <a:gdLst>
                <a:gd name="T0" fmla="*/ 14 w 28"/>
                <a:gd name="T1" fmla="*/ 18 h 19"/>
                <a:gd name="T2" fmla="*/ 27 w 28"/>
                <a:gd name="T3" fmla="*/ 11 h 19"/>
                <a:gd name="T4" fmla="*/ 20 w 28"/>
                <a:gd name="T5" fmla="*/ 11 h 19"/>
                <a:gd name="T6" fmla="*/ 20 w 28"/>
                <a:gd name="T7" fmla="*/ 0 h 19"/>
                <a:gd name="T8" fmla="*/ 7 w 28"/>
                <a:gd name="T9" fmla="*/ 0 h 19"/>
                <a:gd name="T10" fmla="*/ 7 w 28"/>
                <a:gd name="T11" fmla="*/ 11 h 19"/>
                <a:gd name="T12" fmla="*/ 0 w 28"/>
                <a:gd name="T13" fmla="*/ 11 h 19"/>
                <a:gd name="T14" fmla="*/ 14 w 28"/>
                <a:gd name="T15" fmla="*/ 18 h 19"/>
                <a:gd name="T16" fmla="*/ 14 w 28"/>
                <a:gd name="T17" fmla="*/ 18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9"/>
                <a:gd name="T29" fmla="*/ 28 w 28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9">
                  <a:moveTo>
                    <a:pt x="14" y="18"/>
                  </a:moveTo>
                  <a:lnTo>
                    <a:pt x="27" y="11"/>
                  </a:lnTo>
                  <a:lnTo>
                    <a:pt x="20" y="11"/>
                  </a:lnTo>
                  <a:lnTo>
                    <a:pt x="20" y="0"/>
                  </a:lnTo>
                  <a:lnTo>
                    <a:pt x="7" y="0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14" y="1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4" name="Freeform 156"/>
            <p:cNvSpPr>
              <a:spLocks/>
            </p:cNvSpPr>
            <p:nvPr/>
          </p:nvSpPr>
          <p:spPr bwMode="auto">
            <a:xfrm>
              <a:off x="3558" y="1313"/>
              <a:ext cx="47" cy="48"/>
            </a:xfrm>
            <a:custGeom>
              <a:avLst/>
              <a:gdLst>
                <a:gd name="T0" fmla="*/ 2 w 47"/>
                <a:gd name="T1" fmla="*/ 47 h 48"/>
                <a:gd name="T2" fmla="*/ 1 w 47"/>
                <a:gd name="T3" fmla="*/ 47 h 48"/>
                <a:gd name="T4" fmla="*/ 1 w 47"/>
                <a:gd name="T5" fmla="*/ 47 h 48"/>
                <a:gd name="T6" fmla="*/ 1 w 47"/>
                <a:gd name="T7" fmla="*/ 47 h 48"/>
                <a:gd name="T8" fmla="*/ 0 w 47"/>
                <a:gd name="T9" fmla="*/ 47 h 48"/>
                <a:gd name="T10" fmla="*/ 0 w 47"/>
                <a:gd name="T11" fmla="*/ 47 h 48"/>
                <a:gd name="T12" fmla="*/ 0 w 47"/>
                <a:gd name="T13" fmla="*/ 46 h 48"/>
                <a:gd name="T14" fmla="*/ 0 w 47"/>
                <a:gd name="T15" fmla="*/ 46 h 48"/>
                <a:gd name="T16" fmla="*/ 0 w 47"/>
                <a:gd name="T17" fmla="*/ 46 h 48"/>
                <a:gd name="T18" fmla="*/ 0 w 47"/>
                <a:gd name="T19" fmla="*/ 46 h 48"/>
                <a:gd name="T20" fmla="*/ 0 w 47"/>
                <a:gd name="T21" fmla="*/ 45 h 48"/>
                <a:gd name="T22" fmla="*/ 0 w 47"/>
                <a:gd name="T23" fmla="*/ 45 h 48"/>
                <a:gd name="T24" fmla="*/ 0 w 47"/>
                <a:gd name="T25" fmla="*/ 45 h 48"/>
                <a:gd name="T26" fmla="*/ 0 w 47"/>
                <a:gd name="T27" fmla="*/ 3 h 48"/>
                <a:gd name="T28" fmla="*/ 0 w 47"/>
                <a:gd name="T29" fmla="*/ 3 h 48"/>
                <a:gd name="T30" fmla="*/ 0 w 47"/>
                <a:gd name="T31" fmla="*/ 2 h 48"/>
                <a:gd name="T32" fmla="*/ 0 w 47"/>
                <a:gd name="T33" fmla="*/ 2 h 48"/>
                <a:gd name="T34" fmla="*/ 0 w 47"/>
                <a:gd name="T35" fmla="*/ 1 h 48"/>
                <a:gd name="T36" fmla="*/ 0 w 47"/>
                <a:gd name="T37" fmla="*/ 1 h 48"/>
                <a:gd name="T38" fmla="*/ 0 w 47"/>
                <a:gd name="T39" fmla="*/ 1 h 48"/>
                <a:gd name="T40" fmla="*/ 0 w 47"/>
                <a:gd name="T41" fmla="*/ 1 h 48"/>
                <a:gd name="T42" fmla="*/ 0 w 47"/>
                <a:gd name="T43" fmla="*/ 1 h 48"/>
                <a:gd name="T44" fmla="*/ 1 w 47"/>
                <a:gd name="T45" fmla="*/ 1 h 48"/>
                <a:gd name="T46" fmla="*/ 1 w 47"/>
                <a:gd name="T47" fmla="*/ 1 h 48"/>
                <a:gd name="T48" fmla="*/ 1 w 47"/>
                <a:gd name="T49" fmla="*/ 1 h 48"/>
                <a:gd name="T50" fmla="*/ 2 w 47"/>
                <a:gd name="T51" fmla="*/ 0 h 48"/>
                <a:gd name="T52" fmla="*/ 44 w 47"/>
                <a:gd name="T53" fmla="*/ 0 h 48"/>
                <a:gd name="T54" fmla="*/ 44 w 47"/>
                <a:gd name="T55" fmla="*/ 1 h 48"/>
                <a:gd name="T56" fmla="*/ 44 w 47"/>
                <a:gd name="T57" fmla="*/ 1 h 48"/>
                <a:gd name="T58" fmla="*/ 44 w 47"/>
                <a:gd name="T59" fmla="*/ 1 h 48"/>
                <a:gd name="T60" fmla="*/ 44 w 47"/>
                <a:gd name="T61" fmla="*/ 1 h 48"/>
                <a:gd name="T62" fmla="*/ 45 w 47"/>
                <a:gd name="T63" fmla="*/ 1 h 48"/>
                <a:gd name="T64" fmla="*/ 45 w 47"/>
                <a:gd name="T65" fmla="*/ 1 h 48"/>
                <a:gd name="T66" fmla="*/ 46 w 47"/>
                <a:gd name="T67" fmla="*/ 1 h 48"/>
                <a:gd name="T68" fmla="*/ 46 w 47"/>
                <a:gd name="T69" fmla="*/ 1 h 48"/>
                <a:gd name="T70" fmla="*/ 46 w 47"/>
                <a:gd name="T71" fmla="*/ 2 h 48"/>
                <a:gd name="T72" fmla="*/ 46 w 47"/>
                <a:gd name="T73" fmla="*/ 2 h 48"/>
                <a:gd name="T74" fmla="*/ 46 w 47"/>
                <a:gd name="T75" fmla="*/ 3 h 48"/>
                <a:gd name="T76" fmla="*/ 46 w 47"/>
                <a:gd name="T77" fmla="*/ 3 h 48"/>
                <a:gd name="T78" fmla="*/ 46 w 47"/>
                <a:gd name="T79" fmla="*/ 45 h 48"/>
                <a:gd name="T80" fmla="*/ 46 w 47"/>
                <a:gd name="T81" fmla="*/ 45 h 48"/>
                <a:gd name="T82" fmla="*/ 46 w 47"/>
                <a:gd name="T83" fmla="*/ 45 h 48"/>
                <a:gd name="T84" fmla="*/ 46 w 47"/>
                <a:gd name="T85" fmla="*/ 46 h 48"/>
                <a:gd name="T86" fmla="*/ 46 w 47"/>
                <a:gd name="T87" fmla="*/ 46 h 48"/>
                <a:gd name="T88" fmla="*/ 46 w 47"/>
                <a:gd name="T89" fmla="*/ 46 h 48"/>
                <a:gd name="T90" fmla="*/ 45 w 47"/>
                <a:gd name="T91" fmla="*/ 46 h 48"/>
                <a:gd name="T92" fmla="*/ 45 w 47"/>
                <a:gd name="T93" fmla="*/ 47 h 48"/>
                <a:gd name="T94" fmla="*/ 44 w 47"/>
                <a:gd name="T95" fmla="*/ 47 h 48"/>
                <a:gd name="T96" fmla="*/ 44 w 47"/>
                <a:gd name="T97" fmla="*/ 47 h 48"/>
                <a:gd name="T98" fmla="*/ 44 w 47"/>
                <a:gd name="T99" fmla="*/ 47 h 48"/>
                <a:gd name="T100" fmla="*/ 44 w 47"/>
                <a:gd name="T101" fmla="*/ 47 h 48"/>
                <a:gd name="T102" fmla="*/ 44 w 47"/>
                <a:gd name="T103" fmla="*/ 47 h 48"/>
                <a:gd name="T104" fmla="*/ 2 w 47"/>
                <a:gd name="T105" fmla="*/ 47 h 48"/>
                <a:gd name="T106" fmla="*/ 2 w 47"/>
                <a:gd name="T107" fmla="*/ 47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47"/>
                  </a:moveTo>
                  <a:lnTo>
                    <a:pt x="1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5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47"/>
                  </a:lnTo>
                  <a:lnTo>
                    <a:pt x="44" y="47"/>
                  </a:lnTo>
                  <a:lnTo>
                    <a:pt x="2" y="4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5" name="Freeform 157"/>
            <p:cNvSpPr>
              <a:spLocks/>
            </p:cNvSpPr>
            <p:nvPr/>
          </p:nvSpPr>
          <p:spPr bwMode="auto">
            <a:xfrm>
              <a:off x="3558" y="1313"/>
              <a:ext cx="47" cy="48"/>
            </a:xfrm>
            <a:custGeom>
              <a:avLst/>
              <a:gdLst>
                <a:gd name="T0" fmla="*/ 2 w 47"/>
                <a:gd name="T1" fmla="*/ 47 h 48"/>
                <a:gd name="T2" fmla="*/ 1 w 47"/>
                <a:gd name="T3" fmla="*/ 47 h 48"/>
                <a:gd name="T4" fmla="*/ 1 w 47"/>
                <a:gd name="T5" fmla="*/ 47 h 48"/>
                <a:gd name="T6" fmla="*/ 1 w 47"/>
                <a:gd name="T7" fmla="*/ 47 h 48"/>
                <a:gd name="T8" fmla="*/ 0 w 47"/>
                <a:gd name="T9" fmla="*/ 47 h 48"/>
                <a:gd name="T10" fmla="*/ 0 w 47"/>
                <a:gd name="T11" fmla="*/ 47 h 48"/>
                <a:gd name="T12" fmla="*/ 0 w 47"/>
                <a:gd name="T13" fmla="*/ 46 h 48"/>
                <a:gd name="T14" fmla="*/ 0 w 47"/>
                <a:gd name="T15" fmla="*/ 46 h 48"/>
                <a:gd name="T16" fmla="*/ 0 w 47"/>
                <a:gd name="T17" fmla="*/ 46 h 48"/>
                <a:gd name="T18" fmla="*/ 0 w 47"/>
                <a:gd name="T19" fmla="*/ 46 h 48"/>
                <a:gd name="T20" fmla="*/ 0 w 47"/>
                <a:gd name="T21" fmla="*/ 45 h 48"/>
                <a:gd name="T22" fmla="*/ 0 w 47"/>
                <a:gd name="T23" fmla="*/ 45 h 48"/>
                <a:gd name="T24" fmla="*/ 0 w 47"/>
                <a:gd name="T25" fmla="*/ 45 h 48"/>
                <a:gd name="T26" fmla="*/ 0 w 47"/>
                <a:gd name="T27" fmla="*/ 3 h 48"/>
                <a:gd name="T28" fmla="*/ 0 w 47"/>
                <a:gd name="T29" fmla="*/ 3 h 48"/>
                <a:gd name="T30" fmla="*/ 0 w 47"/>
                <a:gd name="T31" fmla="*/ 2 h 48"/>
                <a:gd name="T32" fmla="*/ 0 w 47"/>
                <a:gd name="T33" fmla="*/ 2 h 48"/>
                <a:gd name="T34" fmla="*/ 0 w 47"/>
                <a:gd name="T35" fmla="*/ 1 h 48"/>
                <a:gd name="T36" fmla="*/ 0 w 47"/>
                <a:gd name="T37" fmla="*/ 1 h 48"/>
                <a:gd name="T38" fmla="*/ 0 w 47"/>
                <a:gd name="T39" fmla="*/ 1 h 48"/>
                <a:gd name="T40" fmla="*/ 0 w 47"/>
                <a:gd name="T41" fmla="*/ 1 h 48"/>
                <a:gd name="T42" fmla="*/ 0 w 47"/>
                <a:gd name="T43" fmla="*/ 1 h 48"/>
                <a:gd name="T44" fmla="*/ 1 w 47"/>
                <a:gd name="T45" fmla="*/ 1 h 48"/>
                <a:gd name="T46" fmla="*/ 1 w 47"/>
                <a:gd name="T47" fmla="*/ 1 h 48"/>
                <a:gd name="T48" fmla="*/ 1 w 47"/>
                <a:gd name="T49" fmla="*/ 1 h 48"/>
                <a:gd name="T50" fmla="*/ 2 w 47"/>
                <a:gd name="T51" fmla="*/ 0 h 48"/>
                <a:gd name="T52" fmla="*/ 44 w 47"/>
                <a:gd name="T53" fmla="*/ 0 h 48"/>
                <a:gd name="T54" fmla="*/ 44 w 47"/>
                <a:gd name="T55" fmla="*/ 1 h 48"/>
                <a:gd name="T56" fmla="*/ 44 w 47"/>
                <a:gd name="T57" fmla="*/ 1 h 48"/>
                <a:gd name="T58" fmla="*/ 44 w 47"/>
                <a:gd name="T59" fmla="*/ 1 h 48"/>
                <a:gd name="T60" fmla="*/ 44 w 47"/>
                <a:gd name="T61" fmla="*/ 1 h 48"/>
                <a:gd name="T62" fmla="*/ 45 w 47"/>
                <a:gd name="T63" fmla="*/ 1 h 48"/>
                <a:gd name="T64" fmla="*/ 45 w 47"/>
                <a:gd name="T65" fmla="*/ 1 h 48"/>
                <a:gd name="T66" fmla="*/ 46 w 47"/>
                <a:gd name="T67" fmla="*/ 1 h 48"/>
                <a:gd name="T68" fmla="*/ 46 w 47"/>
                <a:gd name="T69" fmla="*/ 1 h 48"/>
                <a:gd name="T70" fmla="*/ 46 w 47"/>
                <a:gd name="T71" fmla="*/ 2 h 48"/>
                <a:gd name="T72" fmla="*/ 46 w 47"/>
                <a:gd name="T73" fmla="*/ 2 h 48"/>
                <a:gd name="T74" fmla="*/ 46 w 47"/>
                <a:gd name="T75" fmla="*/ 3 h 48"/>
                <a:gd name="T76" fmla="*/ 46 w 47"/>
                <a:gd name="T77" fmla="*/ 3 h 48"/>
                <a:gd name="T78" fmla="*/ 46 w 47"/>
                <a:gd name="T79" fmla="*/ 45 h 48"/>
                <a:gd name="T80" fmla="*/ 46 w 47"/>
                <a:gd name="T81" fmla="*/ 45 h 48"/>
                <a:gd name="T82" fmla="*/ 46 w 47"/>
                <a:gd name="T83" fmla="*/ 45 h 48"/>
                <a:gd name="T84" fmla="*/ 46 w 47"/>
                <a:gd name="T85" fmla="*/ 46 h 48"/>
                <a:gd name="T86" fmla="*/ 46 w 47"/>
                <a:gd name="T87" fmla="*/ 46 h 48"/>
                <a:gd name="T88" fmla="*/ 46 w 47"/>
                <a:gd name="T89" fmla="*/ 46 h 48"/>
                <a:gd name="T90" fmla="*/ 45 w 47"/>
                <a:gd name="T91" fmla="*/ 46 h 48"/>
                <a:gd name="T92" fmla="*/ 45 w 47"/>
                <a:gd name="T93" fmla="*/ 47 h 48"/>
                <a:gd name="T94" fmla="*/ 44 w 47"/>
                <a:gd name="T95" fmla="*/ 47 h 48"/>
                <a:gd name="T96" fmla="*/ 44 w 47"/>
                <a:gd name="T97" fmla="*/ 47 h 48"/>
                <a:gd name="T98" fmla="*/ 44 w 47"/>
                <a:gd name="T99" fmla="*/ 47 h 48"/>
                <a:gd name="T100" fmla="*/ 44 w 47"/>
                <a:gd name="T101" fmla="*/ 47 h 48"/>
                <a:gd name="T102" fmla="*/ 44 w 47"/>
                <a:gd name="T103" fmla="*/ 47 h 48"/>
                <a:gd name="T104" fmla="*/ 2 w 47"/>
                <a:gd name="T105" fmla="*/ 47 h 48"/>
                <a:gd name="T106" fmla="*/ 2 w 47"/>
                <a:gd name="T107" fmla="*/ 47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"/>
                <a:gd name="T163" fmla="*/ 0 h 48"/>
                <a:gd name="T164" fmla="*/ 47 w 47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" h="48">
                  <a:moveTo>
                    <a:pt x="2" y="47"/>
                  </a:moveTo>
                  <a:lnTo>
                    <a:pt x="1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5"/>
                  </a:lnTo>
                  <a:lnTo>
                    <a:pt x="46" y="46"/>
                  </a:lnTo>
                  <a:lnTo>
                    <a:pt x="45" y="46"/>
                  </a:lnTo>
                  <a:lnTo>
                    <a:pt x="45" y="47"/>
                  </a:lnTo>
                  <a:lnTo>
                    <a:pt x="44" y="47"/>
                  </a:lnTo>
                  <a:lnTo>
                    <a:pt x="2" y="47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6" name="Freeform 158"/>
            <p:cNvSpPr>
              <a:spLocks/>
            </p:cNvSpPr>
            <p:nvPr/>
          </p:nvSpPr>
          <p:spPr bwMode="auto">
            <a:xfrm>
              <a:off x="3563" y="1318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5 w 37"/>
                <a:gd name="T3" fmla="*/ 21 h 38"/>
                <a:gd name="T4" fmla="*/ 35 w 37"/>
                <a:gd name="T5" fmla="*/ 23 h 38"/>
                <a:gd name="T6" fmla="*/ 34 w 37"/>
                <a:gd name="T7" fmla="*/ 26 h 38"/>
                <a:gd name="T8" fmla="*/ 33 w 37"/>
                <a:gd name="T9" fmla="*/ 28 h 38"/>
                <a:gd name="T10" fmla="*/ 32 w 37"/>
                <a:gd name="T11" fmla="*/ 30 h 38"/>
                <a:gd name="T12" fmla="*/ 30 w 37"/>
                <a:gd name="T13" fmla="*/ 31 h 38"/>
                <a:gd name="T14" fmla="*/ 28 w 37"/>
                <a:gd name="T15" fmla="*/ 33 h 38"/>
                <a:gd name="T16" fmla="*/ 26 w 37"/>
                <a:gd name="T17" fmla="*/ 34 h 38"/>
                <a:gd name="T18" fmla="*/ 24 w 37"/>
                <a:gd name="T19" fmla="*/ 36 h 38"/>
                <a:gd name="T20" fmla="*/ 22 w 37"/>
                <a:gd name="T21" fmla="*/ 36 h 38"/>
                <a:gd name="T22" fmla="*/ 20 w 37"/>
                <a:gd name="T23" fmla="*/ 37 h 38"/>
                <a:gd name="T24" fmla="*/ 18 w 37"/>
                <a:gd name="T25" fmla="*/ 37 h 38"/>
                <a:gd name="T26" fmla="*/ 15 w 37"/>
                <a:gd name="T27" fmla="*/ 37 h 38"/>
                <a:gd name="T28" fmla="*/ 12 w 37"/>
                <a:gd name="T29" fmla="*/ 36 h 38"/>
                <a:gd name="T30" fmla="*/ 10 w 37"/>
                <a:gd name="T31" fmla="*/ 36 h 38"/>
                <a:gd name="T32" fmla="*/ 8 w 37"/>
                <a:gd name="T33" fmla="*/ 34 h 38"/>
                <a:gd name="T34" fmla="*/ 7 w 37"/>
                <a:gd name="T35" fmla="*/ 33 h 38"/>
                <a:gd name="T36" fmla="*/ 5 w 37"/>
                <a:gd name="T37" fmla="*/ 31 h 38"/>
                <a:gd name="T38" fmla="*/ 3 w 37"/>
                <a:gd name="T39" fmla="*/ 30 h 38"/>
                <a:gd name="T40" fmla="*/ 2 w 37"/>
                <a:gd name="T41" fmla="*/ 28 h 38"/>
                <a:gd name="T42" fmla="*/ 1 w 37"/>
                <a:gd name="T43" fmla="*/ 26 h 38"/>
                <a:gd name="T44" fmla="*/ 0 w 37"/>
                <a:gd name="T45" fmla="*/ 23 h 38"/>
                <a:gd name="T46" fmla="*/ 0 w 37"/>
                <a:gd name="T47" fmla="*/ 21 h 38"/>
                <a:gd name="T48" fmla="*/ 0 w 37"/>
                <a:gd name="T49" fmla="*/ 18 h 38"/>
                <a:gd name="T50" fmla="*/ 0 w 37"/>
                <a:gd name="T51" fmla="*/ 16 h 38"/>
                <a:gd name="T52" fmla="*/ 0 w 37"/>
                <a:gd name="T53" fmla="*/ 14 h 38"/>
                <a:gd name="T54" fmla="*/ 1 w 37"/>
                <a:gd name="T55" fmla="*/ 11 h 38"/>
                <a:gd name="T56" fmla="*/ 2 w 37"/>
                <a:gd name="T57" fmla="*/ 10 h 38"/>
                <a:gd name="T58" fmla="*/ 3 w 37"/>
                <a:gd name="T59" fmla="*/ 8 h 38"/>
                <a:gd name="T60" fmla="*/ 5 w 37"/>
                <a:gd name="T61" fmla="*/ 6 h 38"/>
                <a:gd name="T62" fmla="*/ 7 w 37"/>
                <a:gd name="T63" fmla="*/ 4 h 38"/>
                <a:gd name="T64" fmla="*/ 8 w 37"/>
                <a:gd name="T65" fmla="*/ 3 h 38"/>
                <a:gd name="T66" fmla="*/ 10 w 37"/>
                <a:gd name="T67" fmla="*/ 2 h 38"/>
                <a:gd name="T68" fmla="*/ 12 w 37"/>
                <a:gd name="T69" fmla="*/ 2 h 38"/>
                <a:gd name="T70" fmla="*/ 15 w 37"/>
                <a:gd name="T71" fmla="*/ 1 h 38"/>
                <a:gd name="T72" fmla="*/ 18 w 37"/>
                <a:gd name="T73" fmla="*/ 0 h 38"/>
                <a:gd name="T74" fmla="*/ 20 w 37"/>
                <a:gd name="T75" fmla="*/ 1 h 38"/>
                <a:gd name="T76" fmla="*/ 22 w 37"/>
                <a:gd name="T77" fmla="*/ 2 h 38"/>
                <a:gd name="T78" fmla="*/ 24 w 37"/>
                <a:gd name="T79" fmla="*/ 2 h 38"/>
                <a:gd name="T80" fmla="*/ 26 w 37"/>
                <a:gd name="T81" fmla="*/ 3 h 38"/>
                <a:gd name="T82" fmla="*/ 28 w 37"/>
                <a:gd name="T83" fmla="*/ 4 h 38"/>
                <a:gd name="T84" fmla="*/ 30 w 37"/>
                <a:gd name="T85" fmla="*/ 6 h 38"/>
                <a:gd name="T86" fmla="*/ 32 w 37"/>
                <a:gd name="T87" fmla="*/ 8 h 38"/>
                <a:gd name="T88" fmla="*/ 33 w 37"/>
                <a:gd name="T89" fmla="*/ 10 h 38"/>
                <a:gd name="T90" fmla="*/ 34 w 37"/>
                <a:gd name="T91" fmla="*/ 11 h 38"/>
                <a:gd name="T92" fmla="*/ 35 w 37"/>
                <a:gd name="T93" fmla="*/ 14 h 38"/>
                <a:gd name="T94" fmla="*/ 35 w 37"/>
                <a:gd name="T95" fmla="*/ 16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5" y="21"/>
                  </a:lnTo>
                  <a:lnTo>
                    <a:pt x="35" y="23"/>
                  </a:lnTo>
                  <a:lnTo>
                    <a:pt x="34" y="26"/>
                  </a:lnTo>
                  <a:lnTo>
                    <a:pt x="33" y="28"/>
                  </a:lnTo>
                  <a:lnTo>
                    <a:pt x="32" y="30"/>
                  </a:lnTo>
                  <a:lnTo>
                    <a:pt x="30" y="31"/>
                  </a:lnTo>
                  <a:lnTo>
                    <a:pt x="28" y="33"/>
                  </a:lnTo>
                  <a:lnTo>
                    <a:pt x="26" y="34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20" y="37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8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5" y="14"/>
                  </a:lnTo>
                  <a:lnTo>
                    <a:pt x="35" y="16"/>
                  </a:lnTo>
                  <a:lnTo>
                    <a:pt x="36" y="18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7" name="Freeform 159"/>
            <p:cNvSpPr>
              <a:spLocks/>
            </p:cNvSpPr>
            <p:nvPr/>
          </p:nvSpPr>
          <p:spPr bwMode="auto">
            <a:xfrm>
              <a:off x="3563" y="1318"/>
              <a:ext cx="37" cy="38"/>
            </a:xfrm>
            <a:custGeom>
              <a:avLst/>
              <a:gdLst>
                <a:gd name="T0" fmla="*/ 36 w 37"/>
                <a:gd name="T1" fmla="*/ 18 h 38"/>
                <a:gd name="T2" fmla="*/ 35 w 37"/>
                <a:gd name="T3" fmla="*/ 21 h 38"/>
                <a:gd name="T4" fmla="*/ 35 w 37"/>
                <a:gd name="T5" fmla="*/ 23 h 38"/>
                <a:gd name="T6" fmla="*/ 34 w 37"/>
                <a:gd name="T7" fmla="*/ 26 h 38"/>
                <a:gd name="T8" fmla="*/ 33 w 37"/>
                <a:gd name="T9" fmla="*/ 28 h 38"/>
                <a:gd name="T10" fmla="*/ 32 w 37"/>
                <a:gd name="T11" fmla="*/ 30 h 38"/>
                <a:gd name="T12" fmla="*/ 30 w 37"/>
                <a:gd name="T13" fmla="*/ 31 h 38"/>
                <a:gd name="T14" fmla="*/ 28 w 37"/>
                <a:gd name="T15" fmla="*/ 33 h 38"/>
                <a:gd name="T16" fmla="*/ 26 w 37"/>
                <a:gd name="T17" fmla="*/ 34 h 38"/>
                <a:gd name="T18" fmla="*/ 24 w 37"/>
                <a:gd name="T19" fmla="*/ 36 h 38"/>
                <a:gd name="T20" fmla="*/ 22 w 37"/>
                <a:gd name="T21" fmla="*/ 36 h 38"/>
                <a:gd name="T22" fmla="*/ 20 w 37"/>
                <a:gd name="T23" fmla="*/ 37 h 38"/>
                <a:gd name="T24" fmla="*/ 18 w 37"/>
                <a:gd name="T25" fmla="*/ 37 h 38"/>
                <a:gd name="T26" fmla="*/ 15 w 37"/>
                <a:gd name="T27" fmla="*/ 37 h 38"/>
                <a:gd name="T28" fmla="*/ 12 w 37"/>
                <a:gd name="T29" fmla="*/ 36 h 38"/>
                <a:gd name="T30" fmla="*/ 10 w 37"/>
                <a:gd name="T31" fmla="*/ 36 h 38"/>
                <a:gd name="T32" fmla="*/ 8 w 37"/>
                <a:gd name="T33" fmla="*/ 34 h 38"/>
                <a:gd name="T34" fmla="*/ 7 w 37"/>
                <a:gd name="T35" fmla="*/ 33 h 38"/>
                <a:gd name="T36" fmla="*/ 5 w 37"/>
                <a:gd name="T37" fmla="*/ 31 h 38"/>
                <a:gd name="T38" fmla="*/ 3 w 37"/>
                <a:gd name="T39" fmla="*/ 30 h 38"/>
                <a:gd name="T40" fmla="*/ 2 w 37"/>
                <a:gd name="T41" fmla="*/ 28 h 38"/>
                <a:gd name="T42" fmla="*/ 1 w 37"/>
                <a:gd name="T43" fmla="*/ 26 h 38"/>
                <a:gd name="T44" fmla="*/ 0 w 37"/>
                <a:gd name="T45" fmla="*/ 23 h 38"/>
                <a:gd name="T46" fmla="*/ 0 w 37"/>
                <a:gd name="T47" fmla="*/ 21 h 38"/>
                <a:gd name="T48" fmla="*/ 0 w 37"/>
                <a:gd name="T49" fmla="*/ 18 h 38"/>
                <a:gd name="T50" fmla="*/ 0 w 37"/>
                <a:gd name="T51" fmla="*/ 16 h 38"/>
                <a:gd name="T52" fmla="*/ 0 w 37"/>
                <a:gd name="T53" fmla="*/ 14 h 38"/>
                <a:gd name="T54" fmla="*/ 1 w 37"/>
                <a:gd name="T55" fmla="*/ 11 h 38"/>
                <a:gd name="T56" fmla="*/ 2 w 37"/>
                <a:gd name="T57" fmla="*/ 10 h 38"/>
                <a:gd name="T58" fmla="*/ 3 w 37"/>
                <a:gd name="T59" fmla="*/ 8 h 38"/>
                <a:gd name="T60" fmla="*/ 5 w 37"/>
                <a:gd name="T61" fmla="*/ 6 h 38"/>
                <a:gd name="T62" fmla="*/ 7 w 37"/>
                <a:gd name="T63" fmla="*/ 4 h 38"/>
                <a:gd name="T64" fmla="*/ 8 w 37"/>
                <a:gd name="T65" fmla="*/ 3 h 38"/>
                <a:gd name="T66" fmla="*/ 10 w 37"/>
                <a:gd name="T67" fmla="*/ 2 h 38"/>
                <a:gd name="T68" fmla="*/ 12 w 37"/>
                <a:gd name="T69" fmla="*/ 2 h 38"/>
                <a:gd name="T70" fmla="*/ 15 w 37"/>
                <a:gd name="T71" fmla="*/ 1 h 38"/>
                <a:gd name="T72" fmla="*/ 18 w 37"/>
                <a:gd name="T73" fmla="*/ 0 h 38"/>
                <a:gd name="T74" fmla="*/ 20 w 37"/>
                <a:gd name="T75" fmla="*/ 1 h 38"/>
                <a:gd name="T76" fmla="*/ 22 w 37"/>
                <a:gd name="T77" fmla="*/ 2 h 38"/>
                <a:gd name="T78" fmla="*/ 24 w 37"/>
                <a:gd name="T79" fmla="*/ 2 h 38"/>
                <a:gd name="T80" fmla="*/ 26 w 37"/>
                <a:gd name="T81" fmla="*/ 3 h 38"/>
                <a:gd name="T82" fmla="*/ 28 w 37"/>
                <a:gd name="T83" fmla="*/ 4 h 38"/>
                <a:gd name="T84" fmla="*/ 30 w 37"/>
                <a:gd name="T85" fmla="*/ 6 h 38"/>
                <a:gd name="T86" fmla="*/ 32 w 37"/>
                <a:gd name="T87" fmla="*/ 8 h 38"/>
                <a:gd name="T88" fmla="*/ 33 w 37"/>
                <a:gd name="T89" fmla="*/ 10 h 38"/>
                <a:gd name="T90" fmla="*/ 34 w 37"/>
                <a:gd name="T91" fmla="*/ 11 h 38"/>
                <a:gd name="T92" fmla="*/ 35 w 37"/>
                <a:gd name="T93" fmla="*/ 14 h 38"/>
                <a:gd name="T94" fmla="*/ 35 w 37"/>
                <a:gd name="T95" fmla="*/ 16 h 38"/>
                <a:gd name="T96" fmla="*/ 36 w 37"/>
                <a:gd name="T97" fmla="*/ 18 h 38"/>
                <a:gd name="T98" fmla="*/ 36 w 37"/>
                <a:gd name="T99" fmla="*/ 18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7"/>
                <a:gd name="T151" fmla="*/ 0 h 38"/>
                <a:gd name="T152" fmla="*/ 37 w 37"/>
                <a:gd name="T153" fmla="*/ 38 h 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7" h="38">
                  <a:moveTo>
                    <a:pt x="36" y="18"/>
                  </a:moveTo>
                  <a:lnTo>
                    <a:pt x="35" y="21"/>
                  </a:lnTo>
                  <a:lnTo>
                    <a:pt x="35" y="23"/>
                  </a:lnTo>
                  <a:lnTo>
                    <a:pt x="34" y="26"/>
                  </a:lnTo>
                  <a:lnTo>
                    <a:pt x="33" y="28"/>
                  </a:lnTo>
                  <a:lnTo>
                    <a:pt x="32" y="30"/>
                  </a:lnTo>
                  <a:lnTo>
                    <a:pt x="30" y="31"/>
                  </a:lnTo>
                  <a:lnTo>
                    <a:pt x="28" y="33"/>
                  </a:lnTo>
                  <a:lnTo>
                    <a:pt x="26" y="34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20" y="37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8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5" y="1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4" y="11"/>
                  </a:lnTo>
                  <a:lnTo>
                    <a:pt x="35" y="14"/>
                  </a:lnTo>
                  <a:lnTo>
                    <a:pt x="35" y="16"/>
                  </a:lnTo>
                  <a:lnTo>
                    <a:pt x="36" y="18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8" name="Freeform 160"/>
            <p:cNvSpPr>
              <a:spLocks/>
            </p:cNvSpPr>
            <p:nvPr/>
          </p:nvSpPr>
          <p:spPr bwMode="auto">
            <a:xfrm>
              <a:off x="3591" y="1328"/>
              <a:ext cx="17" cy="17"/>
            </a:xfrm>
            <a:custGeom>
              <a:avLst/>
              <a:gdLst>
                <a:gd name="T0" fmla="*/ 10 w 17"/>
                <a:gd name="T1" fmla="*/ 16 h 17"/>
                <a:gd name="T2" fmla="*/ 10 w 17"/>
                <a:gd name="T3" fmla="*/ 15 h 17"/>
                <a:gd name="T4" fmla="*/ 16 w 17"/>
                <a:gd name="T5" fmla="*/ 14 h 17"/>
                <a:gd name="T6" fmla="*/ 16 w 17"/>
                <a:gd name="T7" fmla="*/ 12 h 17"/>
                <a:gd name="T8" fmla="*/ 16 w 17"/>
                <a:gd name="T9" fmla="*/ 11 h 17"/>
                <a:gd name="T10" fmla="*/ 16 w 17"/>
                <a:gd name="T11" fmla="*/ 9 h 17"/>
                <a:gd name="T12" fmla="*/ 16 w 17"/>
                <a:gd name="T13" fmla="*/ 8 h 17"/>
                <a:gd name="T14" fmla="*/ 10 w 17"/>
                <a:gd name="T15" fmla="*/ 7 h 17"/>
                <a:gd name="T16" fmla="*/ 10 w 17"/>
                <a:gd name="T17" fmla="*/ 5 h 17"/>
                <a:gd name="T18" fmla="*/ 10 w 17"/>
                <a:gd name="T19" fmla="*/ 4 h 17"/>
                <a:gd name="T20" fmla="*/ 5 w 17"/>
                <a:gd name="T21" fmla="*/ 3 h 17"/>
                <a:gd name="T22" fmla="*/ 0 w 17"/>
                <a:gd name="T23" fmla="*/ 1 h 17"/>
                <a:gd name="T24" fmla="*/ 0 w 17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17"/>
                <a:gd name="T41" fmla="*/ 17 w 17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17">
                  <a:moveTo>
                    <a:pt x="10" y="16"/>
                  </a:moveTo>
                  <a:lnTo>
                    <a:pt x="10" y="15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5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39" name="Freeform 161"/>
            <p:cNvSpPr>
              <a:spLocks/>
            </p:cNvSpPr>
            <p:nvPr/>
          </p:nvSpPr>
          <p:spPr bwMode="auto">
            <a:xfrm>
              <a:off x="3571" y="1335"/>
              <a:ext cx="20" cy="17"/>
            </a:xfrm>
            <a:custGeom>
              <a:avLst/>
              <a:gdLst>
                <a:gd name="T0" fmla="*/ 0 w 20"/>
                <a:gd name="T1" fmla="*/ 16 h 17"/>
                <a:gd name="T2" fmla="*/ 4 w 20"/>
                <a:gd name="T3" fmla="*/ 0 h 17"/>
                <a:gd name="T4" fmla="*/ 19 w 20"/>
                <a:gd name="T5" fmla="*/ 0 h 17"/>
                <a:gd name="T6" fmla="*/ 15 w 20"/>
                <a:gd name="T7" fmla="*/ 16 h 17"/>
                <a:gd name="T8" fmla="*/ 0 w 20"/>
                <a:gd name="T9" fmla="*/ 16 h 17"/>
                <a:gd name="T10" fmla="*/ 0 w 20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0" y="16"/>
                  </a:moveTo>
                  <a:lnTo>
                    <a:pt x="4" y="0"/>
                  </a:lnTo>
                  <a:lnTo>
                    <a:pt x="19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0" name="Freeform 162"/>
            <p:cNvSpPr>
              <a:spLocks/>
            </p:cNvSpPr>
            <p:nvPr/>
          </p:nvSpPr>
          <p:spPr bwMode="auto">
            <a:xfrm>
              <a:off x="3571" y="1335"/>
              <a:ext cx="20" cy="17"/>
            </a:xfrm>
            <a:custGeom>
              <a:avLst/>
              <a:gdLst>
                <a:gd name="T0" fmla="*/ 0 w 20"/>
                <a:gd name="T1" fmla="*/ 16 h 17"/>
                <a:gd name="T2" fmla="*/ 4 w 20"/>
                <a:gd name="T3" fmla="*/ 0 h 17"/>
                <a:gd name="T4" fmla="*/ 19 w 20"/>
                <a:gd name="T5" fmla="*/ 0 h 17"/>
                <a:gd name="T6" fmla="*/ 15 w 20"/>
                <a:gd name="T7" fmla="*/ 16 h 17"/>
                <a:gd name="T8" fmla="*/ 0 w 20"/>
                <a:gd name="T9" fmla="*/ 16 h 17"/>
                <a:gd name="T10" fmla="*/ 0 w 20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0" y="16"/>
                  </a:moveTo>
                  <a:lnTo>
                    <a:pt x="4" y="0"/>
                  </a:lnTo>
                  <a:lnTo>
                    <a:pt x="19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1" name="Freeform 163"/>
            <p:cNvSpPr>
              <a:spLocks/>
            </p:cNvSpPr>
            <p:nvPr/>
          </p:nvSpPr>
          <p:spPr bwMode="auto">
            <a:xfrm>
              <a:off x="3568" y="1329"/>
              <a:ext cx="20" cy="17"/>
            </a:xfrm>
            <a:custGeom>
              <a:avLst/>
              <a:gdLst>
                <a:gd name="T0" fmla="*/ 0 w 20"/>
                <a:gd name="T1" fmla="*/ 16 h 17"/>
                <a:gd name="T2" fmla="*/ 4 w 20"/>
                <a:gd name="T3" fmla="*/ 0 h 17"/>
                <a:gd name="T4" fmla="*/ 19 w 20"/>
                <a:gd name="T5" fmla="*/ 0 h 17"/>
                <a:gd name="T6" fmla="*/ 15 w 20"/>
                <a:gd name="T7" fmla="*/ 16 h 17"/>
                <a:gd name="T8" fmla="*/ 0 w 20"/>
                <a:gd name="T9" fmla="*/ 16 h 17"/>
                <a:gd name="T10" fmla="*/ 0 w 20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0" y="16"/>
                  </a:moveTo>
                  <a:lnTo>
                    <a:pt x="4" y="0"/>
                  </a:lnTo>
                  <a:lnTo>
                    <a:pt x="19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solidFill>
              <a:srgbClr val="0000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2" name="Freeform 164"/>
            <p:cNvSpPr>
              <a:spLocks/>
            </p:cNvSpPr>
            <p:nvPr/>
          </p:nvSpPr>
          <p:spPr bwMode="auto">
            <a:xfrm>
              <a:off x="3568" y="1329"/>
              <a:ext cx="20" cy="17"/>
            </a:xfrm>
            <a:custGeom>
              <a:avLst/>
              <a:gdLst>
                <a:gd name="T0" fmla="*/ 0 w 20"/>
                <a:gd name="T1" fmla="*/ 16 h 17"/>
                <a:gd name="T2" fmla="*/ 4 w 20"/>
                <a:gd name="T3" fmla="*/ 0 h 17"/>
                <a:gd name="T4" fmla="*/ 19 w 20"/>
                <a:gd name="T5" fmla="*/ 0 h 17"/>
                <a:gd name="T6" fmla="*/ 15 w 20"/>
                <a:gd name="T7" fmla="*/ 16 h 17"/>
                <a:gd name="T8" fmla="*/ 0 w 20"/>
                <a:gd name="T9" fmla="*/ 16 h 17"/>
                <a:gd name="T10" fmla="*/ 0 w 20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7"/>
                <a:gd name="T20" fmla="*/ 20 w 2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7">
                  <a:moveTo>
                    <a:pt x="0" y="16"/>
                  </a:moveTo>
                  <a:lnTo>
                    <a:pt x="4" y="0"/>
                  </a:lnTo>
                  <a:lnTo>
                    <a:pt x="19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3" name="Freeform 165"/>
            <p:cNvSpPr>
              <a:spLocks/>
            </p:cNvSpPr>
            <p:nvPr/>
          </p:nvSpPr>
          <p:spPr bwMode="auto">
            <a:xfrm>
              <a:off x="3494" y="1162"/>
              <a:ext cx="172" cy="74"/>
            </a:xfrm>
            <a:custGeom>
              <a:avLst/>
              <a:gdLst>
                <a:gd name="T0" fmla="*/ 4 w 172"/>
                <a:gd name="T1" fmla="*/ 0 h 74"/>
                <a:gd name="T2" fmla="*/ 4 w 172"/>
                <a:gd name="T3" fmla="*/ 1 h 74"/>
                <a:gd name="T4" fmla="*/ 3 w 172"/>
                <a:gd name="T5" fmla="*/ 1 h 74"/>
                <a:gd name="T6" fmla="*/ 3 w 172"/>
                <a:gd name="T7" fmla="*/ 1 h 74"/>
                <a:gd name="T8" fmla="*/ 2 w 172"/>
                <a:gd name="T9" fmla="*/ 1 h 74"/>
                <a:gd name="T10" fmla="*/ 1 w 172"/>
                <a:gd name="T11" fmla="*/ 1 h 74"/>
                <a:gd name="T12" fmla="*/ 1 w 172"/>
                <a:gd name="T13" fmla="*/ 2 h 74"/>
                <a:gd name="T14" fmla="*/ 1 w 172"/>
                <a:gd name="T15" fmla="*/ 2 h 74"/>
                <a:gd name="T16" fmla="*/ 0 w 172"/>
                <a:gd name="T17" fmla="*/ 2 h 74"/>
                <a:gd name="T18" fmla="*/ 0 w 172"/>
                <a:gd name="T19" fmla="*/ 3 h 74"/>
                <a:gd name="T20" fmla="*/ 0 w 172"/>
                <a:gd name="T21" fmla="*/ 4 h 74"/>
                <a:gd name="T22" fmla="*/ 0 w 172"/>
                <a:gd name="T23" fmla="*/ 4 h 74"/>
                <a:gd name="T24" fmla="*/ 0 w 172"/>
                <a:gd name="T25" fmla="*/ 4 h 74"/>
                <a:gd name="T26" fmla="*/ 0 w 172"/>
                <a:gd name="T27" fmla="*/ 69 h 74"/>
                <a:gd name="T28" fmla="*/ 0 w 172"/>
                <a:gd name="T29" fmla="*/ 70 h 74"/>
                <a:gd name="T30" fmla="*/ 0 w 172"/>
                <a:gd name="T31" fmla="*/ 70 h 74"/>
                <a:gd name="T32" fmla="*/ 0 w 172"/>
                <a:gd name="T33" fmla="*/ 71 h 74"/>
                <a:gd name="T34" fmla="*/ 0 w 172"/>
                <a:gd name="T35" fmla="*/ 71 h 74"/>
                <a:gd name="T36" fmla="*/ 1 w 172"/>
                <a:gd name="T37" fmla="*/ 71 h 74"/>
                <a:gd name="T38" fmla="*/ 1 w 172"/>
                <a:gd name="T39" fmla="*/ 72 h 74"/>
                <a:gd name="T40" fmla="*/ 1 w 172"/>
                <a:gd name="T41" fmla="*/ 72 h 74"/>
                <a:gd name="T42" fmla="*/ 2 w 172"/>
                <a:gd name="T43" fmla="*/ 73 h 74"/>
                <a:gd name="T44" fmla="*/ 3 w 172"/>
                <a:gd name="T45" fmla="*/ 73 h 74"/>
                <a:gd name="T46" fmla="*/ 3 w 172"/>
                <a:gd name="T47" fmla="*/ 73 h 74"/>
                <a:gd name="T48" fmla="*/ 4 w 172"/>
                <a:gd name="T49" fmla="*/ 73 h 74"/>
                <a:gd name="T50" fmla="*/ 4 w 172"/>
                <a:gd name="T51" fmla="*/ 73 h 74"/>
                <a:gd name="T52" fmla="*/ 167 w 172"/>
                <a:gd name="T53" fmla="*/ 73 h 74"/>
                <a:gd name="T54" fmla="*/ 167 w 172"/>
                <a:gd name="T55" fmla="*/ 73 h 74"/>
                <a:gd name="T56" fmla="*/ 168 w 172"/>
                <a:gd name="T57" fmla="*/ 73 h 74"/>
                <a:gd name="T58" fmla="*/ 168 w 172"/>
                <a:gd name="T59" fmla="*/ 73 h 74"/>
                <a:gd name="T60" fmla="*/ 169 w 172"/>
                <a:gd name="T61" fmla="*/ 73 h 74"/>
                <a:gd name="T62" fmla="*/ 169 w 172"/>
                <a:gd name="T63" fmla="*/ 72 h 74"/>
                <a:gd name="T64" fmla="*/ 169 w 172"/>
                <a:gd name="T65" fmla="*/ 72 h 74"/>
                <a:gd name="T66" fmla="*/ 170 w 172"/>
                <a:gd name="T67" fmla="*/ 71 h 74"/>
                <a:gd name="T68" fmla="*/ 171 w 172"/>
                <a:gd name="T69" fmla="*/ 71 h 74"/>
                <a:gd name="T70" fmla="*/ 171 w 172"/>
                <a:gd name="T71" fmla="*/ 71 h 74"/>
                <a:gd name="T72" fmla="*/ 171 w 172"/>
                <a:gd name="T73" fmla="*/ 70 h 74"/>
                <a:gd name="T74" fmla="*/ 171 w 172"/>
                <a:gd name="T75" fmla="*/ 70 h 74"/>
                <a:gd name="T76" fmla="*/ 171 w 172"/>
                <a:gd name="T77" fmla="*/ 69 h 74"/>
                <a:gd name="T78" fmla="*/ 171 w 172"/>
                <a:gd name="T79" fmla="*/ 4 h 74"/>
                <a:gd name="T80" fmla="*/ 171 w 172"/>
                <a:gd name="T81" fmla="*/ 4 h 74"/>
                <a:gd name="T82" fmla="*/ 171 w 172"/>
                <a:gd name="T83" fmla="*/ 4 h 74"/>
                <a:gd name="T84" fmla="*/ 171 w 172"/>
                <a:gd name="T85" fmla="*/ 3 h 74"/>
                <a:gd name="T86" fmla="*/ 171 w 172"/>
                <a:gd name="T87" fmla="*/ 2 h 74"/>
                <a:gd name="T88" fmla="*/ 170 w 172"/>
                <a:gd name="T89" fmla="*/ 2 h 74"/>
                <a:gd name="T90" fmla="*/ 169 w 172"/>
                <a:gd name="T91" fmla="*/ 2 h 74"/>
                <a:gd name="T92" fmla="*/ 169 w 172"/>
                <a:gd name="T93" fmla="*/ 1 h 74"/>
                <a:gd name="T94" fmla="*/ 169 w 172"/>
                <a:gd name="T95" fmla="*/ 1 h 74"/>
                <a:gd name="T96" fmla="*/ 168 w 172"/>
                <a:gd name="T97" fmla="*/ 1 h 74"/>
                <a:gd name="T98" fmla="*/ 168 w 172"/>
                <a:gd name="T99" fmla="*/ 1 h 74"/>
                <a:gd name="T100" fmla="*/ 167 w 172"/>
                <a:gd name="T101" fmla="*/ 1 h 74"/>
                <a:gd name="T102" fmla="*/ 167 w 172"/>
                <a:gd name="T103" fmla="*/ 0 h 74"/>
                <a:gd name="T104" fmla="*/ 4 w 172"/>
                <a:gd name="T105" fmla="*/ 0 h 74"/>
                <a:gd name="T106" fmla="*/ 4 w 172"/>
                <a:gd name="T107" fmla="*/ 0 h 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2"/>
                <a:gd name="T163" fmla="*/ 0 h 74"/>
                <a:gd name="T164" fmla="*/ 172 w 172"/>
                <a:gd name="T165" fmla="*/ 74 h 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2" h="74">
                  <a:moveTo>
                    <a:pt x="4" y="0"/>
                  </a:move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0" y="71"/>
                  </a:lnTo>
                  <a:lnTo>
                    <a:pt x="1" y="71"/>
                  </a:lnTo>
                  <a:lnTo>
                    <a:pt x="1" y="72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4" y="73"/>
                  </a:lnTo>
                  <a:lnTo>
                    <a:pt x="167" y="73"/>
                  </a:lnTo>
                  <a:lnTo>
                    <a:pt x="168" y="73"/>
                  </a:lnTo>
                  <a:lnTo>
                    <a:pt x="169" y="73"/>
                  </a:lnTo>
                  <a:lnTo>
                    <a:pt x="169" y="72"/>
                  </a:lnTo>
                  <a:lnTo>
                    <a:pt x="170" y="71"/>
                  </a:lnTo>
                  <a:lnTo>
                    <a:pt x="171" y="71"/>
                  </a:lnTo>
                  <a:lnTo>
                    <a:pt x="171" y="70"/>
                  </a:lnTo>
                  <a:lnTo>
                    <a:pt x="171" y="69"/>
                  </a:lnTo>
                  <a:lnTo>
                    <a:pt x="171" y="4"/>
                  </a:lnTo>
                  <a:lnTo>
                    <a:pt x="171" y="3"/>
                  </a:lnTo>
                  <a:lnTo>
                    <a:pt x="171" y="2"/>
                  </a:lnTo>
                  <a:lnTo>
                    <a:pt x="170" y="2"/>
                  </a:lnTo>
                  <a:lnTo>
                    <a:pt x="169" y="2"/>
                  </a:lnTo>
                  <a:lnTo>
                    <a:pt x="169" y="1"/>
                  </a:lnTo>
                  <a:lnTo>
                    <a:pt x="168" y="1"/>
                  </a:lnTo>
                  <a:lnTo>
                    <a:pt x="167" y="1"/>
                  </a:lnTo>
                  <a:lnTo>
                    <a:pt x="167" y="0"/>
                  </a:lnTo>
                  <a:lnTo>
                    <a:pt x="4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4" name="Freeform 166"/>
            <p:cNvSpPr>
              <a:spLocks/>
            </p:cNvSpPr>
            <p:nvPr/>
          </p:nvSpPr>
          <p:spPr bwMode="auto">
            <a:xfrm>
              <a:off x="3494" y="1162"/>
              <a:ext cx="172" cy="74"/>
            </a:xfrm>
            <a:custGeom>
              <a:avLst/>
              <a:gdLst>
                <a:gd name="T0" fmla="*/ 4 w 172"/>
                <a:gd name="T1" fmla="*/ 0 h 74"/>
                <a:gd name="T2" fmla="*/ 4 w 172"/>
                <a:gd name="T3" fmla="*/ 1 h 74"/>
                <a:gd name="T4" fmla="*/ 3 w 172"/>
                <a:gd name="T5" fmla="*/ 1 h 74"/>
                <a:gd name="T6" fmla="*/ 3 w 172"/>
                <a:gd name="T7" fmla="*/ 1 h 74"/>
                <a:gd name="T8" fmla="*/ 2 w 172"/>
                <a:gd name="T9" fmla="*/ 1 h 74"/>
                <a:gd name="T10" fmla="*/ 1 w 172"/>
                <a:gd name="T11" fmla="*/ 1 h 74"/>
                <a:gd name="T12" fmla="*/ 1 w 172"/>
                <a:gd name="T13" fmla="*/ 2 h 74"/>
                <a:gd name="T14" fmla="*/ 1 w 172"/>
                <a:gd name="T15" fmla="*/ 2 h 74"/>
                <a:gd name="T16" fmla="*/ 0 w 172"/>
                <a:gd name="T17" fmla="*/ 2 h 74"/>
                <a:gd name="T18" fmla="*/ 0 w 172"/>
                <a:gd name="T19" fmla="*/ 3 h 74"/>
                <a:gd name="T20" fmla="*/ 0 w 172"/>
                <a:gd name="T21" fmla="*/ 4 h 74"/>
                <a:gd name="T22" fmla="*/ 0 w 172"/>
                <a:gd name="T23" fmla="*/ 4 h 74"/>
                <a:gd name="T24" fmla="*/ 0 w 172"/>
                <a:gd name="T25" fmla="*/ 4 h 74"/>
                <a:gd name="T26" fmla="*/ 0 w 172"/>
                <a:gd name="T27" fmla="*/ 69 h 74"/>
                <a:gd name="T28" fmla="*/ 0 w 172"/>
                <a:gd name="T29" fmla="*/ 70 h 74"/>
                <a:gd name="T30" fmla="*/ 0 w 172"/>
                <a:gd name="T31" fmla="*/ 70 h 74"/>
                <a:gd name="T32" fmla="*/ 0 w 172"/>
                <a:gd name="T33" fmla="*/ 71 h 74"/>
                <a:gd name="T34" fmla="*/ 0 w 172"/>
                <a:gd name="T35" fmla="*/ 71 h 74"/>
                <a:gd name="T36" fmla="*/ 1 w 172"/>
                <a:gd name="T37" fmla="*/ 71 h 74"/>
                <a:gd name="T38" fmla="*/ 1 w 172"/>
                <a:gd name="T39" fmla="*/ 72 h 74"/>
                <a:gd name="T40" fmla="*/ 1 w 172"/>
                <a:gd name="T41" fmla="*/ 72 h 74"/>
                <a:gd name="T42" fmla="*/ 2 w 172"/>
                <a:gd name="T43" fmla="*/ 73 h 74"/>
                <a:gd name="T44" fmla="*/ 3 w 172"/>
                <a:gd name="T45" fmla="*/ 73 h 74"/>
                <a:gd name="T46" fmla="*/ 3 w 172"/>
                <a:gd name="T47" fmla="*/ 73 h 74"/>
                <a:gd name="T48" fmla="*/ 4 w 172"/>
                <a:gd name="T49" fmla="*/ 73 h 74"/>
                <a:gd name="T50" fmla="*/ 4 w 172"/>
                <a:gd name="T51" fmla="*/ 73 h 74"/>
                <a:gd name="T52" fmla="*/ 167 w 172"/>
                <a:gd name="T53" fmla="*/ 73 h 74"/>
                <a:gd name="T54" fmla="*/ 167 w 172"/>
                <a:gd name="T55" fmla="*/ 73 h 74"/>
                <a:gd name="T56" fmla="*/ 168 w 172"/>
                <a:gd name="T57" fmla="*/ 73 h 74"/>
                <a:gd name="T58" fmla="*/ 168 w 172"/>
                <a:gd name="T59" fmla="*/ 73 h 74"/>
                <a:gd name="T60" fmla="*/ 169 w 172"/>
                <a:gd name="T61" fmla="*/ 73 h 74"/>
                <a:gd name="T62" fmla="*/ 169 w 172"/>
                <a:gd name="T63" fmla="*/ 72 h 74"/>
                <a:gd name="T64" fmla="*/ 169 w 172"/>
                <a:gd name="T65" fmla="*/ 72 h 74"/>
                <a:gd name="T66" fmla="*/ 170 w 172"/>
                <a:gd name="T67" fmla="*/ 71 h 74"/>
                <a:gd name="T68" fmla="*/ 171 w 172"/>
                <a:gd name="T69" fmla="*/ 71 h 74"/>
                <a:gd name="T70" fmla="*/ 171 w 172"/>
                <a:gd name="T71" fmla="*/ 71 h 74"/>
                <a:gd name="T72" fmla="*/ 171 w 172"/>
                <a:gd name="T73" fmla="*/ 70 h 74"/>
                <a:gd name="T74" fmla="*/ 171 w 172"/>
                <a:gd name="T75" fmla="*/ 70 h 74"/>
                <a:gd name="T76" fmla="*/ 171 w 172"/>
                <a:gd name="T77" fmla="*/ 69 h 74"/>
                <a:gd name="T78" fmla="*/ 171 w 172"/>
                <a:gd name="T79" fmla="*/ 4 h 74"/>
                <a:gd name="T80" fmla="*/ 171 w 172"/>
                <a:gd name="T81" fmla="*/ 4 h 74"/>
                <a:gd name="T82" fmla="*/ 171 w 172"/>
                <a:gd name="T83" fmla="*/ 4 h 74"/>
                <a:gd name="T84" fmla="*/ 171 w 172"/>
                <a:gd name="T85" fmla="*/ 3 h 74"/>
                <a:gd name="T86" fmla="*/ 171 w 172"/>
                <a:gd name="T87" fmla="*/ 2 h 74"/>
                <a:gd name="T88" fmla="*/ 170 w 172"/>
                <a:gd name="T89" fmla="*/ 2 h 74"/>
                <a:gd name="T90" fmla="*/ 169 w 172"/>
                <a:gd name="T91" fmla="*/ 2 h 74"/>
                <a:gd name="T92" fmla="*/ 169 w 172"/>
                <a:gd name="T93" fmla="*/ 1 h 74"/>
                <a:gd name="T94" fmla="*/ 169 w 172"/>
                <a:gd name="T95" fmla="*/ 1 h 74"/>
                <a:gd name="T96" fmla="*/ 168 w 172"/>
                <a:gd name="T97" fmla="*/ 1 h 74"/>
                <a:gd name="T98" fmla="*/ 168 w 172"/>
                <a:gd name="T99" fmla="*/ 1 h 74"/>
                <a:gd name="T100" fmla="*/ 167 w 172"/>
                <a:gd name="T101" fmla="*/ 1 h 74"/>
                <a:gd name="T102" fmla="*/ 167 w 172"/>
                <a:gd name="T103" fmla="*/ 0 h 74"/>
                <a:gd name="T104" fmla="*/ 4 w 172"/>
                <a:gd name="T105" fmla="*/ 0 h 74"/>
                <a:gd name="T106" fmla="*/ 4 w 172"/>
                <a:gd name="T107" fmla="*/ 0 h 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2"/>
                <a:gd name="T163" fmla="*/ 0 h 74"/>
                <a:gd name="T164" fmla="*/ 172 w 172"/>
                <a:gd name="T165" fmla="*/ 74 h 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2" h="74">
                  <a:moveTo>
                    <a:pt x="4" y="0"/>
                  </a:move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0" y="71"/>
                  </a:lnTo>
                  <a:lnTo>
                    <a:pt x="1" y="71"/>
                  </a:lnTo>
                  <a:lnTo>
                    <a:pt x="1" y="72"/>
                  </a:lnTo>
                  <a:lnTo>
                    <a:pt x="2" y="73"/>
                  </a:lnTo>
                  <a:lnTo>
                    <a:pt x="3" y="73"/>
                  </a:lnTo>
                  <a:lnTo>
                    <a:pt x="4" y="73"/>
                  </a:lnTo>
                  <a:lnTo>
                    <a:pt x="167" y="73"/>
                  </a:lnTo>
                  <a:lnTo>
                    <a:pt x="168" y="73"/>
                  </a:lnTo>
                  <a:lnTo>
                    <a:pt x="169" y="73"/>
                  </a:lnTo>
                  <a:lnTo>
                    <a:pt x="169" y="72"/>
                  </a:lnTo>
                  <a:lnTo>
                    <a:pt x="170" y="71"/>
                  </a:lnTo>
                  <a:lnTo>
                    <a:pt x="171" y="71"/>
                  </a:lnTo>
                  <a:lnTo>
                    <a:pt x="171" y="70"/>
                  </a:lnTo>
                  <a:lnTo>
                    <a:pt x="171" y="69"/>
                  </a:lnTo>
                  <a:lnTo>
                    <a:pt x="171" y="4"/>
                  </a:lnTo>
                  <a:lnTo>
                    <a:pt x="171" y="3"/>
                  </a:lnTo>
                  <a:lnTo>
                    <a:pt x="171" y="2"/>
                  </a:lnTo>
                  <a:lnTo>
                    <a:pt x="170" y="2"/>
                  </a:lnTo>
                  <a:lnTo>
                    <a:pt x="169" y="2"/>
                  </a:lnTo>
                  <a:lnTo>
                    <a:pt x="169" y="1"/>
                  </a:lnTo>
                  <a:lnTo>
                    <a:pt x="168" y="1"/>
                  </a:lnTo>
                  <a:lnTo>
                    <a:pt x="167" y="1"/>
                  </a:lnTo>
                  <a:lnTo>
                    <a:pt x="167" y="0"/>
                  </a:lnTo>
                  <a:lnTo>
                    <a:pt x="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5" name="Freeform 167"/>
            <p:cNvSpPr>
              <a:spLocks/>
            </p:cNvSpPr>
            <p:nvPr/>
          </p:nvSpPr>
          <p:spPr bwMode="auto">
            <a:xfrm>
              <a:off x="3517" y="1172"/>
              <a:ext cx="19" cy="38"/>
            </a:xfrm>
            <a:custGeom>
              <a:avLst/>
              <a:gdLst>
                <a:gd name="T0" fmla="*/ 0 w 19"/>
                <a:gd name="T1" fmla="*/ 37 h 38"/>
                <a:gd name="T2" fmla="*/ 0 w 19"/>
                <a:gd name="T3" fmla="*/ 35 h 38"/>
                <a:gd name="T4" fmla="*/ 0 w 19"/>
                <a:gd name="T5" fmla="*/ 35 h 38"/>
                <a:gd name="T6" fmla="*/ 1 w 19"/>
                <a:gd name="T7" fmla="*/ 34 h 38"/>
                <a:gd name="T8" fmla="*/ 1 w 19"/>
                <a:gd name="T9" fmla="*/ 32 h 38"/>
                <a:gd name="T10" fmla="*/ 2 w 19"/>
                <a:gd name="T11" fmla="*/ 30 h 38"/>
                <a:gd name="T12" fmla="*/ 3 w 19"/>
                <a:gd name="T13" fmla="*/ 29 h 38"/>
                <a:gd name="T14" fmla="*/ 4 w 19"/>
                <a:gd name="T15" fmla="*/ 27 h 38"/>
                <a:gd name="T16" fmla="*/ 5 w 19"/>
                <a:gd name="T17" fmla="*/ 25 h 38"/>
                <a:gd name="T18" fmla="*/ 8 w 19"/>
                <a:gd name="T19" fmla="*/ 23 h 38"/>
                <a:gd name="T20" fmla="*/ 10 w 19"/>
                <a:gd name="T21" fmla="*/ 20 h 38"/>
                <a:gd name="T22" fmla="*/ 12 w 19"/>
                <a:gd name="T23" fmla="*/ 17 h 38"/>
                <a:gd name="T24" fmla="*/ 13 w 19"/>
                <a:gd name="T25" fmla="*/ 15 h 38"/>
                <a:gd name="T26" fmla="*/ 13 w 19"/>
                <a:gd name="T27" fmla="*/ 14 h 38"/>
                <a:gd name="T28" fmla="*/ 14 w 19"/>
                <a:gd name="T29" fmla="*/ 12 h 38"/>
                <a:gd name="T30" fmla="*/ 14 w 19"/>
                <a:gd name="T31" fmla="*/ 10 h 38"/>
                <a:gd name="T32" fmla="*/ 14 w 19"/>
                <a:gd name="T33" fmla="*/ 8 h 38"/>
                <a:gd name="T34" fmla="*/ 13 w 19"/>
                <a:gd name="T35" fmla="*/ 7 h 38"/>
                <a:gd name="T36" fmla="*/ 12 w 19"/>
                <a:gd name="T37" fmla="*/ 6 h 38"/>
                <a:gd name="T38" fmla="*/ 11 w 19"/>
                <a:gd name="T39" fmla="*/ 5 h 38"/>
                <a:gd name="T40" fmla="*/ 10 w 19"/>
                <a:gd name="T41" fmla="*/ 4 h 38"/>
                <a:gd name="T42" fmla="*/ 9 w 19"/>
                <a:gd name="T43" fmla="*/ 4 h 38"/>
                <a:gd name="T44" fmla="*/ 8 w 19"/>
                <a:gd name="T45" fmla="*/ 4 h 38"/>
                <a:gd name="T46" fmla="*/ 7 w 19"/>
                <a:gd name="T47" fmla="*/ 5 h 38"/>
                <a:gd name="T48" fmla="*/ 5 w 19"/>
                <a:gd name="T49" fmla="*/ 6 h 38"/>
                <a:gd name="T50" fmla="*/ 5 w 19"/>
                <a:gd name="T51" fmla="*/ 8 h 38"/>
                <a:gd name="T52" fmla="*/ 4 w 19"/>
                <a:gd name="T53" fmla="*/ 10 h 38"/>
                <a:gd name="T54" fmla="*/ 1 w 19"/>
                <a:gd name="T55" fmla="*/ 11 h 38"/>
                <a:gd name="T56" fmla="*/ 1 w 19"/>
                <a:gd name="T57" fmla="*/ 8 h 38"/>
                <a:gd name="T58" fmla="*/ 2 w 19"/>
                <a:gd name="T59" fmla="*/ 5 h 38"/>
                <a:gd name="T60" fmla="*/ 4 w 19"/>
                <a:gd name="T61" fmla="*/ 3 h 38"/>
                <a:gd name="T62" fmla="*/ 5 w 19"/>
                <a:gd name="T63" fmla="*/ 2 h 38"/>
                <a:gd name="T64" fmla="*/ 7 w 19"/>
                <a:gd name="T65" fmla="*/ 1 h 38"/>
                <a:gd name="T66" fmla="*/ 9 w 19"/>
                <a:gd name="T67" fmla="*/ 0 h 38"/>
                <a:gd name="T68" fmla="*/ 12 w 19"/>
                <a:gd name="T69" fmla="*/ 1 h 38"/>
                <a:gd name="T70" fmla="*/ 14 w 19"/>
                <a:gd name="T71" fmla="*/ 2 h 38"/>
                <a:gd name="T72" fmla="*/ 16 w 19"/>
                <a:gd name="T73" fmla="*/ 3 h 38"/>
                <a:gd name="T74" fmla="*/ 16 w 19"/>
                <a:gd name="T75" fmla="*/ 6 h 38"/>
                <a:gd name="T76" fmla="*/ 17 w 19"/>
                <a:gd name="T77" fmla="*/ 8 h 38"/>
                <a:gd name="T78" fmla="*/ 18 w 19"/>
                <a:gd name="T79" fmla="*/ 10 h 38"/>
                <a:gd name="T80" fmla="*/ 17 w 19"/>
                <a:gd name="T81" fmla="*/ 12 h 38"/>
                <a:gd name="T82" fmla="*/ 17 w 19"/>
                <a:gd name="T83" fmla="*/ 14 h 38"/>
                <a:gd name="T84" fmla="*/ 17 w 19"/>
                <a:gd name="T85" fmla="*/ 15 h 38"/>
                <a:gd name="T86" fmla="*/ 16 w 19"/>
                <a:gd name="T87" fmla="*/ 17 h 38"/>
                <a:gd name="T88" fmla="*/ 16 w 19"/>
                <a:gd name="T89" fmla="*/ 18 h 38"/>
                <a:gd name="T90" fmla="*/ 15 w 19"/>
                <a:gd name="T91" fmla="*/ 19 h 38"/>
                <a:gd name="T92" fmla="*/ 13 w 19"/>
                <a:gd name="T93" fmla="*/ 21 h 38"/>
                <a:gd name="T94" fmla="*/ 12 w 19"/>
                <a:gd name="T95" fmla="*/ 23 h 38"/>
                <a:gd name="T96" fmla="*/ 10 w 19"/>
                <a:gd name="T97" fmla="*/ 26 h 38"/>
                <a:gd name="T98" fmla="*/ 8 w 19"/>
                <a:gd name="T99" fmla="*/ 28 h 38"/>
                <a:gd name="T100" fmla="*/ 7 w 19"/>
                <a:gd name="T101" fmla="*/ 30 h 38"/>
                <a:gd name="T102" fmla="*/ 7 w 19"/>
                <a:gd name="T103" fmla="*/ 30 h 38"/>
                <a:gd name="T104" fmla="*/ 5 w 19"/>
                <a:gd name="T105" fmla="*/ 31 h 38"/>
                <a:gd name="T106" fmla="*/ 5 w 19"/>
                <a:gd name="T107" fmla="*/ 32 h 38"/>
                <a:gd name="T108" fmla="*/ 5 w 19"/>
                <a:gd name="T109" fmla="*/ 33 h 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9"/>
                <a:gd name="T166" fmla="*/ 0 h 38"/>
                <a:gd name="T167" fmla="*/ 19 w 19"/>
                <a:gd name="T168" fmla="*/ 38 h 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9" h="38">
                  <a:moveTo>
                    <a:pt x="18" y="33"/>
                  </a:moveTo>
                  <a:lnTo>
                    <a:pt x="18" y="37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1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8" y="23"/>
                  </a:lnTo>
                  <a:lnTo>
                    <a:pt x="8" y="22"/>
                  </a:lnTo>
                  <a:lnTo>
                    <a:pt x="9" y="21"/>
                  </a:lnTo>
                  <a:lnTo>
                    <a:pt x="10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5" y="10"/>
                  </a:lnTo>
                  <a:lnTo>
                    <a:pt x="14" y="10"/>
                  </a:lnTo>
                  <a:lnTo>
                    <a:pt x="14" y="9"/>
                  </a:lnTo>
                  <a:lnTo>
                    <a:pt x="14" y="8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9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3"/>
                  </a:lnTo>
                  <a:lnTo>
                    <a:pt x="18" y="33"/>
                  </a:lnTo>
                </a:path>
              </a:pathLst>
            </a:custGeom>
            <a:solidFill>
              <a:srgbClr val="6666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6" name="Freeform 168"/>
            <p:cNvSpPr>
              <a:spLocks/>
            </p:cNvSpPr>
            <p:nvPr/>
          </p:nvSpPr>
          <p:spPr bwMode="auto">
            <a:xfrm>
              <a:off x="3540" y="1203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6666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7" name="Freeform 169"/>
            <p:cNvSpPr>
              <a:spLocks/>
            </p:cNvSpPr>
            <p:nvPr/>
          </p:nvSpPr>
          <p:spPr bwMode="auto">
            <a:xfrm>
              <a:off x="3548" y="1172"/>
              <a:ext cx="18" cy="38"/>
            </a:xfrm>
            <a:custGeom>
              <a:avLst/>
              <a:gdLst>
                <a:gd name="T0" fmla="*/ 0 w 18"/>
                <a:gd name="T1" fmla="*/ 16 h 38"/>
                <a:gd name="T2" fmla="*/ 0 w 18"/>
                <a:gd name="T3" fmla="*/ 12 h 38"/>
                <a:gd name="T4" fmla="*/ 1 w 18"/>
                <a:gd name="T5" fmla="*/ 10 h 38"/>
                <a:gd name="T6" fmla="*/ 1 w 18"/>
                <a:gd name="T7" fmla="*/ 7 h 38"/>
                <a:gd name="T8" fmla="*/ 3 w 18"/>
                <a:gd name="T9" fmla="*/ 4 h 38"/>
                <a:gd name="T10" fmla="*/ 4 w 18"/>
                <a:gd name="T11" fmla="*/ 3 h 38"/>
                <a:gd name="T12" fmla="*/ 5 w 18"/>
                <a:gd name="T13" fmla="*/ 2 h 38"/>
                <a:gd name="T14" fmla="*/ 7 w 18"/>
                <a:gd name="T15" fmla="*/ 1 h 38"/>
                <a:gd name="T16" fmla="*/ 8 w 18"/>
                <a:gd name="T17" fmla="*/ 1 h 38"/>
                <a:gd name="T18" fmla="*/ 10 w 18"/>
                <a:gd name="T19" fmla="*/ 1 h 38"/>
                <a:gd name="T20" fmla="*/ 11 w 18"/>
                <a:gd name="T21" fmla="*/ 1 h 38"/>
                <a:gd name="T22" fmla="*/ 12 w 18"/>
                <a:gd name="T23" fmla="*/ 2 h 38"/>
                <a:gd name="T24" fmla="*/ 13 w 18"/>
                <a:gd name="T25" fmla="*/ 3 h 38"/>
                <a:gd name="T26" fmla="*/ 14 w 18"/>
                <a:gd name="T27" fmla="*/ 4 h 38"/>
                <a:gd name="T28" fmla="*/ 15 w 18"/>
                <a:gd name="T29" fmla="*/ 5 h 38"/>
                <a:gd name="T30" fmla="*/ 15 w 18"/>
                <a:gd name="T31" fmla="*/ 6 h 38"/>
                <a:gd name="T32" fmla="*/ 16 w 18"/>
                <a:gd name="T33" fmla="*/ 8 h 38"/>
                <a:gd name="T34" fmla="*/ 16 w 18"/>
                <a:gd name="T35" fmla="*/ 10 h 38"/>
                <a:gd name="T36" fmla="*/ 16 w 18"/>
                <a:gd name="T37" fmla="*/ 12 h 38"/>
                <a:gd name="T38" fmla="*/ 16 w 18"/>
                <a:gd name="T39" fmla="*/ 15 h 38"/>
                <a:gd name="T40" fmla="*/ 16 w 18"/>
                <a:gd name="T41" fmla="*/ 18 h 38"/>
                <a:gd name="T42" fmla="*/ 16 w 18"/>
                <a:gd name="T43" fmla="*/ 22 h 38"/>
                <a:gd name="T44" fmla="*/ 16 w 18"/>
                <a:gd name="T45" fmla="*/ 26 h 38"/>
                <a:gd name="T46" fmla="*/ 16 w 18"/>
                <a:gd name="T47" fmla="*/ 29 h 38"/>
                <a:gd name="T48" fmla="*/ 15 w 18"/>
                <a:gd name="T49" fmla="*/ 31 h 38"/>
                <a:gd name="T50" fmla="*/ 15 w 18"/>
                <a:gd name="T51" fmla="*/ 34 h 38"/>
                <a:gd name="T52" fmla="*/ 14 w 18"/>
                <a:gd name="T53" fmla="*/ 35 h 38"/>
                <a:gd name="T54" fmla="*/ 12 w 18"/>
                <a:gd name="T55" fmla="*/ 37 h 38"/>
                <a:gd name="T56" fmla="*/ 11 w 18"/>
                <a:gd name="T57" fmla="*/ 37 h 38"/>
                <a:gd name="T58" fmla="*/ 9 w 18"/>
                <a:gd name="T59" fmla="*/ 37 h 38"/>
                <a:gd name="T60" fmla="*/ 7 w 18"/>
                <a:gd name="T61" fmla="*/ 37 h 38"/>
                <a:gd name="T62" fmla="*/ 4 w 18"/>
                <a:gd name="T63" fmla="*/ 36 h 38"/>
                <a:gd name="T64" fmla="*/ 3 w 18"/>
                <a:gd name="T65" fmla="*/ 34 h 38"/>
                <a:gd name="T66" fmla="*/ 1 w 18"/>
                <a:gd name="T67" fmla="*/ 31 h 38"/>
                <a:gd name="T68" fmla="*/ 0 w 18"/>
                <a:gd name="T69" fmla="*/ 27 h 38"/>
                <a:gd name="T70" fmla="*/ 0 w 18"/>
                <a:gd name="T71" fmla="*/ 21 h 38"/>
                <a:gd name="T72" fmla="*/ 4 w 18"/>
                <a:gd name="T73" fmla="*/ 19 h 38"/>
                <a:gd name="T74" fmla="*/ 4 w 18"/>
                <a:gd name="T75" fmla="*/ 25 h 38"/>
                <a:gd name="T76" fmla="*/ 4 w 18"/>
                <a:gd name="T77" fmla="*/ 29 h 38"/>
                <a:gd name="T78" fmla="*/ 5 w 18"/>
                <a:gd name="T79" fmla="*/ 31 h 38"/>
                <a:gd name="T80" fmla="*/ 6 w 18"/>
                <a:gd name="T81" fmla="*/ 33 h 38"/>
                <a:gd name="T82" fmla="*/ 7 w 18"/>
                <a:gd name="T83" fmla="*/ 34 h 38"/>
                <a:gd name="T84" fmla="*/ 9 w 18"/>
                <a:gd name="T85" fmla="*/ 34 h 38"/>
                <a:gd name="T86" fmla="*/ 10 w 18"/>
                <a:gd name="T87" fmla="*/ 34 h 38"/>
                <a:gd name="T88" fmla="*/ 11 w 18"/>
                <a:gd name="T89" fmla="*/ 33 h 38"/>
                <a:gd name="T90" fmla="*/ 12 w 18"/>
                <a:gd name="T91" fmla="*/ 31 h 38"/>
                <a:gd name="T92" fmla="*/ 13 w 18"/>
                <a:gd name="T93" fmla="*/ 29 h 38"/>
                <a:gd name="T94" fmla="*/ 14 w 18"/>
                <a:gd name="T95" fmla="*/ 25 h 38"/>
                <a:gd name="T96" fmla="*/ 14 w 18"/>
                <a:gd name="T97" fmla="*/ 19 h 38"/>
                <a:gd name="T98" fmla="*/ 14 w 18"/>
                <a:gd name="T99" fmla="*/ 14 h 38"/>
                <a:gd name="T100" fmla="*/ 13 w 18"/>
                <a:gd name="T101" fmla="*/ 10 h 38"/>
                <a:gd name="T102" fmla="*/ 12 w 18"/>
                <a:gd name="T103" fmla="*/ 7 h 38"/>
                <a:gd name="T104" fmla="*/ 11 w 18"/>
                <a:gd name="T105" fmla="*/ 6 h 38"/>
                <a:gd name="T106" fmla="*/ 10 w 18"/>
                <a:gd name="T107" fmla="*/ 4 h 38"/>
                <a:gd name="T108" fmla="*/ 9 w 18"/>
                <a:gd name="T109" fmla="*/ 4 h 38"/>
                <a:gd name="T110" fmla="*/ 7 w 18"/>
                <a:gd name="T111" fmla="*/ 4 h 38"/>
                <a:gd name="T112" fmla="*/ 6 w 18"/>
                <a:gd name="T113" fmla="*/ 6 h 38"/>
                <a:gd name="T114" fmla="*/ 5 w 18"/>
                <a:gd name="T115" fmla="*/ 7 h 38"/>
                <a:gd name="T116" fmla="*/ 4 w 18"/>
                <a:gd name="T117" fmla="*/ 10 h 38"/>
                <a:gd name="T118" fmla="*/ 4 w 18"/>
                <a:gd name="T119" fmla="*/ 14 h 38"/>
                <a:gd name="T120" fmla="*/ 4 w 18"/>
                <a:gd name="T121" fmla="*/ 19 h 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"/>
                <a:gd name="T184" fmla="*/ 0 h 38"/>
                <a:gd name="T185" fmla="*/ 18 w 18"/>
                <a:gd name="T186" fmla="*/ 38 h 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" h="38">
                  <a:moveTo>
                    <a:pt x="0" y="19"/>
                  </a:moveTo>
                  <a:lnTo>
                    <a:pt x="0" y="18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6" y="20"/>
                  </a:lnTo>
                  <a:lnTo>
                    <a:pt x="16" y="21"/>
                  </a:lnTo>
                  <a:lnTo>
                    <a:pt x="16" y="22"/>
                  </a:lnTo>
                  <a:lnTo>
                    <a:pt x="16" y="23"/>
                  </a:lnTo>
                  <a:lnTo>
                    <a:pt x="16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1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3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1" y="33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0" y="19"/>
                  </a:lnTo>
                </a:path>
              </a:pathLst>
            </a:custGeom>
            <a:solidFill>
              <a:srgbClr val="6666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8" name="Freeform 170"/>
            <p:cNvSpPr>
              <a:spLocks/>
            </p:cNvSpPr>
            <p:nvPr/>
          </p:nvSpPr>
          <p:spPr bwMode="auto">
            <a:xfrm>
              <a:off x="3568" y="1172"/>
              <a:ext cx="19" cy="38"/>
            </a:xfrm>
            <a:custGeom>
              <a:avLst/>
              <a:gdLst>
                <a:gd name="T0" fmla="*/ 0 w 19"/>
                <a:gd name="T1" fmla="*/ 16 h 38"/>
                <a:gd name="T2" fmla="*/ 0 w 19"/>
                <a:gd name="T3" fmla="*/ 12 h 38"/>
                <a:gd name="T4" fmla="*/ 1 w 19"/>
                <a:gd name="T5" fmla="*/ 10 h 38"/>
                <a:gd name="T6" fmla="*/ 2 w 19"/>
                <a:gd name="T7" fmla="*/ 7 h 38"/>
                <a:gd name="T8" fmla="*/ 3 w 19"/>
                <a:gd name="T9" fmla="*/ 4 h 38"/>
                <a:gd name="T10" fmla="*/ 4 w 19"/>
                <a:gd name="T11" fmla="*/ 3 h 38"/>
                <a:gd name="T12" fmla="*/ 5 w 19"/>
                <a:gd name="T13" fmla="*/ 2 h 38"/>
                <a:gd name="T14" fmla="*/ 7 w 19"/>
                <a:gd name="T15" fmla="*/ 1 h 38"/>
                <a:gd name="T16" fmla="*/ 9 w 19"/>
                <a:gd name="T17" fmla="*/ 1 h 38"/>
                <a:gd name="T18" fmla="*/ 10 w 19"/>
                <a:gd name="T19" fmla="*/ 1 h 38"/>
                <a:gd name="T20" fmla="*/ 11 w 19"/>
                <a:gd name="T21" fmla="*/ 1 h 38"/>
                <a:gd name="T22" fmla="*/ 12 w 19"/>
                <a:gd name="T23" fmla="*/ 2 h 38"/>
                <a:gd name="T24" fmla="*/ 13 w 19"/>
                <a:gd name="T25" fmla="*/ 3 h 38"/>
                <a:gd name="T26" fmla="*/ 14 w 19"/>
                <a:gd name="T27" fmla="*/ 4 h 38"/>
                <a:gd name="T28" fmla="*/ 15 w 19"/>
                <a:gd name="T29" fmla="*/ 5 h 38"/>
                <a:gd name="T30" fmla="*/ 15 w 19"/>
                <a:gd name="T31" fmla="*/ 6 h 38"/>
                <a:gd name="T32" fmla="*/ 16 w 19"/>
                <a:gd name="T33" fmla="*/ 8 h 38"/>
                <a:gd name="T34" fmla="*/ 17 w 19"/>
                <a:gd name="T35" fmla="*/ 10 h 38"/>
                <a:gd name="T36" fmla="*/ 17 w 19"/>
                <a:gd name="T37" fmla="*/ 12 h 38"/>
                <a:gd name="T38" fmla="*/ 17 w 19"/>
                <a:gd name="T39" fmla="*/ 15 h 38"/>
                <a:gd name="T40" fmla="*/ 17 w 19"/>
                <a:gd name="T41" fmla="*/ 18 h 38"/>
                <a:gd name="T42" fmla="*/ 17 w 19"/>
                <a:gd name="T43" fmla="*/ 22 h 38"/>
                <a:gd name="T44" fmla="*/ 17 w 19"/>
                <a:gd name="T45" fmla="*/ 26 h 38"/>
                <a:gd name="T46" fmla="*/ 17 w 19"/>
                <a:gd name="T47" fmla="*/ 29 h 38"/>
                <a:gd name="T48" fmla="*/ 15 w 19"/>
                <a:gd name="T49" fmla="*/ 31 h 38"/>
                <a:gd name="T50" fmla="*/ 15 w 19"/>
                <a:gd name="T51" fmla="*/ 34 h 38"/>
                <a:gd name="T52" fmla="*/ 14 w 19"/>
                <a:gd name="T53" fmla="*/ 35 h 38"/>
                <a:gd name="T54" fmla="*/ 13 w 19"/>
                <a:gd name="T55" fmla="*/ 37 h 38"/>
                <a:gd name="T56" fmla="*/ 11 w 19"/>
                <a:gd name="T57" fmla="*/ 37 h 38"/>
                <a:gd name="T58" fmla="*/ 9 w 19"/>
                <a:gd name="T59" fmla="*/ 37 h 38"/>
                <a:gd name="T60" fmla="*/ 7 w 19"/>
                <a:gd name="T61" fmla="*/ 37 h 38"/>
                <a:gd name="T62" fmla="*/ 5 w 19"/>
                <a:gd name="T63" fmla="*/ 36 h 38"/>
                <a:gd name="T64" fmla="*/ 3 w 19"/>
                <a:gd name="T65" fmla="*/ 34 h 38"/>
                <a:gd name="T66" fmla="*/ 2 w 19"/>
                <a:gd name="T67" fmla="*/ 31 h 38"/>
                <a:gd name="T68" fmla="*/ 0 w 19"/>
                <a:gd name="T69" fmla="*/ 27 h 38"/>
                <a:gd name="T70" fmla="*/ 0 w 19"/>
                <a:gd name="T71" fmla="*/ 21 h 38"/>
                <a:gd name="T72" fmla="*/ 4 w 19"/>
                <a:gd name="T73" fmla="*/ 19 h 38"/>
                <a:gd name="T74" fmla="*/ 4 w 19"/>
                <a:gd name="T75" fmla="*/ 25 h 38"/>
                <a:gd name="T76" fmla="*/ 4 w 19"/>
                <a:gd name="T77" fmla="*/ 29 h 38"/>
                <a:gd name="T78" fmla="*/ 5 w 19"/>
                <a:gd name="T79" fmla="*/ 31 h 38"/>
                <a:gd name="T80" fmla="*/ 6 w 19"/>
                <a:gd name="T81" fmla="*/ 33 h 38"/>
                <a:gd name="T82" fmla="*/ 7 w 19"/>
                <a:gd name="T83" fmla="*/ 34 h 38"/>
                <a:gd name="T84" fmla="*/ 9 w 19"/>
                <a:gd name="T85" fmla="*/ 34 h 38"/>
                <a:gd name="T86" fmla="*/ 10 w 19"/>
                <a:gd name="T87" fmla="*/ 34 h 38"/>
                <a:gd name="T88" fmla="*/ 11 w 19"/>
                <a:gd name="T89" fmla="*/ 33 h 38"/>
                <a:gd name="T90" fmla="*/ 13 w 19"/>
                <a:gd name="T91" fmla="*/ 31 h 38"/>
                <a:gd name="T92" fmla="*/ 13 w 19"/>
                <a:gd name="T93" fmla="*/ 29 h 38"/>
                <a:gd name="T94" fmla="*/ 14 w 19"/>
                <a:gd name="T95" fmla="*/ 25 h 38"/>
                <a:gd name="T96" fmla="*/ 14 w 19"/>
                <a:gd name="T97" fmla="*/ 19 h 38"/>
                <a:gd name="T98" fmla="*/ 14 w 19"/>
                <a:gd name="T99" fmla="*/ 14 h 38"/>
                <a:gd name="T100" fmla="*/ 13 w 19"/>
                <a:gd name="T101" fmla="*/ 10 h 38"/>
                <a:gd name="T102" fmla="*/ 13 w 19"/>
                <a:gd name="T103" fmla="*/ 7 h 38"/>
                <a:gd name="T104" fmla="*/ 11 w 19"/>
                <a:gd name="T105" fmla="*/ 6 h 38"/>
                <a:gd name="T106" fmla="*/ 10 w 19"/>
                <a:gd name="T107" fmla="*/ 4 h 38"/>
                <a:gd name="T108" fmla="*/ 9 w 19"/>
                <a:gd name="T109" fmla="*/ 4 h 38"/>
                <a:gd name="T110" fmla="*/ 7 w 19"/>
                <a:gd name="T111" fmla="*/ 4 h 38"/>
                <a:gd name="T112" fmla="*/ 6 w 19"/>
                <a:gd name="T113" fmla="*/ 6 h 38"/>
                <a:gd name="T114" fmla="*/ 6 w 19"/>
                <a:gd name="T115" fmla="*/ 7 h 38"/>
                <a:gd name="T116" fmla="*/ 4 w 19"/>
                <a:gd name="T117" fmla="*/ 10 h 38"/>
                <a:gd name="T118" fmla="*/ 4 w 19"/>
                <a:gd name="T119" fmla="*/ 14 h 38"/>
                <a:gd name="T120" fmla="*/ 4 w 19"/>
                <a:gd name="T121" fmla="*/ 19 h 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"/>
                <a:gd name="T184" fmla="*/ 0 h 38"/>
                <a:gd name="T185" fmla="*/ 19 w 19"/>
                <a:gd name="T186" fmla="*/ 38 h 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" h="38">
                  <a:moveTo>
                    <a:pt x="0" y="19"/>
                  </a:moveTo>
                  <a:lnTo>
                    <a:pt x="0" y="18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7" y="22"/>
                  </a:lnTo>
                  <a:lnTo>
                    <a:pt x="17" y="23"/>
                  </a:lnTo>
                  <a:lnTo>
                    <a:pt x="17" y="24"/>
                  </a:lnTo>
                  <a:lnTo>
                    <a:pt x="17" y="25"/>
                  </a:lnTo>
                  <a:lnTo>
                    <a:pt x="17" y="26"/>
                  </a:lnTo>
                  <a:lnTo>
                    <a:pt x="17" y="27"/>
                  </a:lnTo>
                  <a:lnTo>
                    <a:pt x="17" y="28"/>
                  </a:lnTo>
                  <a:lnTo>
                    <a:pt x="17" y="29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5" y="31"/>
                  </a:lnTo>
                  <a:lnTo>
                    <a:pt x="15" y="32"/>
                  </a:lnTo>
                  <a:lnTo>
                    <a:pt x="15" y="33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3" y="37"/>
                  </a:lnTo>
                  <a:lnTo>
                    <a:pt x="12" y="37"/>
                  </a:lnTo>
                  <a:lnTo>
                    <a:pt x="11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3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4" y="27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6" y="32"/>
                  </a:lnTo>
                  <a:lnTo>
                    <a:pt x="6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1" y="33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3" y="31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1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0" y="19"/>
                  </a:lnTo>
                </a:path>
              </a:pathLst>
            </a:custGeom>
            <a:solidFill>
              <a:srgbClr val="66666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49" name="Freeform 171"/>
            <p:cNvSpPr>
              <a:spLocks/>
            </p:cNvSpPr>
            <p:nvPr/>
          </p:nvSpPr>
          <p:spPr bwMode="auto">
            <a:xfrm>
              <a:off x="3618" y="1174"/>
              <a:ext cx="17" cy="17"/>
            </a:xfrm>
            <a:custGeom>
              <a:avLst/>
              <a:gdLst>
                <a:gd name="T0" fmla="*/ 1 w 17"/>
                <a:gd name="T1" fmla="*/ 2 h 17"/>
                <a:gd name="T2" fmla="*/ 1 w 17"/>
                <a:gd name="T3" fmla="*/ 2 h 17"/>
                <a:gd name="T4" fmla="*/ 1 w 17"/>
                <a:gd name="T5" fmla="*/ 2 h 17"/>
                <a:gd name="T6" fmla="*/ 3 w 17"/>
                <a:gd name="T7" fmla="*/ 2 h 17"/>
                <a:gd name="T8" fmla="*/ 3 w 17"/>
                <a:gd name="T9" fmla="*/ 2 h 17"/>
                <a:gd name="T10" fmla="*/ 3 w 17"/>
                <a:gd name="T11" fmla="*/ 2 h 17"/>
                <a:gd name="T12" fmla="*/ 5 w 17"/>
                <a:gd name="T13" fmla="*/ 0 h 17"/>
                <a:gd name="T14" fmla="*/ 5 w 17"/>
                <a:gd name="T15" fmla="*/ 2 h 17"/>
                <a:gd name="T16" fmla="*/ 5 w 17"/>
                <a:gd name="T17" fmla="*/ 2 h 17"/>
                <a:gd name="T18" fmla="*/ 7 w 17"/>
                <a:gd name="T19" fmla="*/ 2 h 17"/>
                <a:gd name="T20" fmla="*/ 7 w 17"/>
                <a:gd name="T21" fmla="*/ 2 h 17"/>
                <a:gd name="T22" fmla="*/ 7 w 17"/>
                <a:gd name="T23" fmla="*/ 2 h 17"/>
                <a:gd name="T24" fmla="*/ 8 w 17"/>
                <a:gd name="T25" fmla="*/ 2 h 17"/>
                <a:gd name="T26" fmla="*/ 8 w 17"/>
                <a:gd name="T27" fmla="*/ 2 h 17"/>
                <a:gd name="T28" fmla="*/ 8 w 17"/>
                <a:gd name="T29" fmla="*/ 2 h 17"/>
                <a:gd name="T30" fmla="*/ 10 w 17"/>
                <a:gd name="T31" fmla="*/ 0 h 17"/>
                <a:gd name="T32" fmla="*/ 12 w 17"/>
                <a:gd name="T33" fmla="*/ 2 h 17"/>
                <a:gd name="T34" fmla="*/ 12 w 17"/>
                <a:gd name="T35" fmla="*/ 2 h 17"/>
                <a:gd name="T36" fmla="*/ 14 w 17"/>
                <a:gd name="T37" fmla="*/ 2 h 17"/>
                <a:gd name="T38" fmla="*/ 14 w 17"/>
                <a:gd name="T39" fmla="*/ 2 h 17"/>
                <a:gd name="T40" fmla="*/ 14 w 17"/>
                <a:gd name="T41" fmla="*/ 4 h 17"/>
                <a:gd name="T42" fmla="*/ 16 w 17"/>
                <a:gd name="T43" fmla="*/ 4 h 17"/>
                <a:gd name="T44" fmla="*/ 12 w 17"/>
                <a:gd name="T45" fmla="*/ 6 h 17"/>
                <a:gd name="T46" fmla="*/ 12 w 17"/>
                <a:gd name="T47" fmla="*/ 6 h 17"/>
                <a:gd name="T48" fmla="*/ 12 w 17"/>
                <a:gd name="T49" fmla="*/ 4 h 17"/>
                <a:gd name="T50" fmla="*/ 12 w 17"/>
                <a:gd name="T51" fmla="*/ 4 h 17"/>
                <a:gd name="T52" fmla="*/ 12 w 17"/>
                <a:gd name="T53" fmla="*/ 4 h 17"/>
                <a:gd name="T54" fmla="*/ 12 w 17"/>
                <a:gd name="T55" fmla="*/ 4 h 17"/>
                <a:gd name="T56" fmla="*/ 10 w 17"/>
                <a:gd name="T57" fmla="*/ 4 h 17"/>
                <a:gd name="T58" fmla="*/ 10 w 17"/>
                <a:gd name="T59" fmla="*/ 2 h 17"/>
                <a:gd name="T60" fmla="*/ 10 w 17"/>
                <a:gd name="T61" fmla="*/ 4 h 17"/>
                <a:gd name="T62" fmla="*/ 10 w 17"/>
                <a:gd name="T63" fmla="*/ 4 h 17"/>
                <a:gd name="T64" fmla="*/ 10 w 17"/>
                <a:gd name="T65" fmla="*/ 4 h 17"/>
                <a:gd name="T66" fmla="*/ 8 w 17"/>
                <a:gd name="T67" fmla="*/ 4 h 17"/>
                <a:gd name="T68" fmla="*/ 8 w 17"/>
                <a:gd name="T69" fmla="*/ 4 h 17"/>
                <a:gd name="T70" fmla="*/ 8 w 17"/>
                <a:gd name="T71" fmla="*/ 4 h 17"/>
                <a:gd name="T72" fmla="*/ 8 w 17"/>
                <a:gd name="T73" fmla="*/ 6 h 17"/>
                <a:gd name="T74" fmla="*/ 8 w 17"/>
                <a:gd name="T75" fmla="*/ 16 h 17"/>
                <a:gd name="T76" fmla="*/ 5 w 17"/>
                <a:gd name="T77" fmla="*/ 6 h 17"/>
                <a:gd name="T78" fmla="*/ 5 w 17"/>
                <a:gd name="T79" fmla="*/ 4 h 17"/>
                <a:gd name="T80" fmla="*/ 5 w 17"/>
                <a:gd name="T81" fmla="*/ 4 h 17"/>
                <a:gd name="T82" fmla="*/ 5 w 17"/>
                <a:gd name="T83" fmla="*/ 4 h 17"/>
                <a:gd name="T84" fmla="*/ 5 w 17"/>
                <a:gd name="T85" fmla="*/ 4 h 17"/>
                <a:gd name="T86" fmla="*/ 3 w 17"/>
                <a:gd name="T87" fmla="*/ 4 h 17"/>
                <a:gd name="T88" fmla="*/ 3 w 17"/>
                <a:gd name="T89" fmla="*/ 2 h 17"/>
                <a:gd name="T90" fmla="*/ 3 w 17"/>
                <a:gd name="T91" fmla="*/ 2 h 17"/>
                <a:gd name="T92" fmla="*/ 3 w 17"/>
                <a:gd name="T93" fmla="*/ 4 h 17"/>
                <a:gd name="T94" fmla="*/ 1 w 17"/>
                <a:gd name="T95" fmla="*/ 4 h 17"/>
                <a:gd name="T96" fmla="*/ 1 w 17"/>
                <a:gd name="T97" fmla="*/ 4 h 17"/>
                <a:gd name="T98" fmla="*/ 1 w 17"/>
                <a:gd name="T99" fmla="*/ 4 h 17"/>
                <a:gd name="T100" fmla="*/ 1 w 17"/>
                <a:gd name="T101" fmla="*/ 6 h 17"/>
                <a:gd name="T102" fmla="*/ 1 w 17"/>
                <a:gd name="T103" fmla="*/ 6 h 17"/>
                <a:gd name="T104" fmla="*/ 1 w 17"/>
                <a:gd name="T105" fmla="*/ 9 h 17"/>
                <a:gd name="T106" fmla="*/ 0 w 17"/>
                <a:gd name="T107" fmla="*/ 16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"/>
                <a:gd name="T163" fmla="*/ 0 h 17"/>
                <a:gd name="T164" fmla="*/ 17 w 17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" h="17">
                  <a:moveTo>
                    <a:pt x="0" y="16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5" y="6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16"/>
                  </a:lnTo>
                  <a:lnTo>
                    <a:pt x="0" y="16"/>
                  </a:lnTo>
                </a:path>
              </a:pathLst>
            </a:custGeom>
            <a:solidFill>
              <a:srgbClr val="4D4D4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0" name="Freeform 172"/>
            <p:cNvSpPr>
              <a:spLocks/>
            </p:cNvSpPr>
            <p:nvPr/>
          </p:nvSpPr>
          <p:spPr bwMode="auto">
            <a:xfrm>
              <a:off x="3628" y="1174"/>
              <a:ext cx="17" cy="17"/>
            </a:xfrm>
            <a:custGeom>
              <a:avLst/>
              <a:gdLst>
                <a:gd name="T0" fmla="*/ 3 w 17"/>
                <a:gd name="T1" fmla="*/ 14 h 17"/>
                <a:gd name="T2" fmla="*/ 3 w 17"/>
                <a:gd name="T3" fmla="*/ 14 h 17"/>
                <a:gd name="T4" fmla="*/ 3 w 17"/>
                <a:gd name="T5" fmla="*/ 14 h 17"/>
                <a:gd name="T6" fmla="*/ 3 w 17"/>
                <a:gd name="T7" fmla="*/ 14 h 17"/>
                <a:gd name="T8" fmla="*/ 3 w 17"/>
                <a:gd name="T9" fmla="*/ 14 h 17"/>
                <a:gd name="T10" fmla="*/ 9 w 17"/>
                <a:gd name="T11" fmla="*/ 14 h 17"/>
                <a:gd name="T12" fmla="*/ 9 w 17"/>
                <a:gd name="T13" fmla="*/ 16 h 17"/>
                <a:gd name="T14" fmla="*/ 9 w 17"/>
                <a:gd name="T15" fmla="*/ 14 h 17"/>
                <a:gd name="T16" fmla="*/ 9 w 17"/>
                <a:gd name="T17" fmla="*/ 14 h 17"/>
                <a:gd name="T18" fmla="*/ 12 w 17"/>
                <a:gd name="T19" fmla="*/ 14 h 17"/>
                <a:gd name="T20" fmla="*/ 12 w 17"/>
                <a:gd name="T21" fmla="*/ 12 h 17"/>
                <a:gd name="T22" fmla="*/ 12 w 17"/>
                <a:gd name="T23" fmla="*/ 10 h 17"/>
                <a:gd name="T24" fmla="*/ 9 w 17"/>
                <a:gd name="T25" fmla="*/ 10 h 17"/>
                <a:gd name="T26" fmla="*/ 9 w 17"/>
                <a:gd name="T27" fmla="*/ 12 h 17"/>
                <a:gd name="T28" fmla="*/ 3 w 17"/>
                <a:gd name="T29" fmla="*/ 12 h 17"/>
                <a:gd name="T30" fmla="*/ 3 w 17"/>
                <a:gd name="T31" fmla="*/ 12 h 17"/>
                <a:gd name="T32" fmla="*/ 0 w 17"/>
                <a:gd name="T33" fmla="*/ 10 h 17"/>
                <a:gd name="T34" fmla="*/ 0 w 17"/>
                <a:gd name="T35" fmla="*/ 8 h 17"/>
                <a:gd name="T36" fmla="*/ 0 w 17"/>
                <a:gd name="T37" fmla="*/ 7 h 17"/>
                <a:gd name="T38" fmla="*/ 0 w 17"/>
                <a:gd name="T39" fmla="*/ 7 h 17"/>
                <a:gd name="T40" fmla="*/ 0 w 17"/>
                <a:gd name="T41" fmla="*/ 5 h 17"/>
                <a:gd name="T42" fmla="*/ 0 w 17"/>
                <a:gd name="T43" fmla="*/ 3 h 17"/>
                <a:gd name="T44" fmla="*/ 0 w 17"/>
                <a:gd name="T45" fmla="*/ 3 h 17"/>
                <a:gd name="T46" fmla="*/ 0 w 17"/>
                <a:gd name="T47" fmla="*/ 1 h 17"/>
                <a:gd name="T48" fmla="*/ 3 w 17"/>
                <a:gd name="T49" fmla="*/ 1 h 17"/>
                <a:gd name="T50" fmla="*/ 3 w 17"/>
                <a:gd name="T51" fmla="*/ 1 h 17"/>
                <a:gd name="T52" fmla="*/ 6 w 17"/>
                <a:gd name="T53" fmla="*/ 1 h 17"/>
                <a:gd name="T54" fmla="*/ 9 w 17"/>
                <a:gd name="T55" fmla="*/ 1 h 17"/>
                <a:gd name="T56" fmla="*/ 12 w 17"/>
                <a:gd name="T57" fmla="*/ 1 h 17"/>
                <a:gd name="T58" fmla="*/ 16 w 17"/>
                <a:gd name="T59" fmla="*/ 10 h 17"/>
                <a:gd name="T60" fmla="*/ 16 w 17"/>
                <a:gd name="T61" fmla="*/ 14 h 17"/>
                <a:gd name="T62" fmla="*/ 16 w 17"/>
                <a:gd name="T63" fmla="*/ 14 h 17"/>
                <a:gd name="T64" fmla="*/ 12 w 17"/>
                <a:gd name="T65" fmla="*/ 16 h 17"/>
                <a:gd name="T66" fmla="*/ 12 w 17"/>
                <a:gd name="T67" fmla="*/ 16 h 17"/>
                <a:gd name="T68" fmla="*/ 9 w 17"/>
                <a:gd name="T69" fmla="*/ 16 h 17"/>
                <a:gd name="T70" fmla="*/ 9 w 17"/>
                <a:gd name="T71" fmla="*/ 16 h 17"/>
                <a:gd name="T72" fmla="*/ 6 w 17"/>
                <a:gd name="T73" fmla="*/ 16 h 17"/>
                <a:gd name="T74" fmla="*/ 3 w 17"/>
                <a:gd name="T75" fmla="*/ 16 h 17"/>
                <a:gd name="T76" fmla="*/ 0 w 17"/>
                <a:gd name="T77" fmla="*/ 16 h 17"/>
                <a:gd name="T78" fmla="*/ 0 w 17"/>
                <a:gd name="T79" fmla="*/ 16 h 17"/>
                <a:gd name="T80" fmla="*/ 0 w 17"/>
                <a:gd name="T81" fmla="*/ 14 h 17"/>
                <a:gd name="T82" fmla="*/ 0 w 17"/>
                <a:gd name="T83" fmla="*/ 14 h 17"/>
                <a:gd name="T84" fmla="*/ 3 w 17"/>
                <a:gd name="T85" fmla="*/ 7 h 17"/>
                <a:gd name="T86" fmla="*/ 3 w 17"/>
                <a:gd name="T87" fmla="*/ 8 h 17"/>
                <a:gd name="T88" fmla="*/ 3 w 17"/>
                <a:gd name="T89" fmla="*/ 10 h 17"/>
                <a:gd name="T90" fmla="*/ 3 w 17"/>
                <a:gd name="T91" fmla="*/ 10 h 17"/>
                <a:gd name="T92" fmla="*/ 6 w 17"/>
                <a:gd name="T93" fmla="*/ 10 h 17"/>
                <a:gd name="T94" fmla="*/ 9 w 17"/>
                <a:gd name="T95" fmla="*/ 10 h 17"/>
                <a:gd name="T96" fmla="*/ 9 w 17"/>
                <a:gd name="T97" fmla="*/ 10 h 17"/>
                <a:gd name="T98" fmla="*/ 12 w 17"/>
                <a:gd name="T99" fmla="*/ 8 h 17"/>
                <a:gd name="T100" fmla="*/ 12 w 17"/>
                <a:gd name="T101" fmla="*/ 8 h 17"/>
                <a:gd name="T102" fmla="*/ 12 w 17"/>
                <a:gd name="T103" fmla="*/ 7 h 17"/>
                <a:gd name="T104" fmla="*/ 12 w 17"/>
                <a:gd name="T105" fmla="*/ 5 h 17"/>
                <a:gd name="T106" fmla="*/ 12 w 17"/>
                <a:gd name="T107" fmla="*/ 3 h 17"/>
                <a:gd name="T108" fmla="*/ 9 w 17"/>
                <a:gd name="T109" fmla="*/ 3 h 17"/>
                <a:gd name="T110" fmla="*/ 9 w 17"/>
                <a:gd name="T111" fmla="*/ 3 h 17"/>
                <a:gd name="T112" fmla="*/ 6 w 17"/>
                <a:gd name="T113" fmla="*/ 3 h 17"/>
                <a:gd name="T114" fmla="*/ 3 w 17"/>
                <a:gd name="T115" fmla="*/ 3 h 17"/>
                <a:gd name="T116" fmla="*/ 3 w 17"/>
                <a:gd name="T117" fmla="*/ 3 h 17"/>
                <a:gd name="T118" fmla="*/ 3 w 17"/>
                <a:gd name="T119" fmla="*/ 3 h 17"/>
                <a:gd name="T120" fmla="*/ 3 w 17"/>
                <a:gd name="T121" fmla="*/ 7 h 17"/>
                <a:gd name="T122" fmla="*/ 3 w 17"/>
                <a:gd name="T123" fmla="*/ 7 h 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"/>
                <a:gd name="T187" fmla="*/ 0 h 17"/>
                <a:gd name="T188" fmla="*/ 17 w 17"/>
                <a:gd name="T189" fmla="*/ 17 h 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" h="17">
                  <a:moveTo>
                    <a:pt x="0" y="14"/>
                  </a:moveTo>
                  <a:lnTo>
                    <a:pt x="3" y="14"/>
                  </a:lnTo>
                  <a:lnTo>
                    <a:pt x="3" y="16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9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9" y="12"/>
                  </a:lnTo>
                  <a:lnTo>
                    <a:pt x="12" y="10"/>
                  </a:lnTo>
                  <a:lnTo>
                    <a:pt x="9" y="10"/>
                  </a:lnTo>
                  <a:lnTo>
                    <a:pt x="9" y="12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9" y="1"/>
                  </a:lnTo>
                  <a:lnTo>
                    <a:pt x="12" y="1"/>
                  </a:lnTo>
                  <a:lnTo>
                    <a:pt x="16" y="1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1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5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0" y="14"/>
                  </a:lnTo>
                </a:path>
              </a:pathLst>
            </a:custGeom>
            <a:solidFill>
              <a:srgbClr val="4D4D4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1" name="Freeform 173"/>
            <p:cNvSpPr>
              <a:spLocks/>
            </p:cNvSpPr>
            <p:nvPr/>
          </p:nvSpPr>
          <p:spPr bwMode="auto">
            <a:xfrm>
              <a:off x="3634" y="117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10 w 17"/>
                <a:gd name="T3" fmla="*/ 0 h 17"/>
                <a:gd name="T4" fmla="*/ 16 w 17"/>
                <a:gd name="T5" fmla="*/ 0 h 17"/>
                <a:gd name="T6" fmla="*/ 5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10" y="0"/>
                  </a:lnTo>
                  <a:lnTo>
                    <a:pt x="16" y="0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solidFill>
              <a:srgbClr val="4D4D4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2" name="Freeform 174"/>
            <p:cNvSpPr>
              <a:spLocks/>
            </p:cNvSpPr>
            <p:nvPr/>
          </p:nvSpPr>
          <p:spPr bwMode="auto">
            <a:xfrm>
              <a:off x="3638" y="117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4D4D4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3" name="Line 175"/>
            <p:cNvSpPr>
              <a:spLocks noChangeShapeType="1"/>
            </p:cNvSpPr>
            <p:nvPr/>
          </p:nvSpPr>
          <p:spPr bwMode="auto">
            <a:xfrm>
              <a:off x="3627" y="1132"/>
              <a:ext cx="3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4" name="Line 176"/>
            <p:cNvSpPr>
              <a:spLocks noChangeShapeType="1"/>
            </p:cNvSpPr>
            <p:nvPr/>
          </p:nvSpPr>
          <p:spPr bwMode="auto">
            <a:xfrm>
              <a:off x="3494" y="1155"/>
              <a:ext cx="17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5" name="Line 177"/>
            <p:cNvSpPr>
              <a:spLocks noChangeShapeType="1"/>
            </p:cNvSpPr>
            <p:nvPr/>
          </p:nvSpPr>
          <p:spPr bwMode="auto">
            <a:xfrm>
              <a:off x="3494" y="1132"/>
              <a:ext cx="4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6" name="Line 178"/>
            <p:cNvSpPr>
              <a:spLocks noChangeShapeType="1"/>
            </p:cNvSpPr>
            <p:nvPr/>
          </p:nvSpPr>
          <p:spPr bwMode="auto">
            <a:xfrm>
              <a:off x="3494" y="1143"/>
              <a:ext cx="4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7" name="Line 179"/>
            <p:cNvSpPr>
              <a:spLocks noChangeShapeType="1"/>
            </p:cNvSpPr>
            <p:nvPr/>
          </p:nvSpPr>
          <p:spPr bwMode="auto">
            <a:xfrm>
              <a:off x="3494" y="1138"/>
              <a:ext cx="4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8" name="Line 180"/>
            <p:cNvSpPr>
              <a:spLocks noChangeShapeType="1"/>
            </p:cNvSpPr>
            <p:nvPr/>
          </p:nvSpPr>
          <p:spPr bwMode="auto">
            <a:xfrm>
              <a:off x="3494" y="1149"/>
              <a:ext cx="41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59" name="Line 181"/>
            <p:cNvSpPr>
              <a:spLocks noChangeShapeType="1"/>
            </p:cNvSpPr>
            <p:nvPr/>
          </p:nvSpPr>
          <p:spPr bwMode="auto">
            <a:xfrm>
              <a:off x="3627" y="1143"/>
              <a:ext cx="3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0" name="Line 182"/>
            <p:cNvSpPr>
              <a:spLocks noChangeShapeType="1"/>
            </p:cNvSpPr>
            <p:nvPr/>
          </p:nvSpPr>
          <p:spPr bwMode="auto">
            <a:xfrm>
              <a:off x="3627" y="1138"/>
              <a:ext cx="3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1" name="Line 183"/>
            <p:cNvSpPr>
              <a:spLocks noChangeShapeType="1"/>
            </p:cNvSpPr>
            <p:nvPr/>
          </p:nvSpPr>
          <p:spPr bwMode="auto">
            <a:xfrm>
              <a:off x="3627" y="1149"/>
              <a:ext cx="3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2" name="Freeform 184"/>
            <p:cNvSpPr>
              <a:spLocks/>
            </p:cNvSpPr>
            <p:nvPr/>
          </p:nvSpPr>
          <p:spPr bwMode="auto">
            <a:xfrm>
              <a:off x="3756" y="2010"/>
              <a:ext cx="56" cy="17"/>
            </a:xfrm>
            <a:custGeom>
              <a:avLst/>
              <a:gdLst>
                <a:gd name="T0" fmla="*/ 3 w 56"/>
                <a:gd name="T1" fmla="*/ 16 h 17"/>
                <a:gd name="T2" fmla="*/ 2 w 56"/>
                <a:gd name="T3" fmla="*/ 14 h 17"/>
                <a:gd name="T4" fmla="*/ 2 w 56"/>
                <a:gd name="T5" fmla="*/ 14 h 17"/>
                <a:gd name="T6" fmla="*/ 1 w 56"/>
                <a:gd name="T7" fmla="*/ 14 h 17"/>
                <a:gd name="T8" fmla="*/ 1 w 56"/>
                <a:gd name="T9" fmla="*/ 14 h 17"/>
                <a:gd name="T10" fmla="*/ 1 w 56"/>
                <a:gd name="T11" fmla="*/ 14 h 17"/>
                <a:gd name="T12" fmla="*/ 1 w 56"/>
                <a:gd name="T13" fmla="*/ 14 h 17"/>
                <a:gd name="T14" fmla="*/ 0 w 56"/>
                <a:gd name="T15" fmla="*/ 13 h 17"/>
                <a:gd name="T16" fmla="*/ 0 w 56"/>
                <a:gd name="T17" fmla="*/ 13 h 17"/>
                <a:gd name="T18" fmla="*/ 0 w 56"/>
                <a:gd name="T19" fmla="*/ 13 h 17"/>
                <a:gd name="T20" fmla="*/ 0 w 56"/>
                <a:gd name="T21" fmla="*/ 11 h 17"/>
                <a:gd name="T22" fmla="*/ 0 w 56"/>
                <a:gd name="T23" fmla="*/ 10 h 17"/>
                <a:gd name="T24" fmla="*/ 0 w 56"/>
                <a:gd name="T25" fmla="*/ 10 h 17"/>
                <a:gd name="T26" fmla="*/ 0 w 56"/>
                <a:gd name="T27" fmla="*/ 4 h 17"/>
                <a:gd name="T28" fmla="*/ 0 w 56"/>
                <a:gd name="T29" fmla="*/ 4 h 17"/>
                <a:gd name="T30" fmla="*/ 0 w 56"/>
                <a:gd name="T31" fmla="*/ 2 h 17"/>
                <a:gd name="T32" fmla="*/ 0 w 56"/>
                <a:gd name="T33" fmla="*/ 2 h 17"/>
                <a:gd name="T34" fmla="*/ 0 w 56"/>
                <a:gd name="T35" fmla="*/ 2 h 17"/>
                <a:gd name="T36" fmla="*/ 0 w 56"/>
                <a:gd name="T37" fmla="*/ 1 h 17"/>
                <a:gd name="T38" fmla="*/ 1 w 56"/>
                <a:gd name="T39" fmla="*/ 1 h 17"/>
                <a:gd name="T40" fmla="*/ 1 w 56"/>
                <a:gd name="T41" fmla="*/ 1 h 17"/>
                <a:gd name="T42" fmla="*/ 1 w 56"/>
                <a:gd name="T43" fmla="*/ 0 h 17"/>
                <a:gd name="T44" fmla="*/ 1 w 56"/>
                <a:gd name="T45" fmla="*/ 0 h 17"/>
                <a:gd name="T46" fmla="*/ 2 w 56"/>
                <a:gd name="T47" fmla="*/ 0 h 17"/>
                <a:gd name="T48" fmla="*/ 2 w 56"/>
                <a:gd name="T49" fmla="*/ 0 h 17"/>
                <a:gd name="T50" fmla="*/ 3 w 56"/>
                <a:gd name="T51" fmla="*/ 0 h 17"/>
                <a:gd name="T52" fmla="*/ 52 w 56"/>
                <a:gd name="T53" fmla="*/ 0 h 17"/>
                <a:gd name="T54" fmla="*/ 52 w 56"/>
                <a:gd name="T55" fmla="*/ 0 h 17"/>
                <a:gd name="T56" fmla="*/ 53 w 56"/>
                <a:gd name="T57" fmla="*/ 0 h 17"/>
                <a:gd name="T58" fmla="*/ 54 w 56"/>
                <a:gd name="T59" fmla="*/ 0 h 17"/>
                <a:gd name="T60" fmla="*/ 54 w 56"/>
                <a:gd name="T61" fmla="*/ 0 h 17"/>
                <a:gd name="T62" fmla="*/ 54 w 56"/>
                <a:gd name="T63" fmla="*/ 1 h 17"/>
                <a:gd name="T64" fmla="*/ 54 w 56"/>
                <a:gd name="T65" fmla="*/ 1 h 17"/>
                <a:gd name="T66" fmla="*/ 55 w 56"/>
                <a:gd name="T67" fmla="*/ 1 h 17"/>
                <a:gd name="T68" fmla="*/ 55 w 56"/>
                <a:gd name="T69" fmla="*/ 2 h 17"/>
                <a:gd name="T70" fmla="*/ 55 w 56"/>
                <a:gd name="T71" fmla="*/ 2 h 17"/>
                <a:gd name="T72" fmla="*/ 55 w 56"/>
                <a:gd name="T73" fmla="*/ 2 h 17"/>
                <a:gd name="T74" fmla="*/ 55 w 56"/>
                <a:gd name="T75" fmla="*/ 4 h 17"/>
                <a:gd name="T76" fmla="*/ 55 w 56"/>
                <a:gd name="T77" fmla="*/ 4 h 17"/>
                <a:gd name="T78" fmla="*/ 55 w 56"/>
                <a:gd name="T79" fmla="*/ 10 h 17"/>
                <a:gd name="T80" fmla="*/ 55 w 56"/>
                <a:gd name="T81" fmla="*/ 10 h 17"/>
                <a:gd name="T82" fmla="*/ 55 w 56"/>
                <a:gd name="T83" fmla="*/ 11 h 17"/>
                <a:gd name="T84" fmla="*/ 55 w 56"/>
                <a:gd name="T85" fmla="*/ 13 h 17"/>
                <a:gd name="T86" fmla="*/ 55 w 56"/>
                <a:gd name="T87" fmla="*/ 13 h 17"/>
                <a:gd name="T88" fmla="*/ 55 w 56"/>
                <a:gd name="T89" fmla="*/ 13 h 17"/>
                <a:gd name="T90" fmla="*/ 54 w 56"/>
                <a:gd name="T91" fmla="*/ 14 h 17"/>
                <a:gd name="T92" fmla="*/ 54 w 56"/>
                <a:gd name="T93" fmla="*/ 14 h 17"/>
                <a:gd name="T94" fmla="*/ 54 w 56"/>
                <a:gd name="T95" fmla="*/ 14 h 17"/>
                <a:gd name="T96" fmla="*/ 54 w 56"/>
                <a:gd name="T97" fmla="*/ 14 h 17"/>
                <a:gd name="T98" fmla="*/ 53 w 56"/>
                <a:gd name="T99" fmla="*/ 14 h 17"/>
                <a:gd name="T100" fmla="*/ 52 w 56"/>
                <a:gd name="T101" fmla="*/ 14 h 17"/>
                <a:gd name="T102" fmla="*/ 52 w 56"/>
                <a:gd name="T103" fmla="*/ 16 h 17"/>
                <a:gd name="T104" fmla="*/ 3 w 56"/>
                <a:gd name="T105" fmla="*/ 16 h 17"/>
                <a:gd name="T106" fmla="*/ 3 w 56"/>
                <a:gd name="T107" fmla="*/ 16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3" y="16"/>
                  </a:moveTo>
                  <a:lnTo>
                    <a:pt x="2" y="14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5" y="13"/>
                  </a:lnTo>
                  <a:lnTo>
                    <a:pt x="54" y="14"/>
                  </a:lnTo>
                  <a:lnTo>
                    <a:pt x="53" y="14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3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3" name="Freeform 185"/>
            <p:cNvSpPr>
              <a:spLocks/>
            </p:cNvSpPr>
            <p:nvPr/>
          </p:nvSpPr>
          <p:spPr bwMode="auto">
            <a:xfrm>
              <a:off x="3756" y="2010"/>
              <a:ext cx="56" cy="17"/>
            </a:xfrm>
            <a:custGeom>
              <a:avLst/>
              <a:gdLst>
                <a:gd name="T0" fmla="*/ 3 w 56"/>
                <a:gd name="T1" fmla="*/ 16 h 17"/>
                <a:gd name="T2" fmla="*/ 2 w 56"/>
                <a:gd name="T3" fmla="*/ 14 h 17"/>
                <a:gd name="T4" fmla="*/ 2 w 56"/>
                <a:gd name="T5" fmla="*/ 14 h 17"/>
                <a:gd name="T6" fmla="*/ 1 w 56"/>
                <a:gd name="T7" fmla="*/ 14 h 17"/>
                <a:gd name="T8" fmla="*/ 1 w 56"/>
                <a:gd name="T9" fmla="*/ 14 h 17"/>
                <a:gd name="T10" fmla="*/ 1 w 56"/>
                <a:gd name="T11" fmla="*/ 14 h 17"/>
                <a:gd name="T12" fmla="*/ 1 w 56"/>
                <a:gd name="T13" fmla="*/ 14 h 17"/>
                <a:gd name="T14" fmla="*/ 0 w 56"/>
                <a:gd name="T15" fmla="*/ 13 h 17"/>
                <a:gd name="T16" fmla="*/ 0 w 56"/>
                <a:gd name="T17" fmla="*/ 13 h 17"/>
                <a:gd name="T18" fmla="*/ 0 w 56"/>
                <a:gd name="T19" fmla="*/ 13 h 17"/>
                <a:gd name="T20" fmla="*/ 0 w 56"/>
                <a:gd name="T21" fmla="*/ 11 h 17"/>
                <a:gd name="T22" fmla="*/ 0 w 56"/>
                <a:gd name="T23" fmla="*/ 10 h 17"/>
                <a:gd name="T24" fmla="*/ 0 w 56"/>
                <a:gd name="T25" fmla="*/ 10 h 17"/>
                <a:gd name="T26" fmla="*/ 0 w 56"/>
                <a:gd name="T27" fmla="*/ 4 h 17"/>
                <a:gd name="T28" fmla="*/ 0 w 56"/>
                <a:gd name="T29" fmla="*/ 4 h 17"/>
                <a:gd name="T30" fmla="*/ 0 w 56"/>
                <a:gd name="T31" fmla="*/ 2 h 17"/>
                <a:gd name="T32" fmla="*/ 0 w 56"/>
                <a:gd name="T33" fmla="*/ 2 h 17"/>
                <a:gd name="T34" fmla="*/ 0 w 56"/>
                <a:gd name="T35" fmla="*/ 2 h 17"/>
                <a:gd name="T36" fmla="*/ 0 w 56"/>
                <a:gd name="T37" fmla="*/ 1 h 17"/>
                <a:gd name="T38" fmla="*/ 1 w 56"/>
                <a:gd name="T39" fmla="*/ 1 h 17"/>
                <a:gd name="T40" fmla="*/ 1 w 56"/>
                <a:gd name="T41" fmla="*/ 1 h 17"/>
                <a:gd name="T42" fmla="*/ 1 w 56"/>
                <a:gd name="T43" fmla="*/ 0 h 17"/>
                <a:gd name="T44" fmla="*/ 1 w 56"/>
                <a:gd name="T45" fmla="*/ 0 h 17"/>
                <a:gd name="T46" fmla="*/ 2 w 56"/>
                <a:gd name="T47" fmla="*/ 0 h 17"/>
                <a:gd name="T48" fmla="*/ 2 w 56"/>
                <a:gd name="T49" fmla="*/ 0 h 17"/>
                <a:gd name="T50" fmla="*/ 3 w 56"/>
                <a:gd name="T51" fmla="*/ 0 h 17"/>
                <a:gd name="T52" fmla="*/ 52 w 56"/>
                <a:gd name="T53" fmla="*/ 0 h 17"/>
                <a:gd name="T54" fmla="*/ 52 w 56"/>
                <a:gd name="T55" fmla="*/ 0 h 17"/>
                <a:gd name="T56" fmla="*/ 53 w 56"/>
                <a:gd name="T57" fmla="*/ 0 h 17"/>
                <a:gd name="T58" fmla="*/ 54 w 56"/>
                <a:gd name="T59" fmla="*/ 0 h 17"/>
                <a:gd name="T60" fmla="*/ 54 w 56"/>
                <a:gd name="T61" fmla="*/ 0 h 17"/>
                <a:gd name="T62" fmla="*/ 54 w 56"/>
                <a:gd name="T63" fmla="*/ 1 h 17"/>
                <a:gd name="T64" fmla="*/ 54 w 56"/>
                <a:gd name="T65" fmla="*/ 1 h 17"/>
                <a:gd name="T66" fmla="*/ 55 w 56"/>
                <a:gd name="T67" fmla="*/ 1 h 17"/>
                <a:gd name="T68" fmla="*/ 55 w 56"/>
                <a:gd name="T69" fmla="*/ 2 h 17"/>
                <a:gd name="T70" fmla="*/ 55 w 56"/>
                <a:gd name="T71" fmla="*/ 2 h 17"/>
                <a:gd name="T72" fmla="*/ 55 w 56"/>
                <a:gd name="T73" fmla="*/ 2 h 17"/>
                <a:gd name="T74" fmla="*/ 55 w 56"/>
                <a:gd name="T75" fmla="*/ 4 h 17"/>
                <a:gd name="T76" fmla="*/ 55 w 56"/>
                <a:gd name="T77" fmla="*/ 4 h 17"/>
                <a:gd name="T78" fmla="*/ 55 w 56"/>
                <a:gd name="T79" fmla="*/ 10 h 17"/>
                <a:gd name="T80" fmla="*/ 55 w 56"/>
                <a:gd name="T81" fmla="*/ 10 h 17"/>
                <a:gd name="T82" fmla="*/ 55 w 56"/>
                <a:gd name="T83" fmla="*/ 11 h 17"/>
                <a:gd name="T84" fmla="*/ 55 w 56"/>
                <a:gd name="T85" fmla="*/ 13 h 17"/>
                <a:gd name="T86" fmla="*/ 55 w 56"/>
                <a:gd name="T87" fmla="*/ 13 h 17"/>
                <a:gd name="T88" fmla="*/ 55 w 56"/>
                <a:gd name="T89" fmla="*/ 13 h 17"/>
                <a:gd name="T90" fmla="*/ 54 w 56"/>
                <a:gd name="T91" fmla="*/ 14 h 17"/>
                <a:gd name="T92" fmla="*/ 54 w 56"/>
                <a:gd name="T93" fmla="*/ 14 h 17"/>
                <a:gd name="T94" fmla="*/ 54 w 56"/>
                <a:gd name="T95" fmla="*/ 14 h 17"/>
                <a:gd name="T96" fmla="*/ 54 w 56"/>
                <a:gd name="T97" fmla="*/ 14 h 17"/>
                <a:gd name="T98" fmla="*/ 53 w 56"/>
                <a:gd name="T99" fmla="*/ 14 h 17"/>
                <a:gd name="T100" fmla="*/ 52 w 56"/>
                <a:gd name="T101" fmla="*/ 14 h 17"/>
                <a:gd name="T102" fmla="*/ 52 w 56"/>
                <a:gd name="T103" fmla="*/ 16 h 17"/>
                <a:gd name="T104" fmla="*/ 3 w 56"/>
                <a:gd name="T105" fmla="*/ 16 h 17"/>
                <a:gd name="T106" fmla="*/ 3 w 56"/>
                <a:gd name="T107" fmla="*/ 16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3" y="16"/>
                  </a:moveTo>
                  <a:lnTo>
                    <a:pt x="2" y="14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5" y="13"/>
                  </a:lnTo>
                  <a:lnTo>
                    <a:pt x="54" y="14"/>
                  </a:lnTo>
                  <a:lnTo>
                    <a:pt x="53" y="14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3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4" name="Line 186"/>
            <p:cNvSpPr>
              <a:spLocks noChangeShapeType="1"/>
            </p:cNvSpPr>
            <p:nvPr/>
          </p:nvSpPr>
          <p:spPr bwMode="auto">
            <a:xfrm flipV="1">
              <a:off x="3761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5" name="Line 187"/>
            <p:cNvSpPr>
              <a:spLocks noChangeShapeType="1"/>
            </p:cNvSpPr>
            <p:nvPr/>
          </p:nvSpPr>
          <p:spPr bwMode="auto">
            <a:xfrm flipV="1">
              <a:off x="3780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6" name="Line 188"/>
            <p:cNvSpPr>
              <a:spLocks noChangeShapeType="1"/>
            </p:cNvSpPr>
            <p:nvPr/>
          </p:nvSpPr>
          <p:spPr bwMode="auto">
            <a:xfrm flipV="1">
              <a:off x="3788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7" name="Line 189"/>
            <p:cNvSpPr>
              <a:spLocks noChangeShapeType="1"/>
            </p:cNvSpPr>
            <p:nvPr/>
          </p:nvSpPr>
          <p:spPr bwMode="auto">
            <a:xfrm flipV="1">
              <a:off x="3808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8" name="Freeform 190"/>
            <p:cNvSpPr>
              <a:spLocks/>
            </p:cNvSpPr>
            <p:nvPr/>
          </p:nvSpPr>
          <p:spPr bwMode="auto">
            <a:xfrm>
              <a:off x="3768" y="2004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0 w 34"/>
                <a:gd name="T3" fmla="*/ 16 h 17"/>
                <a:gd name="T4" fmla="*/ 33 w 34"/>
                <a:gd name="T5" fmla="*/ 16 h 17"/>
                <a:gd name="T6" fmla="*/ 33 w 34"/>
                <a:gd name="T7" fmla="*/ 0 h 17"/>
                <a:gd name="T8" fmla="*/ 0 w 34"/>
                <a:gd name="T9" fmla="*/ 0 h 17"/>
                <a:gd name="T10" fmla="*/ 0 w 3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17"/>
                <a:gd name="T20" fmla="*/ 34 w 3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17">
                  <a:moveTo>
                    <a:pt x="0" y="0"/>
                  </a:moveTo>
                  <a:lnTo>
                    <a:pt x="0" y="16"/>
                  </a:lnTo>
                  <a:lnTo>
                    <a:pt x="33" y="16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69" name="Freeform 191"/>
            <p:cNvSpPr>
              <a:spLocks/>
            </p:cNvSpPr>
            <p:nvPr/>
          </p:nvSpPr>
          <p:spPr bwMode="auto">
            <a:xfrm>
              <a:off x="3768" y="2004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0 w 34"/>
                <a:gd name="T3" fmla="*/ 16 h 17"/>
                <a:gd name="T4" fmla="*/ 33 w 34"/>
                <a:gd name="T5" fmla="*/ 16 h 17"/>
                <a:gd name="T6" fmla="*/ 33 w 34"/>
                <a:gd name="T7" fmla="*/ 0 h 17"/>
                <a:gd name="T8" fmla="*/ 0 w 34"/>
                <a:gd name="T9" fmla="*/ 0 h 17"/>
                <a:gd name="T10" fmla="*/ 0 w 3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17"/>
                <a:gd name="T20" fmla="*/ 34 w 3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17">
                  <a:moveTo>
                    <a:pt x="0" y="0"/>
                  </a:moveTo>
                  <a:lnTo>
                    <a:pt x="0" y="16"/>
                  </a:lnTo>
                  <a:lnTo>
                    <a:pt x="33" y="16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0" name="Freeform 192"/>
            <p:cNvSpPr>
              <a:spLocks/>
            </p:cNvSpPr>
            <p:nvPr/>
          </p:nvSpPr>
          <p:spPr bwMode="auto">
            <a:xfrm>
              <a:off x="3763" y="1996"/>
              <a:ext cx="43" cy="17"/>
            </a:xfrm>
            <a:custGeom>
              <a:avLst/>
              <a:gdLst>
                <a:gd name="T0" fmla="*/ 2 w 43"/>
                <a:gd name="T1" fmla="*/ 0 h 17"/>
                <a:gd name="T2" fmla="*/ 2 w 43"/>
                <a:gd name="T3" fmla="*/ 0 h 17"/>
                <a:gd name="T4" fmla="*/ 2 w 43"/>
                <a:gd name="T5" fmla="*/ 0 h 17"/>
                <a:gd name="T6" fmla="*/ 1 w 43"/>
                <a:gd name="T7" fmla="*/ 0 h 17"/>
                <a:gd name="T8" fmla="*/ 1 w 43"/>
                <a:gd name="T9" fmla="*/ 0 h 17"/>
                <a:gd name="T10" fmla="*/ 1 w 43"/>
                <a:gd name="T11" fmla="*/ 0 h 17"/>
                <a:gd name="T12" fmla="*/ 0 w 43"/>
                <a:gd name="T13" fmla="*/ 0 h 17"/>
                <a:gd name="T14" fmla="*/ 0 w 43"/>
                <a:gd name="T15" fmla="*/ 0 h 17"/>
                <a:gd name="T16" fmla="*/ 0 w 43"/>
                <a:gd name="T17" fmla="*/ 0 h 17"/>
                <a:gd name="T18" fmla="*/ 0 w 43"/>
                <a:gd name="T19" fmla="*/ 0 h 17"/>
                <a:gd name="T20" fmla="*/ 0 w 43"/>
                <a:gd name="T21" fmla="*/ 2 h 17"/>
                <a:gd name="T22" fmla="*/ 0 w 43"/>
                <a:gd name="T23" fmla="*/ 2 h 17"/>
                <a:gd name="T24" fmla="*/ 0 w 43"/>
                <a:gd name="T25" fmla="*/ 2 h 17"/>
                <a:gd name="T26" fmla="*/ 0 w 43"/>
                <a:gd name="T27" fmla="*/ 14 h 17"/>
                <a:gd name="T28" fmla="*/ 0 w 43"/>
                <a:gd name="T29" fmla="*/ 14 h 17"/>
                <a:gd name="T30" fmla="*/ 0 w 43"/>
                <a:gd name="T31" fmla="*/ 14 h 17"/>
                <a:gd name="T32" fmla="*/ 0 w 43"/>
                <a:gd name="T33" fmla="*/ 14 h 17"/>
                <a:gd name="T34" fmla="*/ 0 w 43"/>
                <a:gd name="T35" fmla="*/ 14 h 17"/>
                <a:gd name="T36" fmla="*/ 0 w 43"/>
                <a:gd name="T37" fmla="*/ 14 h 17"/>
                <a:gd name="T38" fmla="*/ 0 w 43"/>
                <a:gd name="T39" fmla="*/ 16 h 17"/>
                <a:gd name="T40" fmla="*/ 1 w 43"/>
                <a:gd name="T41" fmla="*/ 16 h 17"/>
                <a:gd name="T42" fmla="*/ 1 w 43"/>
                <a:gd name="T43" fmla="*/ 16 h 17"/>
                <a:gd name="T44" fmla="*/ 1 w 43"/>
                <a:gd name="T45" fmla="*/ 16 h 17"/>
                <a:gd name="T46" fmla="*/ 2 w 43"/>
                <a:gd name="T47" fmla="*/ 16 h 17"/>
                <a:gd name="T48" fmla="*/ 2 w 43"/>
                <a:gd name="T49" fmla="*/ 16 h 17"/>
                <a:gd name="T50" fmla="*/ 2 w 43"/>
                <a:gd name="T51" fmla="*/ 16 h 17"/>
                <a:gd name="T52" fmla="*/ 40 w 43"/>
                <a:gd name="T53" fmla="*/ 16 h 17"/>
                <a:gd name="T54" fmla="*/ 40 w 43"/>
                <a:gd name="T55" fmla="*/ 16 h 17"/>
                <a:gd name="T56" fmla="*/ 40 w 43"/>
                <a:gd name="T57" fmla="*/ 16 h 17"/>
                <a:gd name="T58" fmla="*/ 41 w 43"/>
                <a:gd name="T59" fmla="*/ 16 h 17"/>
                <a:gd name="T60" fmla="*/ 41 w 43"/>
                <a:gd name="T61" fmla="*/ 16 h 17"/>
                <a:gd name="T62" fmla="*/ 41 w 43"/>
                <a:gd name="T63" fmla="*/ 16 h 17"/>
                <a:gd name="T64" fmla="*/ 41 w 43"/>
                <a:gd name="T65" fmla="*/ 16 h 17"/>
                <a:gd name="T66" fmla="*/ 41 w 43"/>
                <a:gd name="T67" fmla="*/ 14 h 17"/>
                <a:gd name="T68" fmla="*/ 41 w 43"/>
                <a:gd name="T69" fmla="*/ 14 h 17"/>
                <a:gd name="T70" fmla="*/ 41 w 43"/>
                <a:gd name="T71" fmla="*/ 14 h 17"/>
                <a:gd name="T72" fmla="*/ 41 w 43"/>
                <a:gd name="T73" fmla="*/ 14 h 17"/>
                <a:gd name="T74" fmla="*/ 41 w 43"/>
                <a:gd name="T75" fmla="*/ 14 h 17"/>
                <a:gd name="T76" fmla="*/ 42 w 43"/>
                <a:gd name="T77" fmla="*/ 14 h 17"/>
                <a:gd name="T78" fmla="*/ 42 w 43"/>
                <a:gd name="T79" fmla="*/ 2 h 17"/>
                <a:gd name="T80" fmla="*/ 41 w 43"/>
                <a:gd name="T81" fmla="*/ 2 h 17"/>
                <a:gd name="T82" fmla="*/ 41 w 43"/>
                <a:gd name="T83" fmla="*/ 2 h 17"/>
                <a:gd name="T84" fmla="*/ 41 w 43"/>
                <a:gd name="T85" fmla="*/ 0 h 17"/>
                <a:gd name="T86" fmla="*/ 41 w 43"/>
                <a:gd name="T87" fmla="*/ 0 h 17"/>
                <a:gd name="T88" fmla="*/ 41 w 43"/>
                <a:gd name="T89" fmla="*/ 0 h 17"/>
                <a:gd name="T90" fmla="*/ 41 w 43"/>
                <a:gd name="T91" fmla="*/ 0 h 17"/>
                <a:gd name="T92" fmla="*/ 41 w 43"/>
                <a:gd name="T93" fmla="*/ 0 h 17"/>
                <a:gd name="T94" fmla="*/ 41 w 43"/>
                <a:gd name="T95" fmla="*/ 0 h 17"/>
                <a:gd name="T96" fmla="*/ 41 w 43"/>
                <a:gd name="T97" fmla="*/ 0 h 17"/>
                <a:gd name="T98" fmla="*/ 40 w 43"/>
                <a:gd name="T99" fmla="*/ 0 h 17"/>
                <a:gd name="T100" fmla="*/ 40 w 43"/>
                <a:gd name="T101" fmla="*/ 0 h 17"/>
                <a:gd name="T102" fmla="*/ 40 w 43"/>
                <a:gd name="T103" fmla="*/ 0 h 17"/>
                <a:gd name="T104" fmla="*/ 2 w 43"/>
                <a:gd name="T105" fmla="*/ 0 h 17"/>
                <a:gd name="T106" fmla="*/ 2 w 43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3"/>
                <a:gd name="T163" fmla="*/ 0 h 17"/>
                <a:gd name="T164" fmla="*/ 43 w 43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3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1" name="Freeform 193"/>
            <p:cNvSpPr>
              <a:spLocks/>
            </p:cNvSpPr>
            <p:nvPr/>
          </p:nvSpPr>
          <p:spPr bwMode="auto">
            <a:xfrm>
              <a:off x="3763" y="1996"/>
              <a:ext cx="43" cy="17"/>
            </a:xfrm>
            <a:custGeom>
              <a:avLst/>
              <a:gdLst>
                <a:gd name="T0" fmla="*/ 2 w 43"/>
                <a:gd name="T1" fmla="*/ 0 h 17"/>
                <a:gd name="T2" fmla="*/ 2 w 43"/>
                <a:gd name="T3" fmla="*/ 0 h 17"/>
                <a:gd name="T4" fmla="*/ 2 w 43"/>
                <a:gd name="T5" fmla="*/ 0 h 17"/>
                <a:gd name="T6" fmla="*/ 1 w 43"/>
                <a:gd name="T7" fmla="*/ 0 h 17"/>
                <a:gd name="T8" fmla="*/ 1 w 43"/>
                <a:gd name="T9" fmla="*/ 0 h 17"/>
                <a:gd name="T10" fmla="*/ 1 w 43"/>
                <a:gd name="T11" fmla="*/ 0 h 17"/>
                <a:gd name="T12" fmla="*/ 0 w 43"/>
                <a:gd name="T13" fmla="*/ 0 h 17"/>
                <a:gd name="T14" fmla="*/ 0 w 43"/>
                <a:gd name="T15" fmla="*/ 0 h 17"/>
                <a:gd name="T16" fmla="*/ 0 w 43"/>
                <a:gd name="T17" fmla="*/ 0 h 17"/>
                <a:gd name="T18" fmla="*/ 0 w 43"/>
                <a:gd name="T19" fmla="*/ 0 h 17"/>
                <a:gd name="T20" fmla="*/ 0 w 43"/>
                <a:gd name="T21" fmla="*/ 2 h 17"/>
                <a:gd name="T22" fmla="*/ 0 w 43"/>
                <a:gd name="T23" fmla="*/ 2 h 17"/>
                <a:gd name="T24" fmla="*/ 0 w 43"/>
                <a:gd name="T25" fmla="*/ 2 h 17"/>
                <a:gd name="T26" fmla="*/ 0 w 43"/>
                <a:gd name="T27" fmla="*/ 14 h 17"/>
                <a:gd name="T28" fmla="*/ 0 w 43"/>
                <a:gd name="T29" fmla="*/ 14 h 17"/>
                <a:gd name="T30" fmla="*/ 0 w 43"/>
                <a:gd name="T31" fmla="*/ 14 h 17"/>
                <a:gd name="T32" fmla="*/ 0 w 43"/>
                <a:gd name="T33" fmla="*/ 14 h 17"/>
                <a:gd name="T34" fmla="*/ 0 w 43"/>
                <a:gd name="T35" fmla="*/ 14 h 17"/>
                <a:gd name="T36" fmla="*/ 0 w 43"/>
                <a:gd name="T37" fmla="*/ 14 h 17"/>
                <a:gd name="T38" fmla="*/ 0 w 43"/>
                <a:gd name="T39" fmla="*/ 16 h 17"/>
                <a:gd name="T40" fmla="*/ 1 w 43"/>
                <a:gd name="T41" fmla="*/ 16 h 17"/>
                <a:gd name="T42" fmla="*/ 1 w 43"/>
                <a:gd name="T43" fmla="*/ 16 h 17"/>
                <a:gd name="T44" fmla="*/ 1 w 43"/>
                <a:gd name="T45" fmla="*/ 16 h 17"/>
                <a:gd name="T46" fmla="*/ 2 w 43"/>
                <a:gd name="T47" fmla="*/ 16 h 17"/>
                <a:gd name="T48" fmla="*/ 2 w 43"/>
                <a:gd name="T49" fmla="*/ 16 h 17"/>
                <a:gd name="T50" fmla="*/ 2 w 43"/>
                <a:gd name="T51" fmla="*/ 16 h 17"/>
                <a:gd name="T52" fmla="*/ 40 w 43"/>
                <a:gd name="T53" fmla="*/ 16 h 17"/>
                <a:gd name="T54" fmla="*/ 40 w 43"/>
                <a:gd name="T55" fmla="*/ 16 h 17"/>
                <a:gd name="T56" fmla="*/ 40 w 43"/>
                <a:gd name="T57" fmla="*/ 16 h 17"/>
                <a:gd name="T58" fmla="*/ 41 w 43"/>
                <a:gd name="T59" fmla="*/ 16 h 17"/>
                <a:gd name="T60" fmla="*/ 41 w 43"/>
                <a:gd name="T61" fmla="*/ 16 h 17"/>
                <a:gd name="T62" fmla="*/ 41 w 43"/>
                <a:gd name="T63" fmla="*/ 16 h 17"/>
                <a:gd name="T64" fmla="*/ 41 w 43"/>
                <a:gd name="T65" fmla="*/ 16 h 17"/>
                <a:gd name="T66" fmla="*/ 41 w 43"/>
                <a:gd name="T67" fmla="*/ 14 h 17"/>
                <a:gd name="T68" fmla="*/ 41 w 43"/>
                <a:gd name="T69" fmla="*/ 14 h 17"/>
                <a:gd name="T70" fmla="*/ 41 w 43"/>
                <a:gd name="T71" fmla="*/ 14 h 17"/>
                <a:gd name="T72" fmla="*/ 41 w 43"/>
                <a:gd name="T73" fmla="*/ 14 h 17"/>
                <a:gd name="T74" fmla="*/ 41 w 43"/>
                <a:gd name="T75" fmla="*/ 14 h 17"/>
                <a:gd name="T76" fmla="*/ 42 w 43"/>
                <a:gd name="T77" fmla="*/ 14 h 17"/>
                <a:gd name="T78" fmla="*/ 42 w 43"/>
                <a:gd name="T79" fmla="*/ 2 h 17"/>
                <a:gd name="T80" fmla="*/ 41 w 43"/>
                <a:gd name="T81" fmla="*/ 2 h 17"/>
                <a:gd name="T82" fmla="*/ 41 w 43"/>
                <a:gd name="T83" fmla="*/ 2 h 17"/>
                <a:gd name="T84" fmla="*/ 41 w 43"/>
                <a:gd name="T85" fmla="*/ 0 h 17"/>
                <a:gd name="T86" fmla="*/ 41 w 43"/>
                <a:gd name="T87" fmla="*/ 0 h 17"/>
                <a:gd name="T88" fmla="*/ 41 w 43"/>
                <a:gd name="T89" fmla="*/ 0 h 17"/>
                <a:gd name="T90" fmla="*/ 41 w 43"/>
                <a:gd name="T91" fmla="*/ 0 h 17"/>
                <a:gd name="T92" fmla="*/ 41 w 43"/>
                <a:gd name="T93" fmla="*/ 0 h 17"/>
                <a:gd name="T94" fmla="*/ 41 w 43"/>
                <a:gd name="T95" fmla="*/ 0 h 17"/>
                <a:gd name="T96" fmla="*/ 41 w 43"/>
                <a:gd name="T97" fmla="*/ 0 h 17"/>
                <a:gd name="T98" fmla="*/ 40 w 43"/>
                <a:gd name="T99" fmla="*/ 0 h 17"/>
                <a:gd name="T100" fmla="*/ 40 w 43"/>
                <a:gd name="T101" fmla="*/ 0 h 17"/>
                <a:gd name="T102" fmla="*/ 40 w 43"/>
                <a:gd name="T103" fmla="*/ 0 h 17"/>
                <a:gd name="T104" fmla="*/ 2 w 43"/>
                <a:gd name="T105" fmla="*/ 0 h 17"/>
                <a:gd name="T106" fmla="*/ 2 w 43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3"/>
                <a:gd name="T163" fmla="*/ 0 h 17"/>
                <a:gd name="T164" fmla="*/ 43 w 43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3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2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2" name="Line 194"/>
            <p:cNvSpPr>
              <a:spLocks noChangeShapeType="1"/>
            </p:cNvSpPr>
            <p:nvPr/>
          </p:nvSpPr>
          <p:spPr bwMode="auto">
            <a:xfrm>
              <a:off x="3780" y="1996"/>
              <a:ext cx="0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3" name="Line 195"/>
            <p:cNvSpPr>
              <a:spLocks noChangeShapeType="1"/>
            </p:cNvSpPr>
            <p:nvPr/>
          </p:nvSpPr>
          <p:spPr bwMode="auto">
            <a:xfrm>
              <a:off x="3788" y="1996"/>
              <a:ext cx="0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4" name="Freeform 196"/>
            <p:cNvSpPr>
              <a:spLocks/>
            </p:cNvSpPr>
            <p:nvPr/>
          </p:nvSpPr>
          <p:spPr bwMode="auto">
            <a:xfrm>
              <a:off x="3756" y="2270"/>
              <a:ext cx="56" cy="17"/>
            </a:xfrm>
            <a:custGeom>
              <a:avLst/>
              <a:gdLst>
                <a:gd name="T0" fmla="*/ 3 w 56"/>
                <a:gd name="T1" fmla="*/ 0 h 17"/>
                <a:gd name="T2" fmla="*/ 2 w 56"/>
                <a:gd name="T3" fmla="*/ 0 h 17"/>
                <a:gd name="T4" fmla="*/ 2 w 56"/>
                <a:gd name="T5" fmla="*/ 0 h 17"/>
                <a:gd name="T6" fmla="*/ 1 w 56"/>
                <a:gd name="T7" fmla="*/ 0 h 17"/>
                <a:gd name="T8" fmla="*/ 1 w 56"/>
                <a:gd name="T9" fmla="*/ 0 h 17"/>
                <a:gd name="T10" fmla="*/ 1 w 56"/>
                <a:gd name="T11" fmla="*/ 1 h 17"/>
                <a:gd name="T12" fmla="*/ 1 w 56"/>
                <a:gd name="T13" fmla="*/ 1 h 17"/>
                <a:gd name="T14" fmla="*/ 0 w 56"/>
                <a:gd name="T15" fmla="*/ 2 h 17"/>
                <a:gd name="T16" fmla="*/ 0 w 56"/>
                <a:gd name="T17" fmla="*/ 2 h 17"/>
                <a:gd name="T18" fmla="*/ 0 w 56"/>
                <a:gd name="T19" fmla="*/ 2 h 17"/>
                <a:gd name="T20" fmla="*/ 0 w 56"/>
                <a:gd name="T21" fmla="*/ 4 h 17"/>
                <a:gd name="T22" fmla="*/ 0 w 56"/>
                <a:gd name="T23" fmla="*/ 4 h 17"/>
                <a:gd name="T24" fmla="*/ 0 w 56"/>
                <a:gd name="T25" fmla="*/ 5 h 17"/>
                <a:gd name="T26" fmla="*/ 0 w 56"/>
                <a:gd name="T27" fmla="*/ 10 h 17"/>
                <a:gd name="T28" fmla="*/ 0 w 56"/>
                <a:gd name="T29" fmla="*/ 10 h 17"/>
                <a:gd name="T30" fmla="*/ 0 w 56"/>
                <a:gd name="T31" fmla="*/ 12 h 17"/>
                <a:gd name="T32" fmla="*/ 0 w 56"/>
                <a:gd name="T33" fmla="*/ 13 h 17"/>
                <a:gd name="T34" fmla="*/ 0 w 56"/>
                <a:gd name="T35" fmla="*/ 13 h 17"/>
                <a:gd name="T36" fmla="*/ 0 w 56"/>
                <a:gd name="T37" fmla="*/ 13 h 17"/>
                <a:gd name="T38" fmla="*/ 1 w 56"/>
                <a:gd name="T39" fmla="*/ 14 h 17"/>
                <a:gd name="T40" fmla="*/ 1 w 56"/>
                <a:gd name="T41" fmla="*/ 14 h 17"/>
                <a:gd name="T42" fmla="*/ 1 w 56"/>
                <a:gd name="T43" fmla="*/ 14 h 17"/>
                <a:gd name="T44" fmla="*/ 1 w 56"/>
                <a:gd name="T45" fmla="*/ 14 h 17"/>
                <a:gd name="T46" fmla="*/ 2 w 56"/>
                <a:gd name="T47" fmla="*/ 14 h 17"/>
                <a:gd name="T48" fmla="*/ 2 w 56"/>
                <a:gd name="T49" fmla="*/ 14 h 17"/>
                <a:gd name="T50" fmla="*/ 3 w 56"/>
                <a:gd name="T51" fmla="*/ 16 h 17"/>
                <a:gd name="T52" fmla="*/ 52 w 56"/>
                <a:gd name="T53" fmla="*/ 16 h 17"/>
                <a:gd name="T54" fmla="*/ 52 w 56"/>
                <a:gd name="T55" fmla="*/ 14 h 17"/>
                <a:gd name="T56" fmla="*/ 53 w 56"/>
                <a:gd name="T57" fmla="*/ 14 h 17"/>
                <a:gd name="T58" fmla="*/ 54 w 56"/>
                <a:gd name="T59" fmla="*/ 14 h 17"/>
                <a:gd name="T60" fmla="*/ 54 w 56"/>
                <a:gd name="T61" fmla="*/ 14 h 17"/>
                <a:gd name="T62" fmla="*/ 54 w 56"/>
                <a:gd name="T63" fmla="*/ 14 h 17"/>
                <a:gd name="T64" fmla="*/ 54 w 56"/>
                <a:gd name="T65" fmla="*/ 14 h 17"/>
                <a:gd name="T66" fmla="*/ 55 w 56"/>
                <a:gd name="T67" fmla="*/ 13 h 17"/>
                <a:gd name="T68" fmla="*/ 55 w 56"/>
                <a:gd name="T69" fmla="*/ 13 h 17"/>
                <a:gd name="T70" fmla="*/ 55 w 56"/>
                <a:gd name="T71" fmla="*/ 13 h 17"/>
                <a:gd name="T72" fmla="*/ 55 w 56"/>
                <a:gd name="T73" fmla="*/ 12 h 17"/>
                <a:gd name="T74" fmla="*/ 55 w 56"/>
                <a:gd name="T75" fmla="*/ 10 h 17"/>
                <a:gd name="T76" fmla="*/ 55 w 56"/>
                <a:gd name="T77" fmla="*/ 10 h 17"/>
                <a:gd name="T78" fmla="*/ 55 w 56"/>
                <a:gd name="T79" fmla="*/ 5 h 17"/>
                <a:gd name="T80" fmla="*/ 55 w 56"/>
                <a:gd name="T81" fmla="*/ 4 h 17"/>
                <a:gd name="T82" fmla="*/ 55 w 56"/>
                <a:gd name="T83" fmla="*/ 4 h 17"/>
                <a:gd name="T84" fmla="*/ 55 w 56"/>
                <a:gd name="T85" fmla="*/ 2 h 17"/>
                <a:gd name="T86" fmla="*/ 55 w 56"/>
                <a:gd name="T87" fmla="*/ 2 h 17"/>
                <a:gd name="T88" fmla="*/ 55 w 56"/>
                <a:gd name="T89" fmla="*/ 2 h 17"/>
                <a:gd name="T90" fmla="*/ 54 w 56"/>
                <a:gd name="T91" fmla="*/ 1 h 17"/>
                <a:gd name="T92" fmla="*/ 54 w 56"/>
                <a:gd name="T93" fmla="*/ 1 h 17"/>
                <a:gd name="T94" fmla="*/ 54 w 56"/>
                <a:gd name="T95" fmla="*/ 0 h 17"/>
                <a:gd name="T96" fmla="*/ 54 w 56"/>
                <a:gd name="T97" fmla="*/ 0 h 17"/>
                <a:gd name="T98" fmla="*/ 53 w 56"/>
                <a:gd name="T99" fmla="*/ 0 h 17"/>
                <a:gd name="T100" fmla="*/ 52 w 56"/>
                <a:gd name="T101" fmla="*/ 0 h 17"/>
                <a:gd name="T102" fmla="*/ 52 w 56"/>
                <a:gd name="T103" fmla="*/ 0 h 17"/>
                <a:gd name="T104" fmla="*/ 3 w 56"/>
                <a:gd name="T105" fmla="*/ 0 h 17"/>
                <a:gd name="T106" fmla="*/ 3 w 5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0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3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5" name="Freeform 197"/>
            <p:cNvSpPr>
              <a:spLocks/>
            </p:cNvSpPr>
            <p:nvPr/>
          </p:nvSpPr>
          <p:spPr bwMode="auto">
            <a:xfrm>
              <a:off x="3756" y="2270"/>
              <a:ext cx="56" cy="17"/>
            </a:xfrm>
            <a:custGeom>
              <a:avLst/>
              <a:gdLst>
                <a:gd name="T0" fmla="*/ 3 w 56"/>
                <a:gd name="T1" fmla="*/ 0 h 17"/>
                <a:gd name="T2" fmla="*/ 2 w 56"/>
                <a:gd name="T3" fmla="*/ 0 h 17"/>
                <a:gd name="T4" fmla="*/ 2 w 56"/>
                <a:gd name="T5" fmla="*/ 0 h 17"/>
                <a:gd name="T6" fmla="*/ 1 w 56"/>
                <a:gd name="T7" fmla="*/ 0 h 17"/>
                <a:gd name="T8" fmla="*/ 1 w 56"/>
                <a:gd name="T9" fmla="*/ 0 h 17"/>
                <a:gd name="T10" fmla="*/ 1 w 56"/>
                <a:gd name="T11" fmla="*/ 1 h 17"/>
                <a:gd name="T12" fmla="*/ 1 w 56"/>
                <a:gd name="T13" fmla="*/ 1 h 17"/>
                <a:gd name="T14" fmla="*/ 0 w 56"/>
                <a:gd name="T15" fmla="*/ 2 h 17"/>
                <a:gd name="T16" fmla="*/ 0 w 56"/>
                <a:gd name="T17" fmla="*/ 2 h 17"/>
                <a:gd name="T18" fmla="*/ 0 w 56"/>
                <a:gd name="T19" fmla="*/ 2 h 17"/>
                <a:gd name="T20" fmla="*/ 0 w 56"/>
                <a:gd name="T21" fmla="*/ 4 h 17"/>
                <a:gd name="T22" fmla="*/ 0 w 56"/>
                <a:gd name="T23" fmla="*/ 4 h 17"/>
                <a:gd name="T24" fmla="*/ 0 w 56"/>
                <a:gd name="T25" fmla="*/ 5 h 17"/>
                <a:gd name="T26" fmla="*/ 0 w 56"/>
                <a:gd name="T27" fmla="*/ 10 h 17"/>
                <a:gd name="T28" fmla="*/ 0 w 56"/>
                <a:gd name="T29" fmla="*/ 10 h 17"/>
                <a:gd name="T30" fmla="*/ 0 w 56"/>
                <a:gd name="T31" fmla="*/ 12 h 17"/>
                <a:gd name="T32" fmla="*/ 0 w 56"/>
                <a:gd name="T33" fmla="*/ 13 h 17"/>
                <a:gd name="T34" fmla="*/ 0 w 56"/>
                <a:gd name="T35" fmla="*/ 13 h 17"/>
                <a:gd name="T36" fmla="*/ 0 w 56"/>
                <a:gd name="T37" fmla="*/ 13 h 17"/>
                <a:gd name="T38" fmla="*/ 1 w 56"/>
                <a:gd name="T39" fmla="*/ 14 h 17"/>
                <a:gd name="T40" fmla="*/ 1 w 56"/>
                <a:gd name="T41" fmla="*/ 14 h 17"/>
                <a:gd name="T42" fmla="*/ 1 w 56"/>
                <a:gd name="T43" fmla="*/ 14 h 17"/>
                <a:gd name="T44" fmla="*/ 1 w 56"/>
                <a:gd name="T45" fmla="*/ 14 h 17"/>
                <a:gd name="T46" fmla="*/ 2 w 56"/>
                <a:gd name="T47" fmla="*/ 14 h 17"/>
                <a:gd name="T48" fmla="*/ 2 w 56"/>
                <a:gd name="T49" fmla="*/ 14 h 17"/>
                <a:gd name="T50" fmla="*/ 3 w 56"/>
                <a:gd name="T51" fmla="*/ 16 h 17"/>
                <a:gd name="T52" fmla="*/ 52 w 56"/>
                <a:gd name="T53" fmla="*/ 16 h 17"/>
                <a:gd name="T54" fmla="*/ 52 w 56"/>
                <a:gd name="T55" fmla="*/ 14 h 17"/>
                <a:gd name="T56" fmla="*/ 53 w 56"/>
                <a:gd name="T57" fmla="*/ 14 h 17"/>
                <a:gd name="T58" fmla="*/ 54 w 56"/>
                <a:gd name="T59" fmla="*/ 14 h 17"/>
                <a:gd name="T60" fmla="*/ 54 w 56"/>
                <a:gd name="T61" fmla="*/ 14 h 17"/>
                <a:gd name="T62" fmla="*/ 54 w 56"/>
                <a:gd name="T63" fmla="*/ 14 h 17"/>
                <a:gd name="T64" fmla="*/ 54 w 56"/>
                <a:gd name="T65" fmla="*/ 14 h 17"/>
                <a:gd name="T66" fmla="*/ 55 w 56"/>
                <a:gd name="T67" fmla="*/ 13 h 17"/>
                <a:gd name="T68" fmla="*/ 55 w 56"/>
                <a:gd name="T69" fmla="*/ 13 h 17"/>
                <a:gd name="T70" fmla="*/ 55 w 56"/>
                <a:gd name="T71" fmla="*/ 13 h 17"/>
                <a:gd name="T72" fmla="*/ 55 w 56"/>
                <a:gd name="T73" fmla="*/ 12 h 17"/>
                <a:gd name="T74" fmla="*/ 55 w 56"/>
                <a:gd name="T75" fmla="*/ 10 h 17"/>
                <a:gd name="T76" fmla="*/ 55 w 56"/>
                <a:gd name="T77" fmla="*/ 10 h 17"/>
                <a:gd name="T78" fmla="*/ 55 w 56"/>
                <a:gd name="T79" fmla="*/ 5 h 17"/>
                <a:gd name="T80" fmla="*/ 55 w 56"/>
                <a:gd name="T81" fmla="*/ 4 h 17"/>
                <a:gd name="T82" fmla="*/ 55 w 56"/>
                <a:gd name="T83" fmla="*/ 4 h 17"/>
                <a:gd name="T84" fmla="*/ 55 w 56"/>
                <a:gd name="T85" fmla="*/ 2 h 17"/>
                <a:gd name="T86" fmla="*/ 55 w 56"/>
                <a:gd name="T87" fmla="*/ 2 h 17"/>
                <a:gd name="T88" fmla="*/ 55 w 56"/>
                <a:gd name="T89" fmla="*/ 2 h 17"/>
                <a:gd name="T90" fmla="*/ 54 w 56"/>
                <a:gd name="T91" fmla="*/ 1 h 17"/>
                <a:gd name="T92" fmla="*/ 54 w 56"/>
                <a:gd name="T93" fmla="*/ 1 h 17"/>
                <a:gd name="T94" fmla="*/ 54 w 56"/>
                <a:gd name="T95" fmla="*/ 0 h 17"/>
                <a:gd name="T96" fmla="*/ 54 w 56"/>
                <a:gd name="T97" fmla="*/ 0 h 17"/>
                <a:gd name="T98" fmla="*/ 53 w 56"/>
                <a:gd name="T99" fmla="*/ 0 h 17"/>
                <a:gd name="T100" fmla="*/ 52 w 56"/>
                <a:gd name="T101" fmla="*/ 0 h 17"/>
                <a:gd name="T102" fmla="*/ 52 w 56"/>
                <a:gd name="T103" fmla="*/ 0 h 17"/>
                <a:gd name="T104" fmla="*/ 3 w 56"/>
                <a:gd name="T105" fmla="*/ 0 h 17"/>
                <a:gd name="T106" fmla="*/ 3 w 5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3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3" y="16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0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6" name="Line 198"/>
            <p:cNvSpPr>
              <a:spLocks noChangeShapeType="1"/>
            </p:cNvSpPr>
            <p:nvPr/>
          </p:nvSpPr>
          <p:spPr bwMode="auto">
            <a:xfrm>
              <a:off x="3761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7" name="Line 199"/>
            <p:cNvSpPr>
              <a:spLocks noChangeShapeType="1"/>
            </p:cNvSpPr>
            <p:nvPr/>
          </p:nvSpPr>
          <p:spPr bwMode="auto">
            <a:xfrm>
              <a:off x="3780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8" name="Line 200"/>
            <p:cNvSpPr>
              <a:spLocks noChangeShapeType="1"/>
            </p:cNvSpPr>
            <p:nvPr/>
          </p:nvSpPr>
          <p:spPr bwMode="auto">
            <a:xfrm>
              <a:off x="3788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79" name="Line 201"/>
            <p:cNvSpPr>
              <a:spLocks noChangeShapeType="1"/>
            </p:cNvSpPr>
            <p:nvPr/>
          </p:nvSpPr>
          <p:spPr bwMode="auto">
            <a:xfrm>
              <a:off x="3808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0" name="Freeform 202"/>
            <p:cNvSpPr>
              <a:spLocks/>
            </p:cNvSpPr>
            <p:nvPr/>
          </p:nvSpPr>
          <p:spPr bwMode="auto">
            <a:xfrm>
              <a:off x="3740" y="2020"/>
              <a:ext cx="112" cy="251"/>
            </a:xfrm>
            <a:custGeom>
              <a:avLst/>
              <a:gdLst>
                <a:gd name="T0" fmla="*/ 0 w 112"/>
                <a:gd name="T1" fmla="*/ 0 h 251"/>
                <a:gd name="T2" fmla="*/ 0 w 112"/>
                <a:gd name="T3" fmla="*/ 250 h 251"/>
                <a:gd name="T4" fmla="*/ 111 w 112"/>
                <a:gd name="T5" fmla="*/ 250 h 251"/>
                <a:gd name="T6" fmla="*/ 111 w 112"/>
                <a:gd name="T7" fmla="*/ 0 h 251"/>
                <a:gd name="T8" fmla="*/ 0 w 112"/>
                <a:gd name="T9" fmla="*/ 0 h 251"/>
                <a:gd name="T10" fmla="*/ 0 w 112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251"/>
                <a:gd name="T20" fmla="*/ 112 w 112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251">
                  <a:moveTo>
                    <a:pt x="0" y="0"/>
                  </a:moveTo>
                  <a:lnTo>
                    <a:pt x="0" y="250"/>
                  </a:lnTo>
                  <a:lnTo>
                    <a:pt x="111" y="250"/>
                  </a:lnTo>
                  <a:lnTo>
                    <a:pt x="11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1" name="Freeform 203"/>
            <p:cNvSpPr>
              <a:spLocks/>
            </p:cNvSpPr>
            <p:nvPr/>
          </p:nvSpPr>
          <p:spPr bwMode="auto">
            <a:xfrm>
              <a:off x="3740" y="2020"/>
              <a:ext cx="112" cy="251"/>
            </a:xfrm>
            <a:custGeom>
              <a:avLst/>
              <a:gdLst>
                <a:gd name="T0" fmla="*/ 0 w 112"/>
                <a:gd name="T1" fmla="*/ 0 h 251"/>
                <a:gd name="T2" fmla="*/ 0 w 112"/>
                <a:gd name="T3" fmla="*/ 250 h 251"/>
                <a:gd name="T4" fmla="*/ 111 w 112"/>
                <a:gd name="T5" fmla="*/ 250 h 251"/>
                <a:gd name="T6" fmla="*/ 111 w 112"/>
                <a:gd name="T7" fmla="*/ 0 h 251"/>
                <a:gd name="T8" fmla="*/ 0 w 112"/>
                <a:gd name="T9" fmla="*/ 0 h 251"/>
                <a:gd name="T10" fmla="*/ 0 w 112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251"/>
                <a:gd name="T20" fmla="*/ 112 w 112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251">
                  <a:moveTo>
                    <a:pt x="0" y="0"/>
                  </a:moveTo>
                  <a:lnTo>
                    <a:pt x="0" y="250"/>
                  </a:lnTo>
                  <a:lnTo>
                    <a:pt x="111" y="250"/>
                  </a:lnTo>
                  <a:lnTo>
                    <a:pt x="11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2" name="Freeform 204"/>
            <p:cNvSpPr>
              <a:spLocks/>
            </p:cNvSpPr>
            <p:nvPr/>
          </p:nvSpPr>
          <p:spPr bwMode="auto">
            <a:xfrm>
              <a:off x="3751" y="2020"/>
              <a:ext cx="88" cy="251"/>
            </a:xfrm>
            <a:custGeom>
              <a:avLst/>
              <a:gdLst>
                <a:gd name="T0" fmla="*/ 0 w 88"/>
                <a:gd name="T1" fmla="*/ 0 h 251"/>
                <a:gd name="T2" fmla="*/ 0 w 88"/>
                <a:gd name="T3" fmla="*/ 250 h 251"/>
                <a:gd name="T4" fmla="*/ 87 w 88"/>
                <a:gd name="T5" fmla="*/ 250 h 251"/>
                <a:gd name="T6" fmla="*/ 87 w 88"/>
                <a:gd name="T7" fmla="*/ 0 h 251"/>
                <a:gd name="T8" fmla="*/ 0 w 88"/>
                <a:gd name="T9" fmla="*/ 0 h 251"/>
                <a:gd name="T10" fmla="*/ 0 w 88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251"/>
                <a:gd name="T20" fmla="*/ 88 w 88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251">
                  <a:moveTo>
                    <a:pt x="0" y="0"/>
                  </a:moveTo>
                  <a:lnTo>
                    <a:pt x="0" y="250"/>
                  </a:lnTo>
                  <a:lnTo>
                    <a:pt x="87" y="250"/>
                  </a:lnTo>
                  <a:lnTo>
                    <a:pt x="87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3" name="Freeform 205"/>
            <p:cNvSpPr>
              <a:spLocks/>
            </p:cNvSpPr>
            <p:nvPr/>
          </p:nvSpPr>
          <p:spPr bwMode="auto">
            <a:xfrm>
              <a:off x="3751" y="2020"/>
              <a:ext cx="88" cy="251"/>
            </a:xfrm>
            <a:custGeom>
              <a:avLst/>
              <a:gdLst>
                <a:gd name="T0" fmla="*/ 0 w 88"/>
                <a:gd name="T1" fmla="*/ 0 h 251"/>
                <a:gd name="T2" fmla="*/ 0 w 88"/>
                <a:gd name="T3" fmla="*/ 250 h 251"/>
                <a:gd name="T4" fmla="*/ 87 w 88"/>
                <a:gd name="T5" fmla="*/ 250 h 251"/>
                <a:gd name="T6" fmla="*/ 87 w 88"/>
                <a:gd name="T7" fmla="*/ 0 h 251"/>
                <a:gd name="T8" fmla="*/ 0 w 88"/>
                <a:gd name="T9" fmla="*/ 0 h 251"/>
                <a:gd name="T10" fmla="*/ 0 w 88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251"/>
                <a:gd name="T20" fmla="*/ 88 w 88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251">
                  <a:moveTo>
                    <a:pt x="0" y="0"/>
                  </a:moveTo>
                  <a:lnTo>
                    <a:pt x="0" y="250"/>
                  </a:lnTo>
                  <a:lnTo>
                    <a:pt x="87" y="250"/>
                  </a:lnTo>
                  <a:lnTo>
                    <a:pt x="87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4" name="Freeform 206"/>
            <p:cNvSpPr>
              <a:spLocks/>
            </p:cNvSpPr>
            <p:nvPr/>
          </p:nvSpPr>
          <p:spPr bwMode="auto">
            <a:xfrm>
              <a:off x="3751" y="2018"/>
              <a:ext cx="66" cy="256"/>
            </a:xfrm>
            <a:custGeom>
              <a:avLst/>
              <a:gdLst>
                <a:gd name="T0" fmla="*/ 0 w 66"/>
                <a:gd name="T1" fmla="*/ 30 h 256"/>
                <a:gd name="T2" fmla="*/ 0 w 66"/>
                <a:gd name="T3" fmla="*/ 0 h 256"/>
                <a:gd name="T4" fmla="*/ 65 w 66"/>
                <a:gd name="T5" fmla="*/ 0 h 256"/>
                <a:gd name="T6" fmla="*/ 65 w 66"/>
                <a:gd name="T7" fmla="*/ 30 h 256"/>
                <a:gd name="T8" fmla="*/ 64 w 66"/>
                <a:gd name="T9" fmla="*/ 30 h 256"/>
                <a:gd name="T10" fmla="*/ 64 w 66"/>
                <a:gd name="T11" fmla="*/ 30 h 256"/>
                <a:gd name="T12" fmla="*/ 63 w 66"/>
                <a:gd name="T13" fmla="*/ 30 h 256"/>
                <a:gd name="T14" fmla="*/ 62 w 66"/>
                <a:gd name="T15" fmla="*/ 30 h 256"/>
                <a:gd name="T16" fmla="*/ 60 w 66"/>
                <a:gd name="T17" fmla="*/ 31 h 256"/>
                <a:gd name="T18" fmla="*/ 59 w 66"/>
                <a:gd name="T19" fmla="*/ 31 h 256"/>
                <a:gd name="T20" fmla="*/ 58 w 66"/>
                <a:gd name="T21" fmla="*/ 32 h 256"/>
                <a:gd name="T22" fmla="*/ 56 w 66"/>
                <a:gd name="T23" fmla="*/ 33 h 256"/>
                <a:gd name="T24" fmla="*/ 55 w 66"/>
                <a:gd name="T25" fmla="*/ 34 h 256"/>
                <a:gd name="T26" fmla="*/ 54 w 66"/>
                <a:gd name="T27" fmla="*/ 35 h 256"/>
                <a:gd name="T28" fmla="*/ 54 w 66"/>
                <a:gd name="T29" fmla="*/ 37 h 256"/>
                <a:gd name="T30" fmla="*/ 54 w 66"/>
                <a:gd name="T31" fmla="*/ 39 h 256"/>
                <a:gd name="T32" fmla="*/ 54 w 66"/>
                <a:gd name="T33" fmla="*/ 216 h 256"/>
                <a:gd name="T34" fmla="*/ 54 w 66"/>
                <a:gd name="T35" fmla="*/ 218 h 256"/>
                <a:gd name="T36" fmla="*/ 54 w 66"/>
                <a:gd name="T37" fmla="*/ 220 h 256"/>
                <a:gd name="T38" fmla="*/ 55 w 66"/>
                <a:gd name="T39" fmla="*/ 221 h 256"/>
                <a:gd name="T40" fmla="*/ 56 w 66"/>
                <a:gd name="T41" fmla="*/ 223 h 256"/>
                <a:gd name="T42" fmla="*/ 58 w 66"/>
                <a:gd name="T43" fmla="*/ 223 h 256"/>
                <a:gd name="T44" fmla="*/ 59 w 66"/>
                <a:gd name="T45" fmla="*/ 224 h 256"/>
                <a:gd name="T46" fmla="*/ 60 w 66"/>
                <a:gd name="T47" fmla="*/ 224 h 256"/>
                <a:gd name="T48" fmla="*/ 62 w 66"/>
                <a:gd name="T49" fmla="*/ 225 h 256"/>
                <a:gd name="T50" fmla="*/ 63 w 66"/>
                <a:gd name="T51" fmla="*/ 225 h 256"/>
                <a:gd name="T52" fmla="*/ 64 w 66"/>
                <a:gd name="T53" fmla="*/ 225 h 256"/>
                <a:gd name="T54" fmla="*/ 64 w 66"/>
                <a:gd name="T55" fmla="*/ 225 h 256"/>
                <a:gd name="T56" fmla="*/ 65 w 66"/>
                <a:gd name="T57" fmla="*/ 225 h 256"/>
                <a:gd name="T58" fmla="*/ 65 w 66"/>
                <a:gd name="T59" fmla="*/ 255 h 256"/>
                <a:gd name="T60" fmla="*/ 0 w 66"/>
                <a:gd name="T61" fmla="*/ 255 h 256"/>
                <a:gd name="T62" fmla="*/ 0 w 66"/>
                <a:gd name="T63" fmla="*/ 225 h 256"/>
                <a:gd name="T64" fmla="*/ 0 w 66"/>
                <a:gd name="T65" fmla="*/ 225 h 256"/>
                <a:gd name="T66" fmla="*/ 0 w 66"/>
                <a:gd name="T67" fmla="*/ 225 h 256"/>
                <a:gd name="T68" fmla="*/ 2 w 66"/>
                <a:gd name="T69" fmla="*/ 225 h 256"/>
                <a:gd name="T70" fmla="*/ 3 w 66"/>
                <a:gd name="T71" fmla="*/ 225 h 256"/>
                <a:gd name="T72" fmla="*/ 4 w 66"/>
                <a:gd name="T73" fmla="*/ 224 h 256"/>
                <a:gd name="T74" fmla="*/ 6 w 66"/>
                <a:gd name="T75" fmla="*/ 224 h 256"/>
                <a:gd name="T76" fmla="*/ 7 w 66"/>
                <a:gd name="T77" fmla="*/ 223 h 256"/>
                <a:gd name="T78" fmla="*/ 9 w 66"/>
                <a:gd name="T79" fmla="*/ 223 h 256"/>
                <a:gd name="T80" fmla="*/ 10 w 66"/>
                <a:gd name="T81" fmla="*/ 221 h 256"/>
                <a:gd name="T82" fmla="*/ 11 w 66"/>
                <a:gd name="T83" fmla="*/ 220 h 256"/>
                <a:gd name="T84" fmla="*/ 12 w 66"/>
                <a:gd name="T85" fmla="*/ 218 h 256"/>
                <a:gd name="T86" fmla="*/ 12 w 66"/>
                <a:gd name="T87" fmla="*/ 216 h 256"/>
                <a:gd name="T88" fmla="*/ 12 w 66"/>
                <a:gd name="T89" fmla="*/ 39 h 256"/>
                <a:gd name="T90" fmla="*/ 12 w 66"/>
                <a:gd name="T91" fmla="*/ 37 h 256"/>
                <a:gd name="T92" fmla="*/ 11 w 66"/>
                <a:gd name="T93" fmla="*/ 35 h 256"/>
                <a:gd name="T94" fmla="*/ 10 w 66"/>
                <a:gd name="T95" fmla="*/ 33 h 256"/>
                <a:gd name="T96" fmla="*/ 9 w 66"/>
                <a:gd name="T97" fmla="*/ 32 h 256"/>
                <a:gd name="T98" fmla="*/ 7 w 66"/>
                <a:gd name="T99" fmla="*/ 32 h 256"/>
                <a:gd name="T100" fmla="*/ 6 w 66"/>
                <a:gd name="T101" fmla="*/ 31 h 256"/>
                <a:gd name="T102" fmla="*/ 4 w 66"/>
                <a:gd name="T103" fmla="*/ 31 h 256"/>
                <a:gd name="T104" fmla="*/ 3 w 66"/>
                <a:gd name="T105" fmla="*/ 30 h 256"/>
                <a:gd name="T106" fmla="*/ 2 w 66"/>
                <a:gd name="T107" fmla="*/ 30 h 256"/>
                <a:gd name="T108" fmla="*/ 0 w 66"/>
                <a:gd name="T109" fmla="*/ 30 h 256"/>
                <a:gd name="T110" fmla="*/ 0 w 66"/>
                <a:gd name="T111" fmla="*/ 30 h 256"/>
                <a:gd name="T112" fmla="*/ 0 w 66"/>
                <a:gd name="T113" fmla="*/ 30 h 256"/>
                <a:gd name="T114" fmla="*/ 0 w 66"/>
                <a:gd name="T115" fmla="*/ 30 h 2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256"/>
                <a:gd name="T176" fmla="*/ 66 w 66"/>
                <a:gd name="T177" fmla="*/ 256 h 2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256">
                  <a:moveTo>
                    <a:pt x="0" y="3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30"/>
                  </a:lnTo>
                  <a:lnTo>
                    <a:pt x="64" y="30"/>
                  </a:lnTo>
                  <a:lnTo>
                    <a:pt x="63" y="30"/>
                  </a:lnTo>
                  <a:lnTo>
                    <a:pt x="62" y="30"/>
                  </a:lnTo>
                  <a:lnTo>
                    <a:pt x="60" y="31"/>
                  </a:lnTo>
                  <a:lnTo>
                    <a:pt x="59" y="31"/>
                  </a:lnTo>
                  <a:lnTo>
                    <a:pt x="58" y="32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4" y="35"/>
                  </a:lnTo>
                  <a:lnTo>
                    <a:pt x="54" y="37"/>
                  </a:lnTo>
                  <a:lnTo>
                    <a:pt x="54" y="39"/>
                  </a:lnTo>
                  <a:lnTo>
                    <a:pt x="54" y="216"/>
                  </a:lnTo>
                  <a:lnTo>
                    <a:pt x="54" y="218"/>
                  </a:lnTo>
                  <a:lnTo>
                    <a:pt x="54" y="220"/>
                  </a:lnTo>
                  <a:lnTo>
                    <a:pt x="55" y="221"/>
                  </a:lnTo>
                  <a:lnTo>
                    <a:pt x="56" y="223"/>
                  </a:lnTo>
                  <a:lnTo>
                    <a:pt x="58" y="223"/>
                  </a:lnTo>
                  <a:lnTo>
                    <a:pt x="59" y="224"/>
                  </a:lnTo>
                  <a:lnTo>
                    <a:pt x="60" y="224"/>
                  </a:lnTo>
                  <a:lnTo>
                    <a:pt x="62" y="225"/>
                  </a:lnTo>
                  <a:lnTo>
                    <a:pt x="63" y="225"/>
                  </a:lnTo>
                  <a:lnTo>
                    <a:pt x="64" y="225"/>
                  </a:lnTo>
                  <a:lnTo>
                    <a:pt x="65" y="225"/>
                  </a:lnTo>
                  <a:lnTo>
                    <a:pt x="65" y="255"/>
                  </a:lnTo>
                  <a:lnTo>
                    <a:pt x="0" y="255"/>
                  </a:lnTo>
                  <a:lnTo>
                    <a:pt x="0" y="225"/>
                  </a:lnTo>
                  <a:lnTo>
                    <a:pt x="2" y="225"/>
                  </a:lnTo>
                  <a:lnTo>
                    <a:pt x="3" y="225"/>
                  </a:lnTo>
                  <a:lnTo>
                    <a:pt x="4" y="224"/>
                  </a:lnTo>
                  <a:lnTo>
                    <a:pt x="6" y="224"/>
                  </a:lnTo>
                  <a:lnTo>
                    <a:pt x="7" y="223"/>
                  </a:lnTo>
                  <a:lnTo>
                    <a:pt x="9" y="223"/>
                  </a:lnTo>
                  <a:lnTo>
                    <a:pt x="10" y="221"/>
                  </a:lnTo>
                  <a:lnTo>
                    <a:pt x="11" y="220"/>
                  </a:lnTo>
                  <a:lnTo>
                    <a:pt x="12" y="218"/>
                  </a:lnTo>
                  <a:lnTo>
                    <a:pt x="12" y="216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0" y="3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5" name="Freeform 207"/>
            <p:cNvSpPr>
              <a:spLocks/>
            </p:cNvSpPr>
            <p:nvPr/>
          </p:nvSpPr>
          <p:spPr bwMode="auto">
            <a:xfrm>
              <a:off x="3751" y="2018"/>
              <a:ext cx="66" cy="256"/>
            </a:xfrm>
            <a:custGeom>
              <a:avLst/>
              <a:gdLst>
                <a:gd name="T0" fmla="*/ 0 w 66"/>
                <a:gd name="T1" fmla="*/ 30 h 256"/>
                <a:gd name="T2" fmla="*/ 0 w 66"/>
                <a:gd name="T3" fmla="*/ 0 h 256"/>
                <a:gd name="T4" fmla="*/ 65 w 66"/>
                <a:gd name="T5" fmla="*/ 0 h 256"/>
                <a:gd name="T6" fmla="*/ 65 w 66"/>
                <a:gd name="T7" fmla="*/ 30 h 256"/>
                <a:gd name="T8" fmla="*/ 64 w 66"/>
                <a:gd name="T9" fmla="*/ 30 h 256"/>
                <a:gd name="T10" fmla="*/ 64 w 66"/>
                <a:gd name="T11" fmla="*/ 30 h 256"/>
                <a:gd name="T12" fmla="*/ 63 w 66"/>
                <a:gd name="T13" fmla="*/ 30 h 256"/>
                <a:gd name="T14" fmla="*/ 62 w 66"/>
                <a:gd name="T15" fmla="*/ 30 h 256"/>
                <a:gd name="T16" fmla="*/ 60 w 66"/>
                <a:gd name="T17" fmla="*/ 31 h 256"/>
                <a:gd name="T18" fmla="*/ 59 w 66"/>
                <a:gd name="T19" fmla="*/ 31 h 256"/>
                <a:gd name="T20" fmla="*/ 58 w 66"/>
                <a:gd name="T21" fmla="*/ 32 h 256"/>
                <a:gd name="T22" fmla="*/ 56 w 66"/>
                <a:gd name="T23" fmla="*/ 33 h 256"/>
                <a:gd name="T24" fmla="*/ 55 w 66"/>
                <a:gd name="T25" fmla="*/ 34 h 256"/>
                <a:gd name="T26" fmla="*/ 54 w 66"/>
                <a:gd name="T27" fmla="*/ 35 h 256"/>
                <a:gd name="T28" fmla="*/ 54 w 66"/>
                <a:gd name="T29" fmla="*/ 37 h 256"/>
                <a:gd name="T30" fmla="*/ 54 w 66"/>
                <a:gd name="T31" fmla="*/ 39 h 256"/>
                <a:gd name="T32" fmla="*/ 54 w 66"/>
                <a:gd name="T33" fmla="*/ 216 h 256"/>
                <a:gd name="T34" fmla="*/ 54 w 66"/>
                <a:gd name="T35" fmla="*/ 218 h 256"/>
                <a:gd name="T36" fmla="*/ 54 w 66"/>
                <a:gd name="T37" fmla="*/ 220 h 256"/>
                <a:gd name="T38" fmla="*/ 55 w 66"/>
                <a:gd name="T39" fmla="*/ 221 h 256"/>
                <a:gd name="T40" fmla="*/ 56 w 66"/>
                <a:gd name="T41" fmla="*/ 223 h 256"/>
                <a:gd name="T42" fmla="*/ 58 w 66"/>
                <a:gd name="T43" fmla="*/ 223 h 256"/>
                <a:gd name="T44" fmla="*/ 59 w 66"/>
                <a:gd name="T45" fmla="*/ 224 h 256"/>
                <a:gd name="T46" fmla="*/ 60 w 66"/>
                <a:gd name="T47" fmla="*/ 224 h 256"/>
                <a:gd name="T48" fmla="*/ 62 w 66"/>
                <a:gd name="T49" fmla="*/ 225 h 256"/>
                <a:gd name="T50" fmla="*/ 63 w 66"/>
                <a:gd name="T51" fmla="*/ 225 h 256"/>
                <a:gd name="T52" fmla="*/ 64 w 66"/>
                <a:gd name="T53" fmla="*/ 225 h 256"/>
                <a:gd name="T54" fmla="*/ 64 w 66"/>
                <a:gd name="T55" fmla="*/ 225 h 256"/>
                <a:gd name="T56" fmla="*/ 65 w 66"/>
                <a:gd name="T57" fmla="*/ 225 h 256"/>
                <a:gd name="T58" fmla="*/ 65 w 66"/>
                <a:gd name="T59" fmla="*/ 255 h 256"/>
                <a:gd name="T60" fmla="*/ 0 w 66"/>
                <a:gd name="T61" fmla="*/ 255 h 256"/>
                <a:gd name="T62" fmla="*/ 0 w 66"/>
                <a:gd name="T63" fmla="*/ 225 h 256"/>
                <a:gd name="T64" fmla="*/ 0 w 66"/>
                <a:gd name="T65" fmla="*/ 225 h 256"/>
                <a:gd name="T66" fmla="*/ 0 w 66"/>
                <a:gd name="T67" fmla="*/ 225 h 256"/>
                <a:gd name="T68" fmla="*/ 2 w 66"/>
                <a:gd name="T69" fmla="*/ 225 h 256"/>
                <a:gd name="T70" fmla="*/ 3 w 66"/>
                <a:gd name="T71" fmla="*/ 225 h 256"/>
                <a:gd name="T72" fmla="*/ 4 w 66"/>
                <a:gd name="T73" fmla="*/ 224 h 256"/>
                <a:gd name="T74" fmla="*/ 6 w 66"/>
                <a:gd name="T75" fmla="*/ 224 h 256"/>
                <a:gd name="T76" fmla="*/ 7 w 66"/>
                <a:gd name="T77" fmla="*/ 223 h 256"/>
                <a:gd name="T78" fmla="*/ 9 w 66"/>
                <a:gd name="T79" fmla="*/ 223 h 256"/>
                <a:gd name="T80" fmla="*/ 10 w 66"/>
                <a:gd name="T81" fmla="*/ 221 h 256"/>
                <a:gd name="T82" fmla="*/ 11 w 66"/>
                <a:gd name="T83" fmla="*/ 220 h 256"/>
                <a:gd name="T84" fmla="*/ 12 w 66"/>
                <a:gd name="T85" fmla="*/ 218 h 256"/>
                <a:gd name="T86" fmla="*/ 12 w 66"/>
                <a:gd name="T87" fmla="*/ 216 h 256"/>
                <a:gd name="T88" fmla="*/ 12 w 66"/>
                <a:gd name="T89" fmla="*/ 39 h 256"/>
                <a:gd name="T90" fmla="*/ 12 w 66"/>
                <a:gd name="T91" fmla="*/ 37 h 256"/>
                <a:gd name="T92" fmla="*/ 11 w 66"/>
                <a:gd name="T93" fmla="*/ 35 h 256"/>
                <a:gd name="T94" fmla="*/ 10 w 66"/>
                <a:gd name="T95" fmla="*/ 33 h 256"/>
                <a:gd name="T96" fmla="*/ 9 w 66"/>
                <a:gd name="T97" fmla="*/ 32 h 256"/>
                <a:gd name="T98" fmla="*/ 7 w 66"/>
                <a:gd name="T99" fmla="*/ 32 h 256"/>
                <a:gd name="T100" fmla="*/ 6 w 66"/>
                <a:gd name="T101" fmla="*/ 31 h 256"/>
                <a:gd name="T102" fmla="*/ 4 w 66"/>
                <a:gd name="T103" fmla="*/ 31 h 256"/>
                <a:gd name="T104" fmla="*/ 3 w 66"/>
                <a:gd name="T105" fmla="*/ 30 h 256"/>
                <a:gd name="T106" fmla="*/ 2 w 66"/>
                <a:gd name="T107" fmla="*/ 30 h 256"/>
                <a:gd name="T108" fmla="*/ 0 w 66"/>
                <a:gd name="T109" fmla="*/ 30 h 256"/>
                <a:gd name="T110" fmla="*/ 0 w 66"/>
                <a:gd name="T111" fmla="*/ 30 h 256"/>
                <a:gd name="T112" fmla="*/ 0 w 66"/>
                <a:gd name="T113" fmla="*/ 30 h 256"/>
                <a:gd name="T114" fmla="*/ 0 w 66"/>
                <a:gd name="T115" fmla="*/ 30 h 2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6"/>
                <a:gd name="T175" fmla="*/ 0 h 256"/>
                <a:gd name="T176" fmla="*/ 66 w 66"/>
                <a:gd name="T177" fmla="*/ 256 h 2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6" h="256">
                  <a:moveTo>
                    <a:pt x="0" y="30"/>
                  </a:moveTo>
                  <a:lnTo>
                    <a:pt x="0" y="0"/>
                  </a:lnTo>
                  <a:lnTo>
                    <a:pt x="65" y="0"/>
                  </a:lnTo>
                  <a:lnTo>
                    <a:pt x="65" y="30"/>
                  </a:lnTo>
                  <a:lnTo>
                    <a:pt x="64" y="30"/>
                  </a:lnTo>
                  <a:lnTo>
                    <a:pt x="63" y="30"/>
                  </a:lnTo>
                  <a:lnTo>
                    <a:pt x="62" y="30"/>
                  </a:lnTo>
                  <a:lnTo>
                    <a:pt x="60" y="31"/>
                  </a:lnTo>
                  <a:lnTo>
                    <a:pt x="59" y="31"/>
                  </a:lnTo>
                  <a:lnTo>
                    <a:pt x="58" y="32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4" y="35"/>
                  </a:lnTo>
                  <a:lnTo>
                    <a:pt x="54" y="37"/>
                  </a:lnTo>
                  <a:lnTo>
                    <a:pt x="54" y="39"/>
                  </a:lnTo>
                  <a:lnTo>
                    <a:pt x="54" y="216"/>
                  </a:lnTo>
                  <a:lnTo>
                    <a:pt x="54" y="218"/>
                  </a:lnTo>
                  <a:lnTo>
                    <a:pt x="54" y="220"/>
                  </a:lnTo>
                  <a:lnTo>
                    <a:pt x="55" y="221"/>
                  </a:lnTo>
                  <a:lnTo>
                    <a:pt x="56" y="223"/>
                  </a:lnTo>
                  <a:lnTo>
                    <a:pt x="58" y="223"/>
                  </a:lnTo>
                  <a:lnTo>
                    <a:pt x="59" y="224"/>
                  </a:lnTo>
                  <a:lnTo>
                    <a:pt x="60" y="224"/>
                  </a:lnTo>
                  <a:lnTo>
                    <a:pt x="62" y="225"/>
                  </a:lnTo>
                  <a:lnTo>
                    <a:pt x="63" y="225"/>
                  </a:lnTo>
                  <a:lnTo>
                    <a:pt x="64" y="225"/>
                  </a:lnTo>
                  <a:lnTo>
                    <a:pt x="65" y="225"/>
                  </a:lnTo>
                  <a:lnTo>
                    <a:pt x="65" y="255"/>
                  </a:lnTo>
                  <a:lnTo>
                    <a:pt x="0" y="255"/>
                  </a:lnTo>
                  <a:lnTo>
                    <a:pt x="0" y="225"/>
                  </a:lnTo>
                  <a:lnTo>
                    <a:pt x="2" y="225"/>
                  </a:lnTo>
                  <a:lnTo>
                    <a:pt x="3" y="225"/>
                  </a:lnTo>
                  <a:lnTo>
                    <a:pt x="4" y="224"/>
                  </a:lnTo>
                  <a:lnTo>
                    <a:pt x="6" y="224"/>
                  </a:lnTo>
                  <a:lnTo>
                    <a:pt x="7" y="223"/>
                  </a:lnTo>
                  <a:lnTo>
                    <a:pt x="9" y="223"/>
                  </a:lnTo>
                  <a:lnTo>
                    <a:pt x="10" y="221"/>
                  </a:lnTo>
                  <a:lnTo>
                    <a:pt x="11" y="220"/>
                  </a:lnTo>
                  <a:lnTo>
                    <a:pt x="12" y="218"/>
                  </a:lnTo>
                  <a:lnTo>
                    <a:pt x="12" y="216"/>
                  </a:lnTo>
                  <a:lnTo>
                    <a:pt x="12" y="39"/>
                  </a:lnTo>
                  <a:lnTo>
                    <a:pt x="12" y="37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0" y="3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6" name="Line 208"/>
            <p:cNvSpPr>
              <a:spLocks noChangeShapeType="1"/>
            </p:cNvSpPr>
            <p:nvPr/>
          </p:nvSpPr>
          <p:spPr bwMode="auto">
            <a:xfrm>
              <a:off x="3763" y="2243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7" name="Line 209"/>
            <p:cNvSpPr>
              <a:spLocks noChangeShapeType="1"/>
            </p:cNvSpPr>
            <p:nvPr/>
          </p:nvSpPr>
          <p:spPr bwMode="auto">
            <a:xfrm>
              <a:off x="3763" y="2048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8" name="Freeform 210"/>
            <p:cNvSpPr>
              <a:spLocks/>
            </p:cNvSpPr>
            <p:nvPr/>
          </p:nvSpPr>
          <p:spPr bwMode="auto">
            <a:xfrm>
              <a:off x="3768" y="2085"/>
              <a:ext cx="32" cy="156"/>
            </a:xfrm>
            <a:custGeom>
              <a:avLst/>
              <a:gdLst>
                <a:gd name="T0" fmla="*/ 0 w 32"/>
                <a:gd name="T1" fmla="*/ 0 h 156"/>
                <a:gd name="T2" fmla="*/ 2 w 32"/>
                <a:gd name="T3" fmla="*/ 155 h 156"/>
                <a:gd name="T4" fmla="*/ 29 w 32"/>
                <a:gd name="T5" fmla="*/ 155 h 156"/>
                <a:gd name="T6" fmla="*/ 31 w 32"/>
                <a:gd name="T7" fmla="*/ 0 h 156"/>
                <a:gd name="T8" fmla="*/ 0 w 32"/>
                <a:gd name="T9" fmla="*/ 0 h 156"/>
                <a:gd name="T10" fmla="*/ 0 w 32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156"/>
                <a:gd name="T20" fmla="*/ 32 w 32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156">
                  <a:moveTo>
                    <a:pt x="0" y="0"/>
                  </a:moveTo>
                  <a:lnTo>
                    <a:pt x="2" y="155"/>
                  </a:lnTo>
                  <a:lnTo>
                    <a:pt x="29" y="155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89" name="Freeform 211"/>
            <p:cNvSpPr>
              <a:spLocks/>
            </p:cNvSpPr>
            <p:nvPr/>
          </p:nvSpPr>
          <p:spPr bwMode="auto">
            <a:xfrm>
              <a:off x="3768" y="2085"/>
              <a:ext cx="32" cy="156"/>
            </a:xfrm>
            <a:custGeom>
              <a:avLst/>
              <a:gdLst>
                <a:gd name="T0" fmla="*/ 0 w 32"/>
                <a:gd name="T1" fmla="*/ 0 h 156"/>
                <a:gd name="T2" fmla="*/ 2 w 32"/>
                <a:gd name="T3" fmla="*/ 155 h 156"/>
                <a:gd name="T4" fmla="*/ 29 w 32"/>
                <a:gd name="T5" fmla="*/ 155 h 156"/>
                <a:gd name="T6" fmla="*/ 31 w 32"/>
                <a:gd name="T7" fmla="*/ 0 h 156"/>
                <a:gd name="T8" fmla="*/ 0 w 32"/>
                <a:gd name="T9" fmla="*/ 0 h 156"/>
                <a:gd name="T10" fmla="*/ 0 w 32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156"/>
                <a:gd name="T20" fmla="*/ 32 w 32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156">
                  <a:moveTo>
                    <a:pt x="0" y="0"/>
                  </a:moveTo>
                  <a:lnTo>
                    <a:pt x="2" y="155"/>
                  </a:lnTo>
                  <a:lnTo>
                    <a:pt x="29" y="155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0" name="Freeform 212"/>
            <p:cNvSpPr>
              <a:spLocks/>
            </p:cNvSpPr>
            <p:nvPr/>
          </p:nvSpPr>
          <p:spPr bwMode="auto">
            <a:xfrm>
              <a:off x="3780" y="2210"/>
              <a:ext cx="1" cy="17"/>
            </a:xfrm>
            <a:custGeom>
              <a:avLst/>
              <a:gdLst>
                <a:gd name="T0" fmla="*/ 0 w 1"/>
                <a:gd name="T1" fmla="*/ 16 h 17"/>
                <a:gd name="T2" fmla="*/ 0 w 1"/>
                <a:gd name="T3" fmla="*/ 0 h 17"/>
                <a:gd name="T4" fmla="*/ 0 w 1"/>
                <a:gd name="T5" fmla="*/ 0 h 17"/>
                <a:gd name="T6" fmla="*/ 0 w 1"/>
                <a:gd name="T7" fmla="*/ 16 h 17"/>
                <a:gd name="T8" fmla="*/ 0 w 1"/>
                <a:gd name="T9" fmla="*/ 16 h 17"/>
                <a:gd name="T10" fmla="*/ 0 w 1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7"/>
                <a:gd name="T20" fmla="*/ 1 w 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7">
                  <a:moveTo>
                    <a:pt x="0" y="16"/>
                  </a:move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1" name="Freeform 213"/>
            <p:cNvSpPr>
              <a:spLocks/>
            </p:cNvSpPr>
            <p:nvPr/>
          </p:nvSpPr>
          <p:spPr bwMode="auto">
            <a:xfrm>
              <a:off x="3781" y="2209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10 w 17"/>
                <a:gd name="T3" fmla="*/ 0 h 17"/>
                <a:gd name="T4" fmla="*/ 16 w 17"/>
                <a:gd name="T5" fmla="*/ 0 h 17"/>
                <a:gd name="T6" fmla="*/ 0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10" y="0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2" name="Freeform 214"/>
            <p:cNvSpPr>
              <a:spLocks/>
            </p:cNvSpPr>
            <p:nvPr/>
          </p:nvSpPr>
          <p:spPr bwMode="auto">
            <a:xfrm>
              <a:off x="3784" y="2210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4 w 17"/>
                <a:gd name="T3" fmla="*/ 5 h 17"/>
                <a:gd name="T4" fmla="*/ 4 w 17"/>
                <a:gd name="T5" fmla="*/ 5 h 17"/>
                <a:gd name="T6" fmla="*/ 4 w 17"/>
                <a:gd name="T7" fmla="*/ 5 h 17"/>
                <a:gd name="T8" fmla="*/ 4 w 17"/>
                <a:gd name="T9" fmla="*/ 5 h 17"/>
                <a:gd name="T10" fmla="*/ 4 w 17"/>
                <a:gd name="T11" fmla="*/ 5 h 17"/>
                <a:gd name="T12" fmla="*/ 8 w 17"/>
                <a:gd name="T13" fmla="*/ 5 h 17"/>
                <a:gd name="T14" fmla="*/ 12 w 17"/>
                <a:gd name="T15" fmla="*/ 5 h 17"/>
                <a:gd name="T16" fmla="*/ 12 w 17"/>
                <a:gd name="T17" fmla="*/ 5 h 17"/>
                <a:gd name="T18" fmla="*/ 12 w 17"/>
                <a:gd name="T19" fmla="*/ 5 h 17"/>
                <a:gd name="T20" fmla="*/ 12 w 17"/>
                <a:gd name="T21" fmla="*/ 5 h 17"/>
                <a:gd name="T22" fmla="*/ 12 w 17"/>
                <a:gd name="T23" fmla="*/ 5 h 17"/>
                <a:gd name="T24" fmla="*/ 12 w 17"/>
                <a:gd name="T25" fmla="*/ 2 h 17"/>
                <a:gd name="T26" fmla="*/ 16 w 17"/>
                <a:gd name="T27" fmla="*/ 5 h 17"/>
                <a:gd name="T28" fmla="*/ 16 w 17"/>
                <a:gd name="T29" fmla="*/ 5 h 17"/>
                <a:gd name="T30" fmla="*/ 16 w 17"/>
                <a:gd name="T31" fmla="*/ 5 h 17"/>
                <a:gd name="T32" fmla="*/ 16 w 17"/>
                <a:gd name="T33" fmla="*/ 5 h 17"/>
                <a:gd name="T34" fmla="*/ 16 w 17"/>
                <a:gd name="T35" fmla="*/ 5 h 17"/>
                <a:gd name="T36" fmla="*/ 16 w 17"/>
                <a:gd name="T37" fmla="*/ 5 h 17"/>
                <a:gd name="T38" fmla="*/ 16 w 17"/>
                <a:gd name="T39" fmla="*/ 5 h 17"/>
                <a:gd name="T40" fmla="*/ 16 w 17"/>
                <a:gd name="T41" fmla="*/ 5 h 17"/>
                <a:gd name="T42" fmla="*/ 16 w 17"/>
                <a:gd name="T43" fmla="*/ 5 h 17"/>
                <a:gd name="T44" fmla="*/ 16 w 17"/>
                <a:gd name="T45" fmla="*/ 8 h 17"/>
                <a:gd name="T46" fmla="*/ 16 w 17"/>
                <a:gd name="T47" fmla="*/ 8 h 17"/>
                <a:gd name="T48" fmla="*/ 16 w 17"/>
                <a:gd name="T49" fmla="*/ 8 h 17"/>
                <a:gd name="T50" fmla="*/ 16 w 17"/>
                <a:gd name="T51" fmla="*/ 10 h 17"/>
                <a:gd name="T52" fmla="*/ 16 w 17"/>
                <a:gd name="T53" fmla="*/ 16 h 17"/>
                <a:gd name="T54" fmla="*/ 12 w 17"/>
                <a:gd name="T55" fmla="*/ 8 h 17"/>
                <a:gd name="T56" fmla="*/ 12 w 17"/>
                <a:gd name="T57" fmla="*/ 8 h 17"/>
                <a:gd name="T58" fmla="*/ 12 w 17"/>
                <a:gd name="T59" fmla="*/ 8 h 17"/>
                <a:gd name="T60" fmla="*/ 12 w 17"/>
                <a:gd name="T61" fmla="*/ 5 h 17"/>
                <a:gd name="T62" fmla="*/ 12 w 17"/>
                <a:gd name="T63" fmla="*/ 5 h 17"/>
                <a:gd name="T64" fmla="*/ 12 w 17"/>
                <a:gd name="T65" fmla="*/ 5 h 17"/>
                <a:gd name="T66" fmla="*/ 12 w 17"/>
                <a:gd name="T67" fmla="*/ 5 h 17"/>
                <a:gd name="T68" fmla="*/ 12 w 17"/>
                <a:gd name="T69" fmla="*/ 5 h 17"/>
                <a:gd name="T70" fmla="*/ 12 w 17"/>
                <a:gd name="T71" fmla="*/ 5 h 17"/>
                <a:gd name="T72" fmla="*/ 12 w 17"/>
                <a:gd name="T73" fmla="*/ 5 h 17"/>
                <a:gd name="T74" fmla="*/ 12 w 17"/>
                <a:gd name="T75" fmla="*/ 5 h 17"/>
                <a:gd name="T76" fmla="*/ 12 w 17"/>
                <a:gd name="T77" fmla="*/ 5 h 17"/>
                <a:gd name="T78" fmla="*/ 8 w 17"/>
                <a:gd name="T79" fmla="*/ 5 h 17"/>
                <a:gd name="T80" fmla="*/ 8 w 17"/>
                <a:gd name="T81" fmla="*/ 5 h 17"/>
                <a:gd name="T82" fmla="*/ 8 w 17"/>
                <a:gd name="T83" fmla="*/ 5 h 17"/>
                <a:gd name="T84" fmla="*/ 8 w 17"/>
                <a:gd name="T85" fmla="*/ 5 h 17"/>
                <a:gd name="T86" fmla="*/ 8 w 17"/>
                <a:gd name="T87" fmla="*/ 5 h 17"/>
                <a:gd name="T88" fmla="*/ 8 w 17"/>
                <a:gd name="T89" fmla="*/ 5 h 17"/>
                <a:gd name="T90" fmla="*/ 4 w 17"/>
                <a:gd name="T91" fmla="*/ 5 h 17"/>
                <a:gd name="T92" fmla="*/ 4 w 17"/>
                <a:gd name="T93" fmla="*/ 5 h 17"/>
                <a:gd name="T94" fmla="*/ 4 w 17"/>
                <a:gd name="T95" fmla="*/ 5 h 17"/>
                <a:gd name="T96" fmla="*/ 4 w 17"/>
                <a:gd name="T97" fmla="*/ 5 h 17"/>
                <a:gd name="T98" fmla="*/ 4 w 17"/>
                <a:gd name="T99" fmla="*/ 5 h 17"/>
                <a:gd name="T100" fmla="*/ 4 w 17"/>
                <a:gd name="T101" fmla="*/ 5 h 17"/>
                <a:gd name="T102" fmla="*/ 4 w 17"/>
                <a:gd name="T103" fmla="*/ 8 h 17"/>
                <a:gd name="T104" fmla="*/ 4 w 17"/>
                <a:gd name="T105" fmla="*/ 8 h 17"/>
                <a:gd name="T106" fmla="*/ 4 w 17"/>
                <a:gd name="T107" fmla="*/ 8 h 17"/>
                <a:gd name="T108" fmla="*/ 4 w 17"/>
                <a:gd name="T109" fmla="*/ 10 h 17"/>
                <a:gd name="T110" fmla="*/ 4 w 17"/>
                <a:gd name="T111" fmla="*/ 10 h 17"/>
                <a:gd name="T112" fmla="*/ 4 w 17"/>
                <a:gd name="T113" fmla="*/ 10 h 17"/>
                <a:gd name="T114" fmla="*/ 4 w 17"/>
                <a:gd name="T115" fmla="*/ 16 h 17"/>
                <a:gd name="T116" fmla="*/ 0 w 17"/>
                <a:gd name="T117" fmla="*/ 16 h 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"/>
                <a:gd name="T178" fmla="*/ 0 h 17"/>
                <a:gd name="T179" fmla="*/ 17 w 17"/>
                <a:gd name="T180" fmla="*/ 17 h 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5"/>
                  </a:lnTo>
                  <a:lnTo>
                    <a:pt x="8" y="5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2" y="5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8" y="5"/>
                  </a:lnTo>
                  <a:lnTo>
                    <a:pt x="4" y="5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6"/>
                  </a:lnTo>
                  <a:lnTo>
                    <a:pt x="0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3" name="Line 215"/>
            <p:cNvSpPr>
              <a:spLocks noChangeShapeType="1"/>
            </p:cNvSpPr>
            <p:nvPr/>
          </p:nvSpPr>
          <p:spPr bwMode="auto">
            <a:xfrm>
              <a:off x="3769" y="2122"/>
              <a:ext cx="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4" name="Line 216"/>
            <p:cNvSpPr>
              <a:spLocks noChangeShapeType="1"/>
            </p:cNvSpPr>
            <p:nvPr/>
          </p:nvSpPr>
          <p:spPr bwMode="auto">
            <a:xfrm>
              <a:off x="3769" y="2156"/>
              <a:ext cx="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5" name="Line 217"/>
            <p:cNvSpPr>
              <a:spLocks noChangeShapeType="1"/>
            </p:cNvSpPr>
            <p:nvPr/>
          </p:nvSpPr>
          <p:spPr bwMode="auto">
            <a:xfrm>
              <a:off x="3769" y="2184"/>
              <a:ext cx="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6" name="Line 218"/>
            <p:cNvSpPr>
              <a:spLocks noChangeShapeType="1"/>
            </p:cNvSpPr>
            <p:nvPr/>
          </p:nvSpPr>
          <p:spPr bwMode="auto">
            <a:xfrm>
              <a:off x="3792" y="2122"/>
              <a:ext cx="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7" name="Line 219"/>
            <p:cNvSpPr>
              <a:spLocks noChangeShapeType="1"/>
            </p:cNvSpPr>
            <p:nvPr/>
          </p:nvSpPr>
          <p:spPr bwMode="auto">
            <a:xfrm>
              <a:off x="3792" y="2156"/>
              <a:ext cx="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8" name="Line 220"/>
            <p:cNvSpPr>
              <a:spLocks noChangeShapeType="1"/>
            </p:cNvSpPr>
            <p:nvPr/>
          </p:nvSpPr>
          <p:spPr bwMode="auto">
            <a:xfrm>
              <a:off x="3792" y="2184"/>
              <a:ext cx="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399" name="Line 221"/>
            <p:cNvSpPr>
              <a:spLocks noChangeShapeType="1"/>
            </p:cNvSpPr>
            <p:nvPr/>
          </p:nvSpPr>
          <p:spPr bwMode="auto">
            <a:xfrm>
              <a:off x="3778" y="2103"/>
              <a:ext cx="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0" name="Line 222"/>
            <p:cNvSpPr>
              <a:spLocks noChangeShapeType="1"/>
            </p:cNvSpPr>
            <p:nvPr/>
          </p:nvSpPr>
          <p:spPr bwMode="auto">
            <a:xfrm>
              <a:off x="3778" y="2138"/>
              <a:ext cx="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1" name="Line 223"/>
            <p:cNvSpPr>
              <a:spLocks noChangeShapeType="1"/>
            </p:cNvSpPr>
            <p:nvPr/>
          </p:nvSpPr>
          <p:spPr bwMode="auto">
            <a:xfrm>
              <a:off x="3778" y="2173"/>
              <a:ext cx="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2" name="Line 224"/>
            <p:cNvSpPr>
              <a:spLocks noChangeShapeType="1"/>
            </p:cNvSpPr>
            <p:nvPr/>
          </p:nvSpPr>
          <p:spPr bwMode="auto">
            <a:xfrm>
              <a:off x="3768" y="2086"/>
              <a:ext cx="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3" name="Line 225"/>
            <p:cNvSpPr>
              <a:spLocks noChangeShapeType="1"/>
            </p:cNvSpPr>
            <p:nvPr/>
          </p:nvSpPr>
          <p:spPr bwMode="auto">
            <a:xfrm>
              <a:off x="3792" y="2086"/>
              <a:ext cx="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4" name="Freeform 226"/>
            <p:cNvSpPr>
              <a:spLocks/>
            </p:cNvSpPr>
            <p:nvPr/>
          </p:nvSpPr>
          <p:spPr bwMode="auto">
            <a:xfrm>
              <a:off x="3779" y="2086"/>
              <a:ext cx="17" cy="17"/>
            </a:xfrm>
            <a:custGeom>
              <a:avLst/>
              <a:gdLst>
                <a:gd name="T0" fmla="*/ 0 w 17"/>
                <a:gd name="T1" fmla="*/ 6 h 17"/>
                <a:gd name="T2" fmla="*/ 0 w 17"/>
                <a:gd name="T3" fmla="*/ 4 h 17"/>
                <a:gd name="T4" fmla="*/ 0 w 17"/>
                <a:gd name="T5" fmla="*/ 4 h 17"/>
                <a:gd name="T6" fmla="*/ 0 w 17"/>
                <a:gd name="T7" fmla="*/ 2 h 17"/>
                <a:gd name="T8" fmla="*/ 0 w 17"/>
                <a:gd name="T9" fmla="*/ 0 h 17"/>
                <a:gd name="T10" fmla="*/ 4 w 17"/>
                <a:gd name="T11" fmla="*/ 0 h 17"/>
                <a:gd name="T12" fmla="*/ 8 w 17"/>
                <a:gd name="T13" fmla="*/ 0 h 17"/>
                <a:gd name="T14" fmla="*/ 8 w 17"/>
                <a:gd name="T15" fmla="*/ 0 h 17"/>
                <a:gd name="T16" fmla="*/ 12 w 17"/>
                <a:gd name="T17" fmla="*/ 0 h 17"/>
                <a:gd name="T18" fmla="*/ 12 w 17"/>
                <a:gd name="T19" fmla="*/ 2 h 17"/>
                <a:gd name="T20" fmla="*/ 12 w 17"/>
                <a:gd name="T21" fmla="*/ 4 h 17"/>
                <a:gd name="T22" fmla="*/ 12 w 17"/>
                <a:gd name="T23" fmla="*/ 4 h 17"/>
                <a:gd name="T24" fmla="*/ 12 w 17"/>
                <a:gd name="T25" fmla="*/ 6 h 17"/>
                <a:gd name="T26" fmla="*/ 12 w 17"/>
                <a:gd name="T27" fmla="*/ 6 h 17"/>
                <a:gd name="T28" fmla="*/ 12 w 17"/>
                <a:gd name="T29" fmla="*/ 6 h 17"/>
                <a:gd name="T30" fmla="*/ 16 w 17"/>
                <a:gd name="T31" fmla="*/ 9 h 17"/>
                <a:gd name="T32" fmla="*/ 16 w 17"/>
                <a:gd name="T33" fmla="*/ 9 h 17"/>
                <a:gd name="T34" fmla="*/ 12 w 17"/>
                <a:gd name="T35" fmla="*/ 11 h 17"/>
                <a:gd name="T36" fmla="*/ 12 w 17"/>
                <a:gd name="T37" fmla="*/ 13 h 17"/>
                <a:gd name="T38" fmla="*/ 8 w 17"/>
                <a:gd name="T39" fmla="*/ 13 h 17"/>
                <a:gd name="T40" fmla="*/ 4 w 17"/>
                <a:gd name="T41" fmla="*/ 13 h 17"/>
                <a:gd name="T42" fmla="*/ 4 w 17"/>
                <a:gd name="T43" fmla="*/ 13 h 17"/>
                <a:gd name="T44" fmla="*/ 0 w 17"/>
                <a:gd name="T45" fmla="*/ 13 h 17"/>
                <a:gd name="T46" fmla="*/ 0 w 17"/>
                <a:gd name="T47" fmla="*/ 11 h 17"/>
                <a:gd name="T48" fmla="*/ 0 w 17"/>
                <a:gd name="T49" fmla="*/ 9 h 17"/>
                <a:gd name="T50" fmla="*/ 0 w 17"/>
                <a:gd name="T51" fmla="*/ 6 h 17"/>
                <a:gd name="T52" fmla="*/ 4 w 17"/>
                <a:gd name="T53" fmla="*/ 6 h 17"/>
                <a:gd name="T54" fmla="*/ 4 w 17"/>
                <a:gd name="T55" fmla="*/ 4 h 17"/>
                <a:gd name="T56" fmla="*/ 4 w 17"/>
                <a:gd name="T57" fmla="*/ 4 h 17"/>
                <a:gd name="T58" fmla="*/ 4 w 17"/>
                <a:gd name="T59" fmla="*/ 6 h 17"/>
                <a:gd name="T60" fmla="*/ 4 w 17"/>
                <a:gd name="T61" fmla="*/ 6 h 17"/>
                <a:gd name="T62" fmla="*/ 8 w 17"/>
                <a:gd name="T63" fmla="*/ 6 h 17"/>
                <a:gd name="T64" fmla="*/ 8 w 17"/>
                <a:gd name="T65" fmla="*/ 6 h 17"/>
                <a:gd name="T66" fmla="*/ 12 w 17"/>
                <a:gd name="T67" fmla="*/ 4 h 17"/>
                <a:gd name="T68" fmla="*/ 12 w 17"/>
                <a:gd name="T69" fmla="*/ 2 h 17"/>
                <a:gd name="T70" fmla="*/ 12 w 17"/>
                <a:gd name="T71" fmla="*/ 2 h 17"/>
                <a:gd name="T72" fmla="*/ 8 w 17"/>
                <a:gd name="T73" fmla="*/ 0 h 17"/>
                <a:gd name="T74" fmla="*/ 8 w 17"/>
                <a:gd name="T75" fmla="*/ 0 h 17"/>
                <a:gd name="T76" fmla="*/ 4 w 17"/>
                <a:gd name="T77" fmla="*/ 0 h 17"/>
                <a:gd name="T78" fmla="*/ 4 w 17"/>
                <a:gd name="T79" fmla="*/ 2 h 17"/>
                <a:gd name="T80" fmla="*/ 4 w 17"/>
                <a:gd name="T81" fmla="*/ 2 h 17"/>
                <a:gd name="T82" fmla="*/ 4 w 17"/>
                <a:gd name="T83" fmla="*/ 4 h 17"/>
                <a:gd name="T84" fmla="*/ 4 w 17"/>
                <a:gd name="T85" fmla="*/ 11 h 17"/>
                <a:gd name="T86" fmla="*/ 4 w 17"/>
                <a:gd name="T87" fmla="*/ 13 h 17"/>
                <a:gd name="T88" fmla="*/ 4 w 17"/>
                <a:gd name="T89" fmla="*/ 13 h 17"/>
                <a:gd name="T90" fmla="*/ 4 w 17"/>
                <a:gd name="T91" fmla="*/ 13 h 17"/>
                <a:gd name="T92" fmla="*/ 4 w 17"/>
                <a:gd name="T93" fmla="*/ 13 h 17"/>
                <a:gd name="T94" fmla="*/ 8 w 17"/>
                <a:gd name="T95" fmla="*/ 13 h 17"/>
                <a:gd name="T96" fmla="*/ 12 w 17"/>
                <a:gd name="T97" fmla="*/ 13 h 17"/>
                <a:gd name="T98" fmla="*/ 12 w 17"/>
                <a:gd name="T99" fmla="*/ 11 h 17"/>
                <a:gd name="T100" fmla="*/ 12 w 17"/>
                <a:gd name="T101" fmla="*/ 9 h 17"/>
                <a:gd name="T102" fmla="*/ 12 w 17"/>
                <a:gd name="T103" fmla="*/ 9 h 17"/>
                <a:gd name="T104" fmla="*/ 8 w 17"/>
                <a:gd name="T105" fmla="*/ 6 h 17"/>
                <a:gd name="T106" fmla="*/ 8 w 17"/>
                <a:gd name="T107" fmla="*/ 6 h 17"/>
                <a:gd name="T108" fmla="*/ 4 w 17"/>
                <a:gd name="T109" fmla="*/ 6 h 17"/>
                <a:gd name="T110" fmla="*/ 4 w 17"/>
                <a:gd name="T111" fmla="*/ 9 h 17"/>
                <a:gd name="T112" fmla="*/ 4 w 17"/>
                <a:gd name="T113" fmla="*/ 9 h 17"/>
                <a:gd name="T114" fmla="*/ 4 w 17"/>
                <a:gd name="T115" fmla="*/ 6 h 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"/>
                <a:gd name="T175" fmla="*/ 0 h 17"/>
                <a:gd name="T176" fmla="*/ 17 w 17"/>
                <a:gd name="T177" fmla="*/ 17 h 1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" h="17">
                  <a:moveTo>
                    <a:pt x="4" y="6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8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5" name="Freeform 227"/>
            <p:cNvSpPr>
              <a:spLocks/>
            </p:cNvSpPr>
            <p:nvPr/>
          </p:nvSpPr>
          <p:spPr bwMode="auto">
            <a:xfrm>
              <a:off x="3784" y="2086"/>
              <a:ext cx="17" cy="17"/>
            </a:xfrm>
            <a:custGeom>
              <a:avLst/>
              <a:gdLst>
                <a:gd name="T0" fmla="*/ 0 w 17"/>
                <a:gd name="T1" fmla="*/ 6 h 17"/>
                <a:gd name="T2" fmla="*/ 0 w 17"/>
                <a:gd name="T3" fmla="*/ 4 h 17"/>
                <a:gd name="T4" fmla="*/ 0 w 17"/>
                <a:gd name="T5" fmla="*/ 4 h 17"/>
                <a:gd name="T6" fmla="*/ 0 w 17"/>
                <a:gd name="T7" fmla="*/ 2 h 17"/>
                <a:gd name="T8" fmla="*/ 3 w 17"/>
                <a:gd name="T9" fmla="*/ 0 h 17"/>
                <a:gd name="T10" fmla="*/ 3 w 17"/>
                <a:gd name="T11" fmla="*/ 0 h 17"/>
                <a:gd name="T12" fmla="*/ 3 w 17"/>
                <a:gd name="T13" fmla="*/ 0 h 17"/>
                <a:gd name="T14" fmla="*/ 3 w 17"/>
                <a:gd name="T15" fmla="*/ 0 h 17"/>
                <a:gd name="T16" fmla="*/ 6 w 17"/>
                <a:gd name="T17" fmla="*/ 0 h 17"/>
                <a:gd name="T18" fmla="*/ 9 w 17"/>
                <a:gd name="T19" fmla="*/ 0 h 17"/>
                <a:gd name="T20" fmla="*/ 9 w 17"/>
                <a:gd name="T21" fmla="*/ 0 h 17"/>
                <a:gd name="T22" fmla="*/ 9 w 17"/>
                <a:gd name="T23" fmla="*/ 0 h 17"/>
                <a:gd name="T24" fmla="*/ 9 w 17"/>
                <a:gd name="T25" fmla="*/ 0 h 17"/>
                <a:gd name="T26" fmla="*/ 12 w 17"/>
                <a:gd name="T27" fmla="*/ 0 h 17"/>
                <a:gd name="T28" fmla="*/ 12 w 17"/>
                <a:gd name="T29" fmla="*/ 0 h 17"/>
                <a:gd name="T30" fmla="*/ 12 w 17"/>
                <a:gd name="T31" fmla="*/ 2 h 17"/>
                <a:gd name="T32" fmla="*/ 12 w 17"/>
                <a:gd name="T33" fmla="*/ 2 h 17"/>
                <a:gd name="T34" fmla="*/ 12 w 17"/>
                <a:gd name="T35" fmla="*/ 4 h 17"/>
                <a:gd name="T36" fmla="*/ 12 w 17"/>
                <a:gd name="T37" fmla="*/ 4 h 17"/>
                <a:gd name="T38" fmla="*/ 12 w 17"/>
                <a:gd name="T39" fmla="*/ 6 h 17"/>
                <a:gd name="T40" fmla="*/ 12 w 17"/>
                <a:gd name="T41" fmla="*/ 6 h 17"/>
                <a:gd name="T42" fmla="*/ 12 w 17"/>
                <a:gd name="T43" fmla="*/ 9 h 17"/>
                <a:gd name="T44" fmla="*/ 12 w 17"/>
                <a:gd name="T45" fmla="*/ 9 h 17"/>
                <a:gd name="T46" fmla="*/ 12 w 17"/>
                <a:gd name="T47" fmla="*/ 11 h 17"/>
                <a:gd name="T48" fmla="*/ 12 w 17"/>
                <a:gd name="T49" fmla="*/ 13 h 17"/>
                <a:gd name="T50" fmla="*/ 12 w 17"/>
                <a:gd name="T51" fmla="*/ 13 h 17"/>
                <a:gd name="T52" fmla="*/ 12 w 17"/>
                <a:gd name="T53" fmla="*/ 13 h 17"/>
                <a:gd name="T54" fmla="*/ 9 w 17"/>
                <a:gd name="T55" fmla="*/ 16 h 17"/>
                <a:gd name="T56" fmla="*/ 9 w 17"/>
                <a:gd name="T57" fmla="*/ 16 h 17"/>
                <a:gd name="T58" fmla="*/ 9 w 17"/>
                <a:gd name="T59" fmla="*/ 13 h 17"/>
                <a:gd name="T60" fmla="*/ 6 w 17"/>
                <a:gd name="T61" fmla="*/ 13 h 17"/>
                <a:gd name="T62" fmla="*/ 3 w 17"/>
                <a:gd name="T63" fmla="*/ 13 h 17"/>
                <a:gd name="T64" fmla="*/ 3 w 17"/>
                <a:gd name="T65" fmla="*/ 13 h 17"/>
                <a:gd name="T66" fmla="*/ 0 w 17"/>
                <a:gd name="T67" fmla="*/ 13 h 17"/>
                <a:gd name="T68" fmla="*/ 0 w 17"/>
                <a:gd name="T69" fmla="*/ 9 h 17"/>
                <a:gd name="T70" fmla="*/ 0 w 17"/>
                <a:gd name="T71" fmla="*/ 6 h 17"/>
                <a:gd name="T72" fmla="*/ 3 w 17"/>
                <a:gd name="T73" fmla="*/ 6 h 17"/>
                <a:gd name="T74" fmla="*/ 3 w 17"/>
                <a:gd name="T75" fmla="*/ 9 h 17"/>
                <a:gd name="T76" fmla="*/ 3 w 17"/>
                <a:gd name="T77" fmla="*/ 11 h 17"/>
                <a:gd name="T78" fmla="*/ 3 w 17"/>
                <a:gd name="T79" fmla="*/ 13 h 17"/>
                <a:gd name="T80" fmla="*/ 3 w 17"/>
                <a:gd name="T81" fmla="*/ 13 h 17"/>
                <a:gd name="T82" fmla="*/ 6 w 17"/>
                <a:gd name="T83" fmla="*/ 13 h 17"/>
                <a:gd name="T84" fmla="*/ 9 w 17"/>
                <a:gd name="T85" fmla="*/ 13 h 17"/>
                <a:gd name="T86" fmla="*/ 9 w 17"/>
                <a:gd name="T87" fmla="*/ 13 h 17"/>
                <a:gd name="T88" fmla="*/ 9 w 17"/>
                <a:gd name="T89" fmla="*/ 13 h 17"/>
                <a:gd name="T90" fmla="*/ 9 w 17"/>
                <a:gd name="T91" fmla="*/ 13 h 17"/>
                <a:gd name="T92" fmla="*/ 9 w 17"/>
                <a:gd name="T93" fmla="*/ 11 h 17"/>
                <a:gd name="T94" fmla="*/ 9 w 17"/>
                <a:gd name="T95" fmla="*/ 9 h 17"/>
                <a:gd name="T96" fmla="*/ 12 w 17"/>
                <a:gd name="T97" fmla="*/ 6 h 17"/>
                <a:gd name="T98" fmla="*/ 9 w 17"/>
                <a:gd name="T99" fmla="*/ 4 h 17"/>
                <a:gd name="T100" fmla="*/ 9 w 17"/>
                <a:gd name="T101" fmla="*/ 2 h 17"/>
                <a:gd name="T102" fmla="*/ 9 w 17"/>
                <a:gd name="T103" fmla="*/ 2 h 17"/>
                <a:gd name="T104" fmla="*/ 9 w 17"/>
                <a:gd name="T105" fmla="*/ 0 h 17"/>
                <a:gd name="T106" fmla="*/ 9 w 17"/>
                <a:gd name="T107" fmla="*/ 0 h 17"/>
                <a:gd name="T108" fmla="*/ 9 w 17"/>
                <a:gd name="T109" fmla="*/ 0 h 17"/>
                <a:gd name="T110" fmla="*/ 6 w 17"/>
                <a:gd name="T111" fmla="*/ 0 h 17"/>
                <a:gd name="T112" fmla="*/ 3 w 17"/>
                <a:gd name="T113" fmla="*/ 0 h 17"/>
                <a:gd name="T114" fmla="*/ 3 w 17"/>
                <a:gd name="T115" fmla="*/ 2 h 17"/>
                <a:gd name="T116" fmla="*/ 3 w 17"/>
                <a:gd name="T117" fmla="*/ 2 h 17"/>
                <a:gd name="T118" fmla="*/ 3 w 17"/>
                <a:gd name="T119" fmla="*/ 4 h 17"/>
                <a:gd name="T120" fmla="*/ 3 w 17"/>
                <a:gd name="T121" fmla="*/ 6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0" y="6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6"/>
                  </a:lnTo>
                  <a:lnTo>
                    <a:pt x="12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6" name="Freeform 228"/>
            <p:cNvSpPr>
              <a:spLocks/>
            </p:cNvSpPr>
            <p:nvPr/>
          </p:nvSpPr>
          <p:spPr bwMode="auto">
            <a:xfrm>
              <a:off x="3779" y="2118"/>
              <a:ext cx="17" cy="17"/>
            </a:xfrm>
            <a:custGeom>
              <a:avLst/>
              <a:gdLst>
                <a:gd name="T0" fmla="*/ 12 w 17"/>
                <a:gd name="T1" fmla="*/ 2 h 17"/>
                <a:gd name="T2" fmla="*/ 12 w 17"/>
                <a:gd name="T3" fmla="*/ 2 h 17"/>
                <a:gd name="T4" fmla="*/ 8 w 17"/>
                <a:gd name="T5" fmla="*/ 2 h 17"/>
                <a:gd name="T6" fmla="*/ 8 w 17"/>
                <a:gd name="T7" fmla="*/ 2 h 17"/>
                <a:gd name="T8" fmla="*/ 8 w 17"/>
                <a:gd name="T9" fmla="*/ 2 h 17"/>
                <a:gd name="T10" fmla="*/ 4 w 17"/>
                <a:gd name="T11" fmla="*/ 2 h 17"/>
                <a:gd name="T12" fmla="*/ 4 w 17"/>
                <a:gd name="T13" fmla="*/ 2 h 17"/>
                <a:gd name="T14" fmla="*/ 4 w 17"/>
                <a:gd name="T15" fmla="*/ 2 h 17"/>
                <a:gd name="T16" fmla="*/ 4 w 17"/>
                <a:gd name="T17" fmla="*/ 4 h 17"/>
                <a:gd name="T18" fmla="*/ 4 w 17"/>
                <a:gd name="T19" fmla="*/ 6 h 17"/>
                <a:gd name="T20" fmla="*/ 4 w 17"/>
                <a:gd name="T21" fmla="*/ 6 h 17"/>
                <a:gd name="T22" fmla="*/ 4 w 17"/>
                <a:gd name="T23" fmla="*/ 4 h 17"/>
                <a:gd name="T24" fmla="*/ 4 w 17"/>
                <a:gd name="T25" fmla="*/ 4 h 17"/>
                <a:gd name="T26" fmla="*/ 8 w 17"/>
                <a:gd name="T27" fmla="*/ 4 h 17"/>
                <a:gd name="T28" fmla="*/ 8 w 17"/>
                <a:gd name="T29" fmla="*/ 4 h 17"/>
                <a:gd name="T30" fmla="*/ 12 w 17"/>
                <a:gd name="T31" fmla="*/ 4 h 17"/>
                <a:gd name="T32" fmla="*/ 12 w 17"/>
                <a:gd name="T33" fmla="*/ 6 h 17"/>
                <a:gd name="T34" fmla="*/ 12 w 17"/>
                <a:gd name="T35" fmla="*/ 9 h 17"/>
                <a:gd name="T36" fmla="*/ 16 w 17"/>
                <a:gd name="T37" fmla="*/ 11 h 17"/>
                <a:gd name="T38" fmla="*/ 16 w 17"/>
                <a:gd name="T39" fmla="*/ 11 h 17"/>
                <a:gd name="T40" fmla="*/ 12 w 17"/>
                <a:gd name="T41" fmla="*/ 13 h 17"/>
                <a:gd name="T42" fmla="*/ 12 w 17"/>
                <a:gd name="T43" fmla="*/ 13 h 17"/>
                <a:gd name="T44" fmla="*/ 12 w 17"/>
                <a:gd name="T45" fmla="*/ 13 h 17"/>
                <a:gd name="T46" fmla="*/ 8 w 17"/>
                <a:gd name="T47" fmla="*/ 13 h 17"/>
                <a:gd name="T48" fmla="*/ 4 w 17"/>
                <a:gd name="T49" fmla="*/ 13 h 17"/>
                <a:gd name="T50" fmla="*/ 4 w 17"/>
                <a:gd name="T51" fmla="*/ 13 h 17"/>
                <a:gd name="T52" fmla="*/ 0 w 17"/>
                <a:gd name="T53" fmla="*/ 11 h 17"/>
                <a:gd name="T54" fmla="*/ 0 w 17"/>
                <a:gd name="T55" fmla="*/ 9 h 17"/>
                <a:gd name="T56" fmla="*/ 0 w 17"/>
                <a:gd name="T57" fmla="*/ 4 h 17"/>
                <a:gd name="T58" fmla="*/ 0 w 17"/>
                <a:gd name="T59" fmla="*/ 2 h 17"/>
                <a:gd name="T60" fmla="*/ 4 w 17"/>
                <a:gd name="T61" fmla="*/ 0 h 17"/>
                <a:gd name="T62" fmla="*/ 8 w 17"/>
                <a:gd name="T63" fmla="*/ 0 h 17"/>
                <a:gd name="T64" fmla="*/ 8 w 17"/>
                <a:gd name="T65" fmla="*/ 0 h 17"/>
                <a:gd name="T66" fmla="*/ 12 w 17"/>
                <a:gd name="T67" fmla="*/ 0 h 17"/>
                <a:gd name="T68" fmla="*/ 12 w 17"/>
                <a:gd name="T69" fmla="*/ 2 h 17"/>
                <a:gd name="T70" fmla="*/ 12 w 17"/>
                <a:gd name="T71" fmla="*/ 2 h 17"/>
                <a:gd name="T72" fmla="*/ 4 w 17"/>
                <a:gd name="T73" fmla="*/ 11 h 17"/>
                <a:gd name="T74" fmla="*/ 4 w 17"/>
                <a:gd name="T75" fmla="*/ 11 h 17"/>
                <a:gd name="T76" fmla="*/ 4 w 17"/>
                <a:gd name="T77" fmla="*/ 11 h 17"/>
                <a:gd name="T78" fmla="*/ 4 w 17"/>
                <a:gd name="T79" fmla="*/ 11 h 17"/>
                <a:gd name="T80" fmla="*/ 4 w 17"/>
                <a:gd name="T81" fmla="*/ 13 h 17"/>
                <a:gd name="T82" fmla="*/ 8 w 17"/>
                <a:gd name="T83" fmla="*/ 13 h 17"/>
                <a:gd name="T84" fmla="*/ 8 w 17"/>
                <a:gd name="T85" fmla="*/ 13 h 17"/>
                <a:gd name="T86" fmla="*/ 8 w 17"/>
                <a:gd name="T87" fmla="*/ 13 h 17"/>
                <a:gd name="T88" fmla="*/ 12 w 17"/>
                <a:gd name="T89" fmla="*/ 11 h 17"/>
                <a:gd name="T90" fmla="*/ 12 w 17"/>
                <a:gd name="T91" fmla="*/ 11 h 17"/>
                <a:gd name="T92" fmla="*/ 12 w 17"/>
                <a:gd name="T93" fmla="*/ 9 h 17"/>
                <a:gd name="T94" fmla="*/ 12 w 17"/>
                <a:gd name="T95" fmla="*/ 9 h 17"/>
                <a:gd name="T96" fmla="*/ 8 w 17"/>
                <a:gd name="T97" fmla="*/ 6 h 17"/>
                <a:gd name="T98" fmla="*/ 8 w 17"/>
                <a:gd name="T99" fmla="*/ 6 h 17"/>
                <a:gd name="T100" fmla="*/ 8 w 17"/>
                <a:gd name="T101" fmla="*/ 6 h 17"/>
                <a:gd name="T102" fmla="*/ 4 w 17"/>
                <a:gd name="T103" fmla="*/ 6 h 17"/>
                <a:gd name="T104" fmla="*/ 4 w 17"/>
                <a:gd name="T105" fmla="*/ 9 h 17"/>
                <a:gd name="T106" fmla="*/ 4 w 17"/>
                <a:gd name="T107" fmla="*/ 9 h 17"/>
                <a:gd name="T108" fmla="*/ 4 w 17"/>
                <a:gd name="T109" fmla="*/ 11 h 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"/>
                <a:gd name="T166" fmla="*/ 0 h 17"/>
                <a:gd name="T167" fmla="*/ 17 w 17"/>
                <a:gd name="T168" fmla="*/ 17 h 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" h="17">
                  <a:moveTo>
                    <a:pt x="16" y="4"/>
                  </a:moveTo>
                  <a:lnTo>
                    <a:pt x="12" y="4"/>
                  </a:lnTo>
                  <a:lnTo>
                    <a:pt x="12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4" y="9"/>
                  </a:lnTo>
                  <a:lnTo>
                    <a:pt x="4" y="6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8" y="6"/>
                  </a:lnTo>
                  <a:lnTo>
                    <a:pt x="4" y="6"/>
                  </a:lnTo>
                  <a:lnTo>
                    <a:pt x="4" y="9"/>
                  </a:lnTo>
                  <a:lnTo>
                    <a:pt x="4" y="11"/>
                  </a:lnTo>
                  <a:lnTo>
                    <a:pt x="16" y="4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7" name="Freeform 229"/>
            <p:cNvSpPr>
              <a:spLocks/>
            </p:cNvSpPr>
            <p:nvPr/>
          </p:nvSpPr>
          <p:spPr bwMode="auto">
            <a:xfrm>
              <a:off x="3784" y="2118"/>
              <a:ext cx="17" cy="17"/>
            </a:xfrm>
            <a:custGeom>
              <a:avLst/>
              <a:gdLst>
                <a:gd name="T0" fmla="*/ 0 w 17"/>
                <a:gd name="T1" fmla="*/ 6 h 17"/>
                <a:gd name="T2" fmla="*/ 0 w 17"/>
                <a:gd name="T3" fmla="*/ 4 h 17"/>
                <a:gd name="T4" fmla="*/ 0 w 17"/>
                <a:gd name="T5" fmla="*/ 4 h 17"/>
                <a:gd name="T6" fmla="*/ 0 w 17"/>
                <a:gd name="T7" fmla="*/ 2 h 17"/>
                <a:gd name="T8" fmla="*/ 3 w 17"/>
                <a:gd name="T9" fmla="*/ 2 h 17"/>
                <a:gd name="T10" fmla="*/ 3 w 17"/>
                <a:gd name="T11" fmla="*/ 2 h 17"/>
                <a:gd name="T12" fmla="*/ 3 w 17"/>
                <a:gd name="T13" fmla="*/ 0 h 17"/>
                <a:gd name="T14" fmla="*/ 3 w 17"/>
                <a:gd name="T15" fmla="*/ 0 h 17"/>
                <a:gd name="T16" fmla="*/ 6 w 17"/>
                <a:gd name="T17" fmla="*/ 0 h 17"/>
                <a:gd name="T18" fmla="*/ 9 w 17"/>
                <a:gd name="T19" fmla="*/ 0 h 17"/>
                <a:gd name="T20" fmla="*/ 9 w 17"/>
                <a:gd name="T21" fmla="*/ 0 h 17"/>
                <a:gd name="T22" fmla="*/ 9 w 17"/>
                <a:gd name="T23" fmla="*/ 0 h 17"/>
                <a:gd name="T24" fmla="*/ 9 w 17"/>
                <a:gd name="T25" fmla="*/ 0 h 17"/>
                <a:gd name="T26" fmla="*/ 12 w 17"/>
                <a:gd name="T27" fmla="*/ 0 h 17"/>
                <a:gd name="T28" fmla="*/ 12 w 17"/>
                <a:gd name="T29" fmla="*/ 0 h 17"/>
                <a:gd name="T30" fmla="*/ 12 w 17"/>
                <a:gd name="T31" fmla="*/ 2 h 17"/>
                <a:gd name="T32" fmla="*/ 12 w 17"/>
                <a:gd name="T33" fmla="*/ 2 h 17"/>
                <a:gd name="T34" fmla="*/ 12 w 17"/>
                <a:gd name="T35" fmla="*/ 2 h 17"/>
                <a:gd name="T36" fmla="*/ 12 w 17"/>
                <a:gd name="T37" fmla="*/ 4 h 17"/>
                <a:gd name="T38" fmla="*/ 12 w 17"/>
                <a:gd name="T39" fmla="*/ 4 h 17"/>
                <a:gd name="T40" fmla="*/ 12 w 17"/>
                <a:gd name="T41" fmla="*/ 6 h 17"/>
                <a:gd name="T42" fmla="*/ 12 w 17"/>
                <a:gd name="T43" fmla="*/ 9 h 17"/>
                <a:gd name="T44" fmla="*/ 12 w 17"/>
                <a:gd name="T45" fmla="*/ 9 h 17"/>
                <a:gd name="T46" fmla="*/ 12 w 17"/>
                <a:gd name="T47" fmla="*/ 11 h 17"/>
                <a:gd name="T48" fmla="*/ 12 w 17"/>
                <a:gd name="T49" fmla="*/ 11 h 17"/>
                <a:gd name="T50" fmla="*/ 12 w 17"/>
                <a:gd name="T51" fmla="*/ 13 h 17"/>
                <a:gd name="T52" fmla="*/ 12 w 17"/>
                <a:gd name="T53" fmla="*/ 13 h 17"/>
                <a:gd name="T54" fmla="*/ 9 w 17"/>
                <a:gd name="T55" fmla="*/ 13 h 17"/>
                <a:gd name="T56" fmla="*/ 9 w 17"/>
                <a:gd name="T57" fmla="*/ 13 h 17"/>
                <a:gd name="T58" fmla="*/ 9 w 17"/>
                <a:gd name="T59" fmla="*/ 13 h 17"/>
                <a:gd name="T60" fmla="*/ 6 w 17"/>
                <a:gd name="T61" fmla="*/ 13 h 17"/>
                <a:gd name="T62" fmla="*/ 3 w 17"/>
                <a:gd name="T63" fmla="*/ 13 h 17"/>
                <a:gd name="T64" fmla="*/ 3 w 17"/>
                <a:gd name="T65" fmla="*/ 13 h 17"/>
                <a:gd name="T66" fmla="*/ 0 w 17"/>
                <a:gd name="T67" fmla="*/ 11 h 17"/>
                <a:gd name="T68" fmla="*/ 0 w 17"/>
                <a:gd name="T69" fmla="*/ 11 h 17"/>
                <a:gd name="T70" fmla="*/ 0 w 17"/>
                <a:gd name="T71" fmla="*/ 9 h 17"/>
                <a:gd name="T72" fmla="*/ 3 w 17"/>
                <a:gd name="T73" fmla="*/ 9 h 17"/>
                <a:gd name="T74" fmla="*/ 3 w 17"/>
                <a:gd name="T75" fmla="*/ 9 h 17"/>
                <a:gd name="T76" fmla="*/ 3 w 17"/>
                <a:gd name="T77" fmla="*/ 11 h 17"/>
                <a:gd name="T78" fmla="*/ 3 w 17"/>
                <a:gd name="T79" fmla="*/ 13 h 17"/>
                <a:gd name="T80" fmla="*/ 3 w 17"/>
                <a:gd name="T81" fmla="*/ 13 h 17"/>
                <a:gd name="T82" fmla="*/ 6 w 17"/>
                <a:gd name="T83" fmla="*/ 13 h 17"/>
                <a:gd name="T84" fmla="*/ 9 w 17"/>
                <a:gd name="T85" fmla="*/ 13 h 17"/>
                <a:gd name="T86" fmla="*/ 9 w 17"/>
                <a:gd name="T87" fmla="*/ 13 h 17"/>
                <a:gd name="T88" fmla="*/ 9 w 17"/>
                <a:gd name="T89" fmla="*/ 13 h 17"/>
                <a:gd name="T90" fmla="*/ 9 w 17"/>
                <a:gd name="T91" fmla="*/ 13 h 17"/>
                <a:gd name="T92" fmla="*/ 9 w 17"/>
                <a:gd name="T93" fmla="*/ 11 h 17"/>
                <a:gd name="T94" fmla="*/ 9 w 17"/>
                <a:gd name="T95" fmla="*/ 9 h 17"/>
                <a:gd name="T96" fmla="*/ 12 w 17"/>
                <a:gd name="T97" fmla="*/ 9 h 17"/>
                <a:gd name="T98" fmla="*/ 9 w 17"/>
                <a:gd name="T99" fmla="*/ 4 h 17"/>
                <a:gd name="T100" fmla="*/ 9 w 17"/>
                <a:gd name="T101" fmla="*/ 2 h 17"/>
                <a:gd name="T102" fmla="*/ 9 w 17"/>
                <a:gd name="T103" fmla="*/ 2 h 17"/>
                <a:gd name="T104" fmla="*/ 9 w 17"/>
                <a:gd name="T105" fmla="*/ 2 h 17"/>
                <a:gd name="T106" fmla="*/ 9 w 17"/>
                <a:gd name="T107" fmla="*/ 2 h 17"/>
                <a:gd name="T108" fmla="*/ 9 w 17"/>
                <a:gd name="T109" fmla="*/ 2 h 17"/>
                <a:gd name="T110" fmla="*/ 6 w 17"/>
                <a:gd name="T111" fmla="*/ 2 h 17"/>
                <a:gd name="T112" fmla="*/ 3 w 17"/>
                <a:gd name="T113" fmla="*/ 2 h 17"/>
                <a:gd name="T114" fmla="*/ 3 w 17"/>
                <a:gd name="T115" fmla="*/ 2 h 17"/>
                <a:gd name="T116" fmla="*/ 3 w 17"/>
                <a:gd name="T117" fmla="*/ 2 h 17"/>
                <a:gd name="T118" fmla="*/ 3 w 17"/>
                <a:gd name="T119" fmla="*/ 4 h 17"/>
                <a:gd name="T120" fmla="*/ 3 w 17"/>
                <a:gd name="T121" fmla="*/ 9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0" y="9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9"/>
                  </a:lnTo>
                  <a:lnTo>
                    <a:pt x="12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9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8" name="Freeform 230"/>
            <p:cNvSpPr>
              <a:spLocks/>
            </p:cNvSpPr>
            <p:nvPr/>
          </p:nvSpPr>
          <p:spPr bwMode="auto">
            <a:xfrm>
              <a:off x="3778" y="2153"/>
              <a:ext cx="17" cy="17"/>
            </a:xfrm>
            <a:custGeom>
              <a:avLst/>
              <a:gdLst>
                <a:gd name="T0" fmla="*/ 9 w 17"/>
                <a:gd name="T1" fmla="*/ 16 h 17"/>
                <a:gd name="T2" fmla="*/ 9 w 17"/>
                <a:gd name="T3" fmla="*/ 13 h 17"/>
                <a:gd name="T4" fmla="*/ 0 w 17"/>
                <a:gd name="T5" fmla="*/ 13 h 17"/>
                <a:gd name="T6" fmla="*/ 0 w 17"/>
                <a:gd name="T7" fmla="*/ 10 h 17"/>
                <a:gd name="T8" fmla="*/ 12 w 17"/>
                <a:gd name="T9" fmla="*/ 0 h 17"/>
                <a:gd name="T10" fmla="*/ 12 w 17"/>
                <a:gd name="T11" fmla="*/ 0 h 17"/>
                <a:gd name="T12" fmla="*/ 12 w 17"/>
                <a:gd name="T13" fmla="*/ 10 h 17"/>
                <a:gd name="T14" fmla="*/ 16 w 17"/>
                <a:gd name="T15" fmla="*/ 10 h 17"/>
                <a:gd name="T16" fmla="*/ 16 w 17"/>
                <a:gd name="T17" fmla="*/ 13 h 17"/>
                <a:gd name="T18" fmla="*/ 12 w 17"/>
                <a:gd name="T19" fmla="*/ 13 h 17"/>
                <a:gd name="T20" fmla="*/ 12 w 17"/>
                <a:gd name="T21" fmla="*/ 16 h 17"/>
                <a:gd name="T22" fmla="*/ 9 w 17"/>
                <a:gd name="T23" fmla="*/ 16 h 17"/>
                <a:gd name="T24" fmla="*/ 9 w 17"/>
                <a:gd name="T25" fmla="*/ 16 h 17"/>
                <a:gd name="T26" fmla="*/ 9 w 17"/>
                <a:gd name="T27" fmla="*/ 10 h 17"/>
                <a:gd name="T28" fmla="*/ 9 w 17"/>
                <a:gd name="T29" fmla="*/ 2 h 17"/>
                <a:gd name="T30" fmla="*/ 6 w 17"/>
                <a:gd name="T31" fmla="*/ 10 h 17"/>
                <a:gd name="T32" fmla="*/ 9 w 17"/>
                <a:gd name="T33" fmla="*/ 10 h 17"/>
                <a:gd name="T34" fmla="*/ 9 w 17"/>
                <a:gd name="T35" fmla="*/ 10 h 17"/>
                <a:gd name="T36" fmla="*/ 9 w 17"/>
                <a:gd name="T37" fmla="*/ 16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7"/>
                <a:gd name="T59" fmla="*/ 17 w 17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7">
                  <a:moveTo>
                    <a:pt x="9" y="16"/>
                  </a:moveTo>
                  <a:lnTo>
                    <a:pt x="9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12" y="10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9" y="10"/>
                  </a:lnTo>
                  <a:lnTo>
                    <a:pt x="9" y="2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09" name="Freeform 231"/>
            <p:cNvSpPr>
              <a:spLocks/>
            </p:cNvSpPr>
            <p:nvPr/>
          </p:nvSpPr>
          <p:spPr bwMode="auto">
            <a:xfrm>
              <a:off x="3784" y="2152"/>
              <a:ext cx="17" cy="17"/>
            </a:xfrm>
            <a:custGeom>
              <a:avLst/>
              <a:gdLst>
                <a:gd name="T0" fmla="*/ 0 w 17"/>
                <a:gd name="T1" fmla="*/ 6 h 17"/>
                <a:gd name="T2" fmla="*/ 0 w 17"/>
                <a:gd name="T3" fmla="*/ 4 h 17"/>
                <a:gd name="T4" fmla="*/ 0 w 17"/>
                <a:gd name="T5" fmla="*/ 4 h 17"/>
                <a:gd name="T6" fmla="*/ 0 w 17"/>
                <a:gd name="T7" fmla="*/ 2 h 17"/>
                <a:gd name="T8" fmla="*/ 3 w 17"/>
                <a:gd name="T9" fmla="*/ 2 h 17"/>
                <a:gd name="T10" fmla="*/ 3 w 17"/>
                <a:gd name="T11" fmla="*/ 2 h 17"/>
                <a:gd name="T12" fmla="*/ 3 w 17"/>
                <a:gd name="T13" fmla="*/ 2 h 17"/>
                <a:gd name="T14" fmla="*/ 3 w 17"/>
                <a:gd name="T15" fmla="*/ 2 h 17"/>
                <a:gd name="T16" fmla="*/ 6 w 17"/>
                <a:gd name="T17" fmla="*/ 2 h 17"/>
                <a:gd name="T18" fmla="*/ 9 w 17"/>
                <a:gd name="T19" fmla="*/ 2 h 17"/>
                <a:gd name="T20" fmla="*/ 9 w 17"/>
                <a:gd name="T21" fmla="*/ 2 h 17"/>
                <a:gd name="T22" fmla="*/ 9 w 17"/>
                <a:gd name="T23" fmla="*/ 2 h 17"/>
                <a:gd name="T24" fmla="*/ 9 w 17"/>
                <a:gd name="T25" fmla="*/ 2 h 17"/>
                <a:gd name="T26" fmla="*/ 12 w 17"/>
                <a:gd name="T27" fmla="*/ 2 h 17"/>
                <a:gd name="T28" fmla="*/ 12 w 17"/>
                <a:gd name="T29" fmla="*/ 2 h 17"/>
                <a:gd name="T30" fmla="*/ 12 w 17"/>
                <a:gd name="T31" fmla="*/ 2 h 17"/>
                <a:gd name="T32" fmla="*/ 12 w 17"/>
                <a:gd name="T33" fmla="*/ 4 h 17"/>
                <a:gd name="T34" fmla="*/ 12 w 17"/>
                <a:gd name="T35" fmla="*/ 4 h 17"/>
                <a:gd name="T36" fmla="*/ 12 w 17"/>
                <a:gd name="T37" fmla="*/ 4 h 17"/>
                <a:gd name="T38" fmla="*/ 12 w 17"/>
                <a:gd name="T39" fmla="*/ 6 h 17"/>
                <a:gd name="T40" fmla="*/ 12 w 17"/>
                <a:gd name="T41" fmla="*/ 6 h 17"/>
                <a:gd name="T42" fmla="*/ 12 w 17"/>
                <a:gd name="T43" fmla="*/ 9 h 17"/>
                <a:gd name="T44" fmla="*/ 12 w 17"/>
                <a:gd name="T45" fmla="*/ 11 h 17"/>
                <a:gd name="T46" fmla="*/ 12 w 17"/>
                <a:gd name="T47" fmla="*/ 11 h 17"/>
                <a:gd name="T48" fmla="*/ 12 w 17"/>
                <a:gd name="T49" fmla="*/ 13 h 17"/>
                <a:gd name="T50" fmla="*/ 12 w 17"/>
                <a:gd name="T51" fmla="*/ 13 h 17"/>
                <a:gd name="T52" fmla="*/ 12 w 17"/>
                <a:gd name="T53" fmla="*/ 13 h 17"/>
                <a:gd name="T54" fmla="*/ 9 w 17"/>
                <a:gd name="T55" fmla="*/ 16 h 17"/>
                <a:gd name="T56" fmla="*/ 9 w 17"/>
                <a:gd name="T57" fmla="*/ 16 h 17"/>
                <a:gd name="T58" fmla="*/ 9 w 17"/>
                <a:gd name="T59" fmla="*/ 16 h 17"/>
                <a:gd name="T60" fmla="*/ 6 w 17"/>
                <a:gd name="T61" fmla="*/ 16 h 17"/>
                <a:gd name="T62" fmla="*/ 3 w 17"/>
                <a:gd name="T63" fmla="*/ 16 h 17"/>
                <a:gd name="T64" fmla="*/ 3 w 17"/>
                <a:gd name="T65" fmla="*/ 16 h 17"/>
                <a:gd name="T66" fmla="*/ 0 w 17"/>
                <a:gd name="T67" fmla="*/ 13 h 17"/>
                <a:gd name="T68" fmla="*/ 0 w 17"/>
                <a:gd name="T69" fmla="*/ 11 h 17"/>
                <a:gd name="T70" fmla="*/ 0 w 17"/>
                <a:gd name="T71" fmla="*/ 9 h 17"/>
                <a:gd name="T72" fmla="*/ 3 w 17"/>
                <a:gd name="T73" fmla="*/ 9 h 17"/>
                <a:gd name="T74" fmla="*/ 3 w 17"/>
                <a:gd name="T75" fmla="*/ 11 h 17"/>
                <a:gd name="T76" fmla="*/ 3 w 17"/>
                <a:gd name="T77" fmla="*/ 13 h 17"/>
                <a:gd name="T78" fmla="*/ 3 w 17"/>
                <a:gd name="T79" fmla="*/ 13 h 17"/>
                <a:gd name="T80" fmla="*/ 3 w 17"/>
                <a:gd name="T81" fmla="*/ 13 h 17"/>
                <a:gd name="T82" fmla="*/ 6 w 17"/>
                <a:gd name="T83" fmla="*/ 13 h 17"/>
                <a:gd name="T84" fmla="*/ 9 w 17"/>
                <a:gd name="T85" fmla="*/ 16 h 17"/>
                <a:gd name="T86" fmla="*/ 9 w 17"/>
                <a:gd name="T87" fmla="*/ 13 h 17"/>
                <a:gd name="T88" fmla="*/ 9 w 17"/>
                <a:gd name="T89" fmla="*/ 13 h 17"/>
                <a:gd name="T90" fmla="*/ 9 w 17"/>
                <a:gd name="T91" fmla="*/ 13 h 17"/>
                <a:gd name="T92" fmla="*/ 9 w 17"/>
                <a:gd name="T93" fmla="*/ 13 h 17"/>
                <a:gd name="T94" fmla="*/ 9 w 17"/>
                <a:gd name="T95" fmla="*/ 11 h 17"/>
                <a:gd name="T96" fmla="*/ 12 w 17"/>
                <a:gd name="T97" fmla="*/ 9 h 17"/>
                <a:gd name="T98" fmla="*/ 9 w 17"/>
                <a:gd name="T99" fmla="*/ 6 h 17"/>
                <a:gd name="T100" fmla="*/ 9 w 17"/>
                <a:gd name="T101" fmla="*/ 4 h 17"/>
                <a:gd name="T102" fmla="*/ 9 w 17"/>
                <a:gd name="T103" fmla="*/ 4 h 17"/>
                <a:gd name="T104" fmla="*/ 9 w 17"/>
                <a:gd name="T105" fmla="*/ 2 h 17"/>
                <a:gd name="T106" fmla="*/ 9 w 17"/>
                <a:gd name="T107" fmla="*/ 2 h 17"/>
                <a:gd name="T108" fmla="*/ 9 w 17"/>
                <a:gd name="T109" fmla="*/ 2 h 17"/>
                <a:gd name="T110" fmla="*/ 6 w 17"/>
                <a:gd name="T111" fmla="*/ 2 h 17"/>
                <a:gd name="T112" fmla="*/ 3 w 17"/>
                <a:gd name="T113" fmla="*/ 2 h 17"/>
                <a:gd name="T114" fmla="*/ 3 w 17"/>
                <a:gd name="T115" fmla="*/ 4 h 17"/>
                <a:gd name="T116" fmla="*/ 3 w 17"/>
                <a:gd name="T117" fmla="*/ 4 h 17"/>
                <a:gd name="T118" fmla="*/ 3 w 17"/>
                <a:gd name="T119" fmla="*/ 6 h 17"/>
                <a:gd name="T120" fmla="*/ 3 w 17"/>
                <a:gd name="T121" fmla="*/ 9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0" y="9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9"/>
                  </a:lnTo>
                  <a:lnTo>
                    <a:pt x="12" y="9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9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0" name="Freeform 232"/>
            <p:cNvSpPr>
              <a:spLocks/>
            </p:cNvSpPr>
            <p:nvPr/>
          </p:nvSpPr>
          <p:spPr bwMode="auto">
            <a:xfrm>
              <a:off x="3778" y="2180"/>
              <a:ext cx="17" cy="17"/>
            </a:xfrm>
            <a:custGeom>
              <a:avLst/>
              <a:gdLst>
                <a:gd name="T0" fmla="*/ 0 w 17"/>
                <a:gd name="T1" fmla="*/ 13 h 17"/>
                <a:gd name="T2" fmla="*/ 0 w 17"/>
                <a:gd name="T3" fmla="*/ 13 h 17"/>
                <a:gd name="T4" fmla="*/ 0 w 17"/>
                <a:gd name="T5" fmla="*/ 13 h 17"/>
                <a:gd name="T6" fmla="*/ 3 w 17"/>
                <a:gd name="T7" fmla="*/ 13 h 17"/>
                <a:gd name="T8" fmla="*/ 3 w 17"/>
                <a:gd name="T9" fmla="*/ 13 h 17"/>
                <a:gd name="T10" fmla="*/ 3 w 17"/>
                <a:gd name="T11" fmla="*/ 11 h 17"/>
                <a:gd name="T12" fmla="*/ 6 w 17"/>
                <a:gd name="T13" fmla="*/ 11 h 17"/>
                <a:gd name="T14" fmla="*/ 6 w 17"/>
                <a:gd name="T15" fmla="*/ 11 h 17"/>
                <a:gd name="T16" fmla="*/ 6 w 17"/>
                <a:gd name="T17" fmla="*/ 9 h 17"/>
                <a:gd name="T18" fmla="*/ 6 w 17"/>
                <a:gd name="T19" fmla="*/ 9 h 17"/>
                <a:gd name="T20" fmla="*/ 9 w 17"/>
                <a:gd name="T21" fmla="*/ 9 h 17"/>
                <a:gd name="T22" fmla="*/ 9 w 17"/>
                <a:gd name="T23" fmla="*/ 6 h 17"/>
                <a:gd name="T24" fmla="*/ 12 w 17"/>
                <a:gd name="T25" fmla="*/ 4 h 17"/>
                <a:gd name="T26" fmla="*/ 12 w 17"/>
                <a:gd name="T27" fmla="*/ 4 h 17"/>
                <a:gd name="T28" fmla="*/ 12 w 17"/>
                <a:gd name="T29" fmla="*/ 4 h 17"/>
                <a:gd name="T30" fmla="*/ 12 w 17"/>
                <a:gd name="T31" fmla="*/ 2 h 17"/>
                <a:gd name="T32" fmla="*/ 12 w 17"/>
                <a:gd name="T33" fmla="*/ 2 h 17"/>
                <a:gd name="T34" fmla="*/ 12 w 17"/>
                <a:gd name="T35" fmla="*/ 2 h 17"/>
                <a:gd name="T36" fmla="*/ 9 w 17"/>
                <a:gd name="T37" fmla="*/ 2 h 17"/>
                <a:gd name="T38" fmla="*/ 9 w 17"/>
                <a:gd name="T39" fmla="*/ 2 h 17"/>
                <a:gd name="T40" fmla="*/ 9 w 17"/>
                <a:gd name="T41" fmla="*/ 2 h 17"/>
                <a:gd name="T42" fmla="*/ 6 w 17"/>
                <a:gd name="T43" fmla="*/ 2 h 17"/>
                <a:gd name="T44" fmla="*/ 6 w 17"/>
                <a:gd name="T45" fmla="*/ 2 h 17"/>
                <a:gd name="T46" fmla="*/ 6 w 17"/>
                <a:gd name="T47" fmla="*/ 2 h 17"/>
                <a:gd name="T48" fmla="*/ 6 w 17"/>
                <a:gd name="T49" fmla="*/ 2 h 17"/>
                <a:gd name="T50" fmla="*/ 6 w 17"/>
                <a:gd name="T51" fmla="*/ 2 h 17"/>
                <a:gd name="T52" fmla="*/ 6 w 17"/>
                <a:gd name="T53" fmla="*/ 2 h 17"/>
                <a:gd name="T54" fmla="*/ 3 w 17"/>
                <a:gd name="T55" fmla="*/ 4 h 17"/>
                <a:gd name="T56" fmla="*/ 3 w 17"/>
                <a:gd name="T57" fmla="*/ 2 h 17"/>
                <a:gd name="T58" fmla="*/ 3 w 17"/>
                <a:gd name="T59" fmla="*/ 2 h 17"/>
                <a:gd name="T60" fmla="*/ 6 w 17"/>
                <a:gd name="T61" fmla="*/ 2 h 17"/>
                <a:gd name="T62" fmla="*/ 6 w 17"/>
                <a:gd name="T63" fmla="*/ 0 h 17"/>
                <a:gd name="T64" fmla="*/ 6 w 17"/>
                <a:gd name="T65" fmla="*/ 0 h 17"/>
                <a:gd name="T66" fmla="*/ 9 w 17"/>
                <a:gd name="T67" fmla="*/ 0 h 17"/>
                <a:gd name="T68" fmla="*/ 9 w 17"/>
                <a:gd name="T69" fmla="*/ 0 h 17"/>
                <a:gd name="T70" fmla="*/ 12 w 17"/>
                <a:gd name="T71" fmla="*/ 0 h 17"/>
                <a:gd name="T72" fmla="*/ 12 w 17"/>
                <a:gd name="T73" fmla="*/ 2 h 17"/>
                <a:gd name="T74" fmla="*/ 12 w 17"/>
                <a:gd name="T75" fmla="*/ 2 h 17"/>
                <a:gd name="T76" fmla="*/ 12 w 17"/>
                <a:gd name="T77" fmla="*/ 2 h 17"/>
                <a:gd name="T78" fmla="*/ 16 w 17"/>
                <a:gd name="T79" fmla="*/ 4 h 17"/>
                <a:gd name="T80" fmla="*/ 16 w 17"/>
                <a:gd name="T81" fmla="*/ 4 h 17"/>
                <a:gd name="T82" fmla="*/ 16 w 17"/>
                <a:gd name="T83" fmla="*/ 4 h 17"/>
                <a:gd name="T84" fmla="*/ 16 w 17"/>
                <a:gd name="T85" fmla="*/ 6 h 17"/>
                <a:gd name="T86" fmla="*/ 12 w 17"/>
                <a:gd name="T87" fmla="*/ 6 h 17"/>
                <a:gd name="T88" fmla="*/ 12 w 17"/>
                <a:gd name="T89" fmla="*/ 6 h 17"/>
                <a:gd name="T90" fmla="*/ 12 w 17"/>
                <a:gd name="T91" fmla="*/ 9 h 17"/>
                <a:gd name="T92" fmla="*/ 12 w 17"/>
                <a:gd name="T93" fmla="*/ 9 h 17"/>
                <a:gd name="T94" fmla="*/ 9 w 17"/>
                <a:gd name="T95" fmla="*/ 9 h 17"/>
                <a:gd name="T96" fmla="*/ 9 w 17"/>
                <a:gd name="T97" fmla="*/ 11 h 17"/>
                <a:gd name="T98" fmla="*/ 6 w 17"/>
                <a:gd name="T99" fmla="*/ 11 h 17"/>
                <a:gd name="T100" fmla="*/ 6 w 17"/>
                <a:gd name="T101" fmla="*/ 11 h 17"/>
                <a:gd name="T102" fmla="*/ 6 w 17"/>
                <a:gd name="T103" fmla="*/ 13 h 17"/>
                <a:gd name="T104" fmla="*/ 6 w 17"/>
                <a:gd name="T105" fmla="*/ 13 h 17"/>
                <a:gd name="T106" fmla="*/ 6 w 17"/>
                <a:gd name="T107" fmla="*/ 13 h 17"/>
                <a:gd name="T108" fmla="*/ 6 w 17"/>
                <a:gd name="T109" fmla="*/ 13 h 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"/>
                <a:gd name="T166" fmla="*/ 0 h 17"/>
                <a:gd name="T167" fmla="*/ 17 w 17"/>
                <a:gd name="T168" fmla="*/ 17 h 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" h="17">
                  <a:moveTo>
                    <a:pt x="16" y="13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6" y="11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16" y="13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1" name="Freeform 233"/>
            <p:cNvSpPr>
              <a:spLocks/>
            </p:cNvSpPr>
            <p:nvPr/>
          </p:nvSpPr>
          <p:spPr bwMode="auto">
            <a:xfrm>
              <a:off x="3784" y="2180"/>
              <a:ext cx="17" cy="17"/>
            </a:xfrm>
            <a:custGeom>
              <a:avLst/>
              <a:gdLst>
                <a:gd name="T0" fmla="*/ 3 w 17"/>
                <a:gd name="T1" fmla="*/ 11 h 17"/>
                <a:gd name="T2" fmla="*/ 3 w 17"/>
                <a:gd name="T3" fmla="*/ 11 h 17"/>
                <a:gd name="T4" fmla="*/ 3 w 17"/>
                <a:gd name="T5" fmla="*/ 11 h 17"/>
                <a:gd name="T6" fmla="*/ 3 w 17"/>
                <a:gd name="T7" fmla="*/ 11 h 17"/>
                <a:gd name="T8" fmla="*/ 3 w 17"/>
                <a:gd name="T9" fmla="*/ 13 h 17"/>
                <a:gd name="T10" fmla="*/ 3 w 17"/>
                <a:gd name="T11" fmla="*/ 13 h 17"/>
                <a:gd name="T12" fmla="*/ 6 w 17"/>
                <a:gd name="T13" fmla="*/ 13 h 17"/>
                <a:gd name="T14" fmla="*/ 6 w 17"/>
                <a:gd name="T15" fmla="*/ 13 h 17"/>
                <a:gd name="T16" fmla="*/ 9 w 17"/>
                <a:gd name="T17" fmla="*/ 13 h 17"/>
                <a:gd name="T18" fmla="*/ 9 w 17"/>
                <a:gd name="T19" fmla="*/ 13 h 17"/>
                <a:gd name="T20" fmla="*/ 9 w 17"/>
                <a:gd name="T21" fmla="*/ 13 h 17"/>
                <a:gd name="T22" fmla="*/ 9 w 17"/>
                <a:gd name="T23" fmla="*/ 13 h 17"/>
                <a:gd name="T24" fmla="*/ 9 w 17"/>
                <a:gd name="T25" fmla="*/ 11 h 17"/>
                <a:gd name="T26" fmla="*/ 9 w 17"/>
                <a:gd name="T27" fmla="*/ 11 h 17"/>
                <a:gd name="T28" fmla="*/ 9 w 17"/>
                <a:gd name="T29" fmla="*/ 11 h 17"/>
                <a:gd name="T30" fmla="*/ 9 w 17"/>
                <a:gd name="T31" fmla="*/ 11 h 17"/>
                <a:gd name="T32" fmla="*/ 9 w 17"/>
                <a:gd name="T33" fmla="*/ 9 h 17"/>
                <a:gd name="T34" fmla="*/ 9 w 17"/>
                <a:gd name="T35" fmla="*/ 9 h 17"/>
                <a:gd name="T36" fmla="*/ 9 w 17"/>
                <a:gd name="T37" fmla="*/ 9 h 17"/>
                <a:gd name="T38" fmla="*/ 9 w 17"/>
                <a:gd name="T39" fmla="*/ 9 h 17"/>
                <a:gd name="T40" fmla="*/ 9 w 17"/>
                <a:gd name="T41" fmla="*/ 6 h 17"/>
                <a:gd name="T42" fmla="*/ 9 w 17"/>
                <a:gd name="T43" fmla="*/ 6 h 17"/>
                <a:gd name="T44" fmla="*/ 9 w 17"/>
                <a:gd name="T45" fmla="*/ 6 h 17"/>
                <a:gd name="T46" fmla="*/ 9 w 17"/>
                <a:gd name="T47" fmla="*/ 6 h 17"/>
                <a:gd name="T48" fmla="*/ 6 w 17"/>
                <a:gd name="T49" fmla="*/ 6 h 17"/>
                <a:gd name="T50" fmla="*/ 6 w 17"/>
                <a:gd name="T51" fmla="*/ 6 h 17"/>
                <a:gd name="T52" fmla="*/ 3 w 17"/>
                <a:gd name="T53" fmla="*/ 6 h 17"/>
                <a:gd name="T54" fmla="*/ 3 w 17"/>
                <a:gd name="T55" fmla="*/ 6 h 17"/>
                <a:gd name="T56" fmla="*/ 3 w 17"/>
                <a:gd name="T57" fmla="*/ 9 h 17"/>
                <a:gd name="T58" fmla="*/ 3 w 17"/>
                <a:gd name="T59" fmla="*/ 9 h 17"/>
                <a:gd name="T60" fmla="*/ 3 w 17"/>
                <a:gd name="T61" fmla="*/ 9 h 17"/>
                <a:gd name="T62" fmla="*/ 3 w 17"/>
                <a:gd name="T63" fmla="*/ 9 h 17"/>
                <a:gd name="T64" fmla="*/ 0 w 17"/>
                <a:gd name="T65" fmla="*/ 9 h 17"/>
                <a:gd name="T66" fmla="*/ 12 w 17"/>
                <a:gd name="T67" fmla="*/ 2 h 17"/>
                <a:gd name="T68" fmla="*/ 3 w 17"/>
                <a:gd name="T69" fmla="*/ 4 h 17"/>
                <a:gd name="T70" fmla="*/ 3 w 17"/>
                <a:gd name="T71" fmla="*/ 4 h 17"/>
                <a:gd name="T72" fmla="*/ 6 w 17"/>
                <a:gd name="T73" fmla="*/ 4 h 17"/>
                <a:gd name="T74" fmla="*/ 6 w 17"/>
                <a:gd name="T75" fmla="*/ 4 h 17"/>
                <a:gd name="T76" fmla="*/ 9 w 17"/>
                <a:gd name="T77" fmla="*/ 4 h 17"/>
                <a:gd name="T78" fmla="*/ 9 w 17"/>
                <a:gd name="T79" fmla="*/ 4 h 17"/>
                <a:gd name="T80" fmla="*/ 9 w 17"/>
                <a:gd name="T81" fmla="*/ 4 h 17"/>
                <a:gd name="T82" fmla="*/ 12 w 17"/>
                <a:gd name="T83" fmla="*/ 4 h 17"/>
                <a:gd name="T84" fmla="*/ 12 w 17"/>
                <a:gd name="T85" fmla="*/ 6 h 17"/>
                <a:gd name="T86" fmla="*/ 12 w 17"/>
                <a:gd name="T87" fmla="*/ 6 h 17"/>
                <a:gd name="T88" fmla="*/ 12 w 17"/>
                <a:gd name="T89" fmla="*/ 9 h 17"/>
                <a:gd name="T90" fmla="*/ 12 w 17"/>
                <a:gd name="T91" fmla="*/ 9 h 17"/>
                <a:gd name="T92" fmla="*/ 12 w 17"/>
                <a:gd name="T93" fmla="*/ 11 h 17"/>
                <a:gd name="T94" fmla="*/ 12 w 17"/>
                <a:gd name="T95" fmla="*/ 11 h 17"/>
                <a:gd name="T96" fmla="*/ 12 w 17"/>
                <a:gd name="T97" fmla="*/ 11 h 17"/>
                <a:gd name="T98" fmla="*/ 12 w 17"/>
                <a:gd name="T99" fmla="*/ 13 h 17"/>
                <a:gd name="T100" fmla="*/ 12 w 17"/>
                <a:gd name="T101" fmla="*/ 13 h 17"/>
                <a:gd name="T102" fmla="*/ 12 w 17"/>
                <a:gd name="T103" fmla="*/ 13 h 17"/>
                <a:gd name="T104" fmla="*/ 9 w 17"/>
                <a:gd name="T105" fmla="*/ 13 h 17"/>
                <a:gd name="T106" fmla="*/ 9 w 17"/>
                <a:gd name="T107" fmla="*/ 13 h 17"/>
                <a:gd name="T108" fmla="*/ 6 w 17"/>
                <a:gd name="T109" fmla="*/ 13 h 17"/>
                <a:gd name="T110" fmla="*/ 3 w 17"/>
                <a:gd name="T111" fmla="*/ 13 h 17"/>
                <a:gd name="T112" fmla="*/ 3 w 17"/>
                <a:gd name="T113" fmla="*/ 13 h 17"/>
                <a:gd name="T114" fmla="*/ 3 w 17"/>
                <a:gd name="T115" fmla="*/ 13 h 17"/>
                <a:gd name="T116" fmla="*/ 0 w 17"/>
                <a:gd name="T117" fmla="*/ 13 h 17"/>
                <a:gd name="T118" fmla="*/ 0 w 17"/>
                <a:gd name="T119" fmla="*/ 13 h 17"/>
                <a:gd name="T120" fmla="*/ 0 w 17"/>
                <a:gd name="T121" fmla="*/ 11 h 17"/>
                <a:gd name="T122" fmla="*/ 0 w 17"/>
                <a:gd name="T123" fmla="*/ 11 h 17"/>
                <a:gd name="T124" fmla="*/ 0 w 17"/>
                <a:gd name="T125" fmla="*/ 11 h 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"/>
                <a:gd name="T190" fmla="*/ 0 h 17"/>
                <a:gd name="T191" fmla="*/ 17 w 17"/>
                <a:gd name="T192" fmla="*/ 17 h 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" h="17">
                  <a:moveTo>
                    <a:pt x="0" y="11"/>
                  </a:moveTo>
                  <a:lnTo>
                    <a:pt x="3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2" y="11"/>
                  </a:lnTo>
                  <a:lnTo>
                    <a:pt x="9" y="9"/>
                  </a:lnTo>
                  <a:lnTo>
                    <a:pt x="9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0" y="9"/>
                  </a:lnTo>
                  <a:lnTo>
                    <a:pt x="3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3" y="2"/>
                  </a:lnTo>
                  <a:lnTo>
                    <a:pt x="3" y="6"/>
                  </a:lnTo>
                  <a:lnTo>
                    <a:pt x="3" y="4"/>
                  </a:lnTo>
                  <a:lnTo>
                    <a:pt x="6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9"/>
                  </a:lnTo>
                  <a:lnTo>
                    <a:pt x="16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2" name="Freeform 234"/>
            <p:cNvSpPr>
              <a:spLocks/>
            </p:cNvSpPr>
            <p:nvPr/>
          </p:nvSpPr>
          <p:spPr bwMode="auto">
            <a:xfrm>
              <a:off x="3811" y="2054"/>
              <a:ext cx="24" cy="17"/>
            </a:xfrm>
            <a:custGeom>
              <a:avLst/>
              <a:gdLst>
                <a:gd name="T0" fmla="*/ 0 w 24"/>
                <a:gd name="T1" fmla="*/ 8 h 17"/>
                <a:gd name="T2" fmla="*/ 8 w 24"/>
                <a:gd name="T3" fmla="*/ 0 h 17"/>
                <a:gd name="T4" fmla="*/ 7 w 24"/>
                <a:gd name="T5" fmla="*/ 6 h 17"/>
                <a:gd name="T6" fmla="*/ 23 w 24"/>
                <a:gd name="T7" fmla="*/ 6 h 17"/>
                <a:gd name="T8" fmla="*/ 23 w 24"/>
                <a:gd name="T9" fmla="*/ 8 h 17"/>
                <a:gd name="T10" fmla="*/ 7 w 24"/>
                <a:gd name="T11" fmla="*/ 8 h 17"/>
                <a:gd name="T12" fmla="*/ 8 w 24"/>
                <a:gd name="T13" fmla="*/ 16 h 17"/>
                <a:gd name="T14" fmla="*/ 0 w 24"/>
                <a:gd name="T15" fmla="*/ 8 h 17"/>
                <a:gd name="T16" fmla="*/ 0 w 24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7"/>
                <a:gd name="T29" fmla="*/ 24 w 24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7">
                  <a:moveTo>
                    <a:pt x="0" y="8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7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3" name="Freeform 235"/>
            <p:cNvSpPr>
              <a:spLocks/>
            </p:cNvSpPr>
            <p:nvPr/>
          </p:nvSpPr>
          <p:spPr bwMode="auto">
            <a:xfrm>
              <a:off x="3811" y="2054"/>
              <a:ext cx="24" cy="17"/>
            </a:xfrm>
            <a:custGeom>
              <a:avLst/>
              <a:gdLst>
                <a:gd name="T0" fmla="*/ 0 w 24"/>
                <a:gd name="T1" fmla="*/ 8 h 17"/>
                <a:gd name="T2" fmla="*/ 8 w 24"/>
                <a:gd name="T3" fmla="*/ 0 h 17"/>
                <a:gd name="T4" fmla="*/ 7 w 24"/>
                <a:gd name="T5" fmla="*/ 6 h 17"/>
                <a:gd name="T6" fmla="*/ 23 w 24"/>
                <a:gd name="T7" fmla="*/ 6 h 17"/>
                <a:gd name="T8" fmla="*/ 23 w 24"/>
                <a:gd name="T9" fmla="*/ 8 h 17"/>
                <a:gd name="T10" fmla="*/ 7 w 24"/>
                <a:gd name="T11" fmla="*/ 8 h 17"/>
                <a:gd name="T12" fmla="*/ 8 w 24"/>
                <a:gd name="T13" fmla="*/ 16 h 17"/>
                <a:gd name="T14" fmla="*/ 0 w 24"/>
                <a:gd name="T15" fmla="*/ 8 h 17"/>
                <a:gd name="T16" fmla="*/ 0 w 24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7"/>
                <a:gd name="T29" fmla="*/ 24 w 24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7">
                  <a:moveTo>
                    <a:pt x="0" y="8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7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4" name="Freeform 236"/>
            <p:cNvSpPr>
              <a:spLocks/>
            </p:cNvSpPr>
            <p:nvPr/>
          </p:nvSpPr>
          <p:spPr bwMode="auto">
            <a:xfrm>
              <a:off x="3771" y="1940"/>
              <a:ext cx="27" cy="57"/>
            </a:xfrm>
            <a:custGeom>
              <a:avLst/>
              <a:gdLst>
                <a:gd name="T0" fmla="*/ 0 w 27"/>
                <a:gd name="T1" fmla="*/ 0 h 57"/>
                <a:gd name="T2" fmla="*/ 0 w 27"/>
                <a:gd name="T3" fmla="*/ 56 h 57"/>
                <a:gd name="T4" fmla="*/ 26 w 27"/>
                <a:gd name="T5" fmla="*/ 56 h 57"/>
                <a:gd name="T6" fmla="*/ 26 w 27"/>
                <a:gd name="T7" fmla="*/ 0 h 57"/>
                <a:gd name="T8" fmla="*/ 0 w 27"/>
                <a:gd name="T9" fmla="*/ 0 h 57"/>
                <a:gd name="T10" fmla="*/ 0 w 27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57"/>
                <a:gd name="T20" fmla="*/ 27 w 27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57">
                  <a:moveTo>
                    <a:pt x="0" y="0"/>
                  </a:moveTo>
                  <a:lnTo>
                    <a:pt x="0" y="56"/>
                  </a:lnTo>
                  <a:lnTo>
                    <a:pt x="26" y="56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5" name="Freeform 237"/>
            <p:cNvSpPr>
              <a:spLocks/>
            </p:cNvSpPr>
            <p:nvPr/>
          </p:nvSpPr>
          <p:spPr bwMode="auto">
            <a:xfrm>
              <a:off x="3771" y="1940"/>
              <a:ext cx="27" cy="57"/>
            </a:xfrm>
            <a:custGeom>
              <a:avLst/>
              <a:gdLst>
                <a:gd name="T0" fmla="*/ 0 w 27"/>
                <a:gd name="T1" fmla="*/ 0 h 57"/>
                <a:gd name="T2" fmla="*/ 0 w 27"/>
                <a:gd name="T3" fmla="*/ 56 h 57"/>
                <a:gd name="T4" fmla="*/ 26 w 27"/>
                <a:gd name="T5" fmla="*/ 56 h 57"/>
                <a:gd name="T6" fmla="*/ 26 w 27"/>
                <a:gd name="T7" fmla="*/ 0 h 57"/>
                <a:gd name="T8" fmla="*/ 0 w 27"/>
                <a:gd name="T9" fmla="*/ 0 h 57"/>
                <a:gd name="T10" fmla="*/ 0 w 27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"/>
                <a:gd name="T19" fmla="*/ 0 h 57"/>
                <a:gd name="T20" fmla="*/ 27 w 27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" h="57">
                  <a:moveTo>
                    <a:pt x="0" y="0"/>
                  </a:moveTo>
                  <a:lnTo>
                    <a:pt x="0" y="56"/>
                  </a:lnTo>
                  <a:lnTo>
                    <a:pt x="26" y="56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6" name="Freeform 238"/>
            <p:cNvSpPr>
              <a:spLocks/>
            </p:cNvSpPr>
            <p:nvPr/>
          </p:nvSpPr>
          <p:spPr bwMode="auto">
            <a:xfrm>
              <a:off x="3762" y="1919"/>
              <a:ext cx="46" cy="22"/>
            </a:xfrm>
            <a:custGeom>
              <a:avLst/>
              <a:gdLst>
                <a:gd name="T0" fmla="*/ 0 w 46"/>
                <a:gd name="T1" fmla="*/ 0 h 22"/>
                <a:gd name="T2" fmla="*/ 0 w 46"/>
                <a:gd name="T3" fmla="*/ 19 h 22"/>
                <a:gd name="T4" fmla="*/ 0 w 46"/>
                <a:gd name="T5" fmla="*/ 20 h 22"/>
                <a:gd name="T6" fmla="*/ 0 w 46"/>
                <a:gd name="T7" fmla="*/ 20 h 22"/>
                <a:gd name="T8" fmla="*/ 1 w 46"/>
                <a:gd name="T9" fmla="*/ 20 h 22"/>
                <a:gd name="T10" fmla="*/ 1 w 46"/>
                <a:gd name="T11" fmla="*/ 20 h 22"/>
                <a:gd name="T12" fmla="*/ 1 w 46"/>
                <a:gd name="T13" fmla="*/ 20 h 22"/>
                <a:gd name="T14" fmla="*/ 3 w 46"/>
                <a:gd name="T15" fmla="*/ 20 h 22"/>
                <a:gd name="T16" fmla="*/ 3 w 46"/>
                <a:gd name="T17" fmla="*/ 21 h 22"/>
                <a:gd name="T18" fmla="*/ 4 w 46"/>
                <a:gd name="T19" fmla="*/ 21 h 22"/>
                <a:gd name="T20" fmla="*/ 5 w 46"/>
                <a:gd name="T21" fmla="*/ 21 h 22"/>
                <a:gd name="T22" fmla="*/ 6 w 46"/>
                <a:gd name="T23" fmla="*/ 21 h 22"/>
                <a:gd name="T24" fmla="*/ 7 w 46"/>
                <a:gd name="T25" fmla="*/ 21 h 22"/>
                <a:gd name="T26" fmla="*/ 9 w 46"/>
                <a:gd name="T27" fmla="*/ 21 h 22"/>
                <a:gd name="T28" fmla="*/ 35 w 46"/>
                <a:gd name="T29" fmla="*/ 21 h 22"/>
                <a:gd name="T30" fmla="*/ 37 w 46"/>
                <a:gd name="T31" fmla="*/ 21 h 22"/>
                <a:gd name="T32" fmla="*/ 38 w 46"/>
                <a:gd name="T33" fmla="*/ 21 h 22"/>
                <a:gd name="T34" fmla="*/ 39 w 46"/>
                <a:gd name="T35" fmla="*/ 21 h 22"/>
                <a:gd name="T36" fmla="*/ 40 w 46"/>
                <a:gd name="T37" fmla="*/ 21 h 22"/>
                <a:gd name="T38" fmla="*/ 41 w 46"/>
                <a:gd name="T39" fmla="*/ 21 h 22"/>
                <a:gd name="T40" fmla="*/ 42 w 46"/>
                <a:gd name="T41" fmla="*/ 21 h 22"/>
                <a:gd name="T42" fmla="*/ 42 w 46"/>
                <a:gd name="T43" fmla="*/ 20 h 22"/>
                <a:gd name="T44" fmla="*/ 43 w 46"/>
                <a:gd name="T45" fmla="*/ 20 h 22"/>
                <a:gd name="T46" fmla="*/ 43 w 46"/>
                <a:gd name="T47" fmla="*/ 20 h 22"/>
                <a:gd name="T48" fmla="*/ 44 w 46"/>
                <a:gd name="T49" fmla="*/ 20 h 22"/>
                <a:gd name="T50" fmla="*/ 44 w 46"/>
                <a:gd name="T51" fmla="*/ 20 h 22"/>
                <a:gd name="T52" fmla="*/ 45 w 46"/>
                <a:gd name="T53" fmla="*/ 19 h 22"/>
                <a:gd name="T54" fmla="*/ 45 w 46"/>
                <a:gd name="T55" fmla="*/ 0 h 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6"/>
                <a:gd name="T85" fmla="*/ 0 h 22"/>
                <a:gd name="T86" fmla="*/ 46 w 46"/>
                <a:gd name="T87" fmla="*/ 22 h 2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6" h="22">
                  <a:moveTo>
                    <a:pt x="0" y="0"/>
                  </a:move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7" y="21"/>
                  </a:lnTo>
                  <a:lnTo>
                    <a:pt x="9" y="21"/>
                  </a:lnTo>
                  <a:lnTo>
                    <a:pt x="35" y="21"/>
                  </a:lnTo>
                  <a:lnTo>
                    <a:pt x="37" y="21"/>
                  </a:lnTo>
                  <a:lnTo>
                    <a:pt x="38" y="21"/>
                  </a:lnTo>
                  <a:lnTo>
                    <a:pt x="39" y="21"/>
                  </a:lnTo>
                  <a:lnTo>
                    <a:pt x="40" y="21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4" y="20"/>
                  </a:lnTo>
                  <a:lnTo>
                    <a:pt x="45" y="19"/>
                  </a:lnTo>
                  <a:lnTo>
                    <a:pt x="4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7" name="Freeform 239"/>
            <p:cNvSpPr>
              <a:spLocks/>
            </p:cNvSpPr>
            <p:nvPr/>
          </p:nvSpPr>
          <p:spPr bwMode="auto">
            <a:xfrm>
              <a:off x="3762" y="1857"/>
              <a:ext cx="46" cy="63"/>
            </a:xfrm>
            <a:custGeom>
              <a:avLst/>
              <a:gdLst>
                <a:gd name="T0" fmla="*/ 0 w 46"/>
                <a:gd name="T1" fmla="*/ 0 h 63"/>
                <a:gd name="T2" fmla="*/ 0 w 46"/>
                <a:gd name="T3" fmla="*/ 62 h 63"/>
                <a:gd name="T4" fmla="*/ 45 w 46"/>
                <a:gd name="T5" fmla="*/ 62 h 63"/>
                <a:gd name="T6" fmla="*/ 45 w 46"/>
                <a:gd name="T7" fmla="*/ 0 h 63"/>
                <a:gd name="T8" fmla="*/ 0 w 46"/>
                <a:gd name="T9" fmla="*/ 0 h 63"/>
                <a:gd name="T10" fmla="*/ 0 w 46"/>
                <a:gd name="T11" fmla="*/ 0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63"/>
                <a:gd name="T20" fmla="*/ 46 w 46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63">
                  <a:moveTo>
                    <a:pt x="0" y="0"/>
                  </a:moveTo>
                  <a:lnTo>
                    <a:pt x="0" y="62"/>
                  </a:lnTo>
                  <a:lnTo>
                    <a:pt x="45" y="62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8" name="Freeform 240"/>
            <p:cNvSpPr>
              <a:spLocks/>
            </p:cNvSpPr>
            <p:nvPr/>
          </p:nvSpPr>
          <p:spPr bwMode="auto">
            <a:xfrm>
              <a:off x="3762" y="1857"/>
              <a:ext cx="46" cy="63"/>
            </a:xfrm>
            <a:custGeom>
              <a:avLst/>
              <a:gdLst>
                <a:gd name="T0" fmla="*/ 0 w 46"/>
                <a:gd name="T1" fmla="*/ 0 h 63"/>
                <a:gd name="T2" fmla="*/ 0 w 46"/>
                <a:gd name="T3" fmla="*/ 62 h 63"/>
                <a:gd name="T4" fmla="*/ 45 w 46"/>
                <a:gd name="T5" fmla="*/ 62 h 63"/>
                <a:gd name="T6" fmla="*/ 45 w 46"/>
                <a:gd name="T7" fmla="*/ 0 h 63"/>
                <a:gd name="T8" fmla="*/ 0 w 46"/>
                <a:gd name="T9" fmla="*/ 0 h 63"/>
                <a:gd name="T10" fmla="*/ 0 w 46"/>
                <a:gd name="T11" fmla="*/ 0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63"/>
                <a:gd name="T20" fmla="*/ 46 w 46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63">
                  <a:moveTo>
                    <a:pt x="0" y="0"/>
                  </a:moveTo>
                  <a:lnTo>
                    <a:pt x="0" y="62"/>
                  </a:lnTo>
                  <a:lnTo>
                    <a:pt x="45" y="62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19" name="Freeform 241"/>
            <p:cNvSpPr>
              <a:spLocks/>
            </p:cNvSpPr>
            <p:nvPr/>
          </p:nvSpPr>
          <p:spPr bwMode="auto">
            <a:xfrm>
              <a:off x="3765" y="1848"/>
              <a:ext cx="40" cy="17"/>
            </a:xfrm>
            <a:custGeom>
              <a:avLst/>
              <a:gdLst>
                <a:gd name="T0" fmla="*/ 0 w 40"/>
                <a:gd name="T1" fmla="*/ 0 h 17"/>
                <a:gd name="T2" fmla="*/ 0 w 40"/>
                <a:gd name="T3" fmla="*/ 16 h 17"/>
                <a:gd name="T4" fmla="*/ 39 w 40"/>
                <a:gd name="T5" fmla="*/ 16 h 17"/>
                <a:gd name="T6" fmla="*/ 39 w 40"/>
                <a:gd name="T7" fmla="*/ 0 h 17"/>
                <a:gd name="T8" fmla="*/ 0 w 40"/>
                <a:gd name="T9" fmla="*/ 0 h 17"/>
                <a:gd name="T10" fmla="*/ 0 w 4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17"/>
                <a:gd name="T20" fmla="*/ 40 w 4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17">
                  <a:moveTo>
                    <a:pt x="0" y="0"/>
                  </a:moveTo>
                  <a:lnTo>
                    <a:pt x="0" y="16"/>
                  </a:lnTo>
                  <a:lnTo>
                    <a:pt x="39" y="16"/>
                  </a:lnTo>
                  <a:lnTo>
                    <a:pt x="39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0" name="Freeform 242"/>
            <p:cNvSpPr>
              <a:spLocks/>
            </p:cNvSpPr>
            <p:nvPr/>
          </p:nvSpPr>
          <p:spPr bwMode="auto">
            <a:xfrm>
              <a:off x="3765" y="1848"/>
              <a:ext cx="40" cy="17"/>
            </a:xfrm>
            <a:custGeom>
              <a:avLst/>
              <a:gdLst>
                <a:gd name="T0" fmla="*/ 0 w 40"/>
                <a:gd name="T1" fmla="*/ 0 h 17"/>
                <a:gd name="T2" fmla="*/ 0 w 40"/>
                <a:gd name="T3" fmla="*/ 16 h 17"/>
                <a:gd name="T4" fmla="*/ 39 w 40"/>
                <a:gd name="T5" fmla="*/ 16 h 17"/>
                <a:gd name="T6" fmla="*/ 39 w 40"/>
                <a:gd name="T7" fmla="*/ 0 h 17"/>
                <a:gd name="T8" fmla="*/ 0 w 40"/>
                <a:gd name="T9" fmla="*/ 0 h 17"/>
                <a:gd name="T10" fmla="*/ 0 w 4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17"/>
                <a:gd name="T20" fmla="*/ 40 w 4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17">
                  <a:moveTo>
                    <a:pt x="0" y="0"/>
                  </a:moveTo>
                  <a:lnTo>
                    <a:pt x="0" y="16"/>
                  </a:lnTo>
                  <a:lnTo>
                    <a:pt x="39" y="16"/>
                  </a:lnTo>
                  <a:lnTo>
                    <a:pt x="39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1" name="Freeform 243"/>
            <p:cNvSpPr>
              <a:spLocks/>
            </p:cNvSpPr>
            <p:nvPr/>
          </p:nvSpPr>
          <p:spPr bwMode="auto">
            <a:xfrm>
              <a:off x="3770" y="1843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0 w 30"/>
                <a:gd name="T3" fmla="*/ 16 h 17"/>
                <a:gd name="T4" fmla="*/ 29 w 30"/>
                <a:gd name="T5" fmla="*/ 16 h 17"/>
                <a:gd name="T6" fmla="*/ 29 w 30"/>
                <a:gd name="T7" fmla="*/ 0 h 17"/>
                <a:gd name="T8" fmla="*/ 0 w 30"/>
                <a:gd name="T9" fmla="*/ 0 h 17"/>
                <a:gd name="T10" fmla="*/ 0 w 3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7"/>
                <a:gd name="T20" fmla="*/ 30 w 3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7">
                  <a:moveTo>
                    <a:pt x="0" y="0"/>
                  </a:moveTo>
                  <a:lnTo>
                    <a:pt x="0" y="16"/>
                  </a:lnTo>
                  <a:lnTo>
                    <a:pt x="29" y="16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2" name="Freeform 244"/>
            <p:cNvSpPr>
              <a:spLocks/>
            </p:cNvSpPr>
            <p:nvPr/>
          </p:nvSpPr>
          <p:spPr bwMode="auto">
            <a:xfrm>
              <a:off x="3770" y="1843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0 w 30"/>
                <a:gd name="T3" fmla="*/ 16 h 17"/>
                <a:gd name="T4" fmla="*/ 29 w 30"/>
                <a:gd name="T5" fmla="*/ 16 h 17"/>
                <a:gd name="T6" fmla="*/ 29 w 30"/>
                <a:gd name="T7" fmla="*/ 0 h 17"/>
                <a:gd name="T8" fmla="*/ 0 w 30"/>
                <a:gd name="T9" fmla="*/ 0 h 17"/>
                <a:gd name="T10" fmla="*/ 0 w 3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7"/>
                <a:gd name="T20" fmla="*/ 30 w 3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7">
                  <a:moveTo>
                    <a:pt x="0" y="0"/>
                  </a:moveTo>
                  <a:lnTo>
                    <a:pt x="0" y="16"/>
                  </a:lnTo>
                  <a:lnTo>
                    <a:pt x="29" y="16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3" name="Line 245"/>
            <p:cNvSpPr>
              <a:spLocks noChangeShapeType="1"/>
            </p:cNvSpPr>
            <p:nvPr/>
          </p:nvSpPr>
          <p:spPr bwMode="auto">
            <a:xfrm>
              <a:off x="3777" y="1843"/>
              <a:ext cx="0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4" name="Line 246"/>
            <p:cNvSpPr>
              <a:spLocks noChangeShapeType="1"/>
            </p:cNvSpPr>
            <p:nvPr/>
          </p:nvSpPr>
          <p:spPr bwMode="auto">
            <a:xfrm>
              <a:off x="3791" y="1843"/>
              <a:ext cx="0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5" name="Freeform 247"/>
            <p:cNvSpPr>
              <a:spLocks/>
            </p:cNvSpPr>
            <p:nvPr/>
          </p:nvSpPr>
          <p:spPr bwMode="auto">
            <a:xfrm>
              <a:off x="3773" y="1837"/>
              <a:ext cx="23" cy="17"/>
            </a:xfrm>
            <a:custGeom>
              <a:avLst/>
              <a:gdLst>
                <a:gd name="T0" fmla="*/ 0 w 23"/>
                <a:gd name="T1" fmla="*/ 0 h 17"/>
                <a:gd name="T2" fmla="*/ 0 w 23"/>
                <a:gd name="T3" fmla="*/ 16 h 17"/>
                <a:gd name="T4" fmla="*/ 22 w 23"/>
                <a:gd name="T5" fmla="*/ 16 h 17"/>
                <a:gd name="T6" fmla="*/ 22 w 23"/>
                <a:gd name="T7" fmla="*/ 0 h 17"/>
                <a:gd name="T8" fmla="*/ 0 w 23"/>
                <a:gd name="T9" fmla="*/ 0 h 17"/>
                <a:gd name="T10" fmla="*/ 0 w 2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7"/>
                <a:gd name="T20" fmla="*/ 23 w 2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7">
                  <a:moveTo>
                    <a:pt x="0" y="0"/>
                  </a:moveTo>
                  <a:lnTo>
                    <a:pt x="0" y="16"/>
                  </a:lnTo>
                  <a:lnTo>
                    <a:pt x="22" y="16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6" name="Freeform 248"/>
            <p:cNvSpPr>
              <a:spLocks/>
            </p:cNvSpPr>
            <p:nvPr/>
          </p:nvSpPr>
          <p:spPr bwMode="auto">
            <a:xfrm>
              <a:off x="3773" y="1837"/>
              <a:ext cx="23" cy="17"/>
            </a:xfrm>
            <a:custGeom>
              <a:avLst/>
              <a:gdLst>
                <a:gd name="T0" fmla="*/ 0 w 23"/>
                <a:gd name="T1" fmla="*/ 0 h 17"/>
                <a:gd name="T2" fmla="*/ 0 w 23"/>
                <a:gd name="T3" fmla="*/ 16 h 17"/>
                <a:gd name="T4" fmla="*/ 22 w 23"/>
                <a:gd name="T5" fmla="*/ 16 h 17"/>
                <a:gd name="T6" fmla="*/ 22 w 23"/>
                <a:gd name="T7" fmla="*/ 0 h 17"/>
                <a:gd name="T8" fmla="*/ 0 w 23"/>
                <a:gd name="T9" fmla="*/ 0 h 17"/>
                <a:gd name="T10" fmla="*/ 0 w 2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17"/>
                <a:gd name="T20" fmla="*/ 23 w 23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17">
                  <a:moveTo>
                    <a:pt x="0" y="0"/>
                  </a:moveTo>
                  <a:lnTo>
                    <a:pt x="0" y="16"/>
                  </a:lnTo>
                  <a:lnTo>
                    <a:pt x="22" y="16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7" name="Freeform 249"/>
            <p:cNvSpPr>
              <a:spLocks/>
            </p:cNvSpPr>
            <p:nvPr/>
          </p:nvSpPr>
          <p:spPr bwMode="auto">
            <a:xfrm>
              <a:off x="3770" y="1831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0 w 30"/>
                <a:gd name="T3" fmla="*/ 16 h 17"/>
                <a:gd name="T4" fmla="*/ 29 w 30"/>
                <a:gd name="T5" fmla="*/ 16 h 17"/>
                <a:gd name="T6" fmla="*/ 29 w 30"/>
                <a:gd name="T7" fmla="*/ 0 h 17"/>
                <a:gd name="T8" fmla="*/ 0 w 30"/>
                <a:gd name="T9" fmla="*/ 0 h 17"/>
                <a:gd name="T10" fmla="*/ 0 w 3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7"/>
                <a:gd name="T20" fmla="*/ 30 w 3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7">
                  <a:moveTo>
                    <a:pt x="0" y="0"/>
                  </a:moveTo>
                  <a:lnTo>
                    <a:pt x="0" y="16"/>
                  </a:lnTo>
                  <a:lnTo>
                    <a:pt x="29" y="16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8" name="Freeform 250"/>
            <p:cNvSpPr>
              <a:spLocks/>
            </p:cNvSpPr>
            <p:nvPr/>
          </p:nvSpPr>
          <p:spPr bwMode="auto">
            <a:xfrm>
              <a:off x="3770" y="1831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0 w 30"/>
                <a:gd name="T3" fmla="*/ 16 h 17"/>
                <a:gd name="T4" fmla="*/ 29 w 30"/>
                <a:gd name="T5" fmla="*/ 16 h 17"/>
                <a:gd name="T6" fmla="*/ 29 w 30"/>
                <a:gd name="T7" fmla="*/ 0 h 17"/>
                <a:gd name="T8" fmla="*/ 0 w 30"/>
                <a:gd name="T9" fmla="*/ 0 h 17"/>
                <a:gd name="T10" fmla="*/ 0 w 30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7"/>
                <a:gd name="T20" fmla="*/ 30 w 30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7">
                  <a:moveTo>
                    <a:pt x="0" y="0"/>
                  </a:moveTo>
                  <a:lnTo>
                    <a:pt x="0" y="16"/>
                  </a:lnTo>
                  <a:lnTo>
                    <a:pt x="29" y="16"/>
                  </a:lnTo>
                  <a:lnTo>
                    <a:pt x="29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29" name="Line 251"/>
            <p:cNvSpPr>
              <a:spLocks noChangeShapeType="1"/>
            </p:cNvSpPr>
            <p:nvPr/>
          </p:nvSpPr>
          <p:spPr bwMode="auto">
            <a:xfrm>
              <a:off x="3777" y="1831"/>
              <a:ext cx="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0" name="Line 252"/>
            <p:cNvSpPr>
              <a:spLocks noChangeShapeType="1"/>
            </p:cNvSpPr>
            <p:nvPr/>
          </p:nvSpPr>
          <p:spPr bwMode="auto">
            <a:xfrm>
              <a:off x="3791" y="1831"/>
              <a:ext cx="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1" name="Freeform 253"/>
            <p:cNvSpPr>
              <a:spLocks/>
            </p:cNvSpPr>
            <p:nvPr/>
          </p:nvSpPr>
          <p:spPr bwMode="auto">
            <a:xfrm>
              <a:off x="3771" y="1817"/>
              <a:ext cx="27" cy="17"/>
            </a:xfrm>
            <a:custGeom>
              <a:avLst/>
              <a:gdLst>
                <a:gd name="T0" fmla="*/ 0 w 27"/>
                <a:gd name="T1" fmla="*/ 16 h 17"/>
                <a:gd name="T2" fmla="*/ 0 w 27"/>
                <a:gd name="T3" fmla="*/ 8 h 17"/>
                <a:gd name="T4" fmla="*/ 0 w 27"/>
                <a:gd name="T5" fmla="*/ 8 h 17"/>
                <a:gd name="T6" fmla="*/ 0 w 27"/>
                <a:gd name="T7" fmla="*/ 6 h 17"/>
                <a:gd name="T8" fmla="*/ 1 w 27"/>
                <a:gd name="T9" fmla="*/ 5 h 17"/>
                <a:gd name="T10" fmla="*/ 1 w 27"/>
                <a:gd name="T11" fmla="*/ 4 h 17"/>
                <a:gd name="T12" fmla="*/ 1 w 27"/>
                <a:gd name="T13" fmla="*/ 3 h 17"/>
                <a:gd name="T14" fmla="*/ 2 w 27"/>
                <a:gd name="T15" fmla="*/ 3 h 17"/>
                <a:gd name="T16" fmla="*/ 3 w 27"/>
                <a:gd name="T17" fmla="*/ 2 h 17"/>
                <a:gd name="T18" fmla="*/ 3 w 27"/>
                <a:gd name="T19" fmla="*/ 2 h 17"/>
                <a:gd name="T20" fmla="*/ 5 w 27"/>
                <a:gd name="T21" fmla="*/ 1 h 17"/>
                <a:gd name="T22" fmla="*/ 5 w 27"/>
                <a:gd name="T23" fmla="*/ 1 h 17"/>
                <a:gd name="T24" fmla="*/ 6 w 27"/>
                <a:gd name="T25" fmla="*/ 1 h 17"/>
                <a:gd name="T26" fmla="*/ 7 w 27"/>
                <a:gd name="T27" fmla="*/ 0 h 17"/>
                <a:gd name="T28" fmla="*/ 19 w 27"/>
                <a:gd name="T29" fmla="*/ 0 h 17"/>
                <a:gd name="T30" fmla="*/ 20 w 27"/>
                <a:gd name="T31" fmla="*/ 1 h 17"/>
                <a:gd name="T32" fmla="*/ 21 w 27"/>
                <a:gd name="T33" fmla="*/ 1 h 17"/>
                <a:gd name="T34" fmla="*/ 22 w 27"/>
                <a:gd name="T35" fmla="*/ 1 h 17"/>
                <a:gd name="T36" fmla="*/ 22 w 27"/>
                <a:gd name="T37" fmla="*/ 2 h 17"/>
                <a:gd name="T38" fmla="*/ 24 w 27"/>
                <a:gd name="T39" fmla="*/ 2 h 17"/>
                <a:gd name="T40" fmla="*/ 24 w 27"/>
                <a:gd name="T41" fmla="*/ 3 h 17"/>
                <a:gd name="T42" fmla="*/ 25 w 27"/>
                <a:gd name="T43" fmla="*/ 3 h 17"/>
                <a:gd name="T44" fmla="*/ 25 w 27"/>
                <a:gd name="T45" fmla="*/ 4 h 17"/>
                <a:gd name="T46" fmla="*/ 26 w 27"/>
                <a:gd name="T47" fmla="*/ 5 h 17"/>
                <a:gd name="T48" fmla="*/ 26 w 27"/>
                <a:gd name="T49" fmla="*/ 6 h 17"/>
                <a:gd name="T50" fmla="*/ 26 w 27"/>
                <a:gd name="T51" fmla="*/ 8 h 17"/>
                <a:gd name="T52" fmla="*/ 26 w 27"/>
                <a:gd name="T53" fmla="*/ 8 h 17"/>
                <a:gd name="T54" fmla="*/ 26 w 27"/>
                <a:gd name="T55" fmla="*/ 16 h 17"/>
                <a:gd name="T56" fmla="*/ 0 w 27"/>
                <a:gd name="T57" fmla="*/ 16 h 17"/>
                <a:gd name="T58" fmla="*/ 0 w 27"/>
                <a:gd name="T59" fmla="*/ 16 h 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"/>
                <a:gd name="T91" fmla="*/ 0 h 17"/>
                <a:gd name="T92" fmla="*/ 27 w 27"/>
                <a:gd name="T93" fmla="*/ 17 h 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" h="17">
                  <a:moveTo>
                    <a:pt x="0" y="16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2" name="Freeform 254"/>
            <p:cNvSpPr>
              <a:spLocks/>
            </p:cNvSpPr>
            <p:nvPr/>
          </p:nvSpPr>
          <p:spPr bwMode="auto">
            <a:xfrm>
              <a:off x="3771" y="1817"/>
              <a:ext cx="27" cy="17"/>
            </a:xfrm>
            <a:custGeom>
              <a:avLst/>
              <a:gdLst>
                <a:gd name="T0" fmla="*/ 0 w 27"/>
                <a:gd name="T1" fmla="*/ 16 h 17"/>
                <a:gd name="T2" fmla="*/ 0 w 27"/>
                <a:gd name="T3" fmla="*/ 8 h 17"/>
                <a:gd name="T4" fmla="*/ 0 w 27"/>
                <a:gd name="T5" fmla="*/ 8 h 17"/>
                <a:gd name="T6" fmla="*/ 0 w 27"/>
                <a:gd name="T7" fmla="*/ 6 h 17"/>
                <a:gd name="T8" fmla="*/ 1 w 27"/>
                <a:gd name="T9" fmla="*/ 5 h 17"/>
                <a:gd name="T10" fmla="*/ 1 w 27"/>
                <a:gd name="T11" fmla="*/ 4 h 17"/>
                <a:gd name="T12" fmla="*/ 1 w 27"/>
                <a:gd name="T13" fmla="*/ 3 h 17"/>
                <a:gd name="T14" fmla="*/ 2 w 27"/>
                <a:gd name="T15" fmla="*/ 3 h 17"/>
                <a:gd name="T16" fmla="*/ 3 w 27"/>
                <a:gd name="T17" fmla="*/ 2 h 17"/>
                <a:gd name="T18" fmla="*/ 3 w 27"/>
                <a:gd name="T19" fmla="*/ 2 h 17"/>
                <a:gd name="T20" fmla="*/ 5 w 27"/>
                <a:gd name="T21" fmla="*/ 1 h 17"/>
                <a:gd name="T22" fmla="*/ 5 w 27"/>
                <a:gd name="T23" fmla="*/ 1 h 17"/>
                <a:gd name="T24" fmla="*/ 6 w 27"/>
                <a:gd name="T25" fmla="*/ 1 h 17"/>
                <a:gd name="T26" fmla="*/ 7 w 27"/>
                <a:gd name="T27" fmla="*/ 0 h 17"/>
                <a:gd name="T28" fmla="*/ 19 w 27"/>
                <a:gd name="T29" fmla="*/ 0 h 17"/>
                <a:gd name="T30" fmla="*/ 20 w 27"/>
                <a:gd name="T31" fmla="*/ 1 h 17"/>
                <a:gd name="T32" fmla="*/ 21 w 27"/>
                <a:gd name="T33" fmla="*/ 1 h 17"/>
                <a:gd name="T34" fmla="*/ 22 w 27"/>
                <a:gd name="T35" fmla="*/ 1 h 17"/>
                <a:gd name="T36" fmla="*/ 22 w 27"/>
                <a:gd name="T37" fmla="*/ 2 h 17"/>
                <a:gd name="T38" fmla="*/ 24 w 27"/>
                <a:gd name="T39" fmla="*/ 2 h 17"/>
                <a:gd name="T40" fmla="*/ 24 w 27"/>
                <a:gd name="T41" fmla="*/ 3 h 17"/>
                <a:gd name="T42" fmla="*/ 25 w 27"/>
                <a:gd name="T43" fmla="*/ 3 h 17"/>
                <a:gd name="T44" fmla="*/ 25 w 27"/>
                <a:gd name="T45" fmla="*/ 4 h 17"/>
                <a:gd name="T46" fmla="*/ 26 w 27"/>
                <a:gd name="T47" fmla="*/ 5 h 17"/>
                <a:gd name="T48" fmla="*/ 26 w 27"/>
                <a:gd name="T49" fmla="*/ 6 h 17"/>
                <a:gd name="T50" fmla="*/ 26 w 27"/>
                <a:gd name="T51" fmla="*/ 8 h 17"/>
                <a:gd name="T52" fmla="*/ 26 w 27"/>
                <a:gd name="T53" fmla="*/ 8 h 17"/>
                <a:gd name="T54" fmla="*/ 26 w 27"/>
                <a:gd name="T55" fmla="*/ 16 h 17"/>
                <a:gd name="T56" fmla="*/ 0 w 27"/>
                <a:gd name="T57" fmla="*/ 16 h 17"/>
                <a:gd name="T58" fmla="*/ 0 w 27"/>
                <a:gd name="T59" fmla="*/ 16 h 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"/>
                <a:gd name="T91" fmla="*/ 0 h 17"/>
                <a:gd name="T92" fmla="*/ 27 w 27"/>
                <a:gd name="T93" fmla="*/ 17 h 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" h="17">
                  <a:moveTo>
                    <a:pt x="0" y="16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0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6" y="16"/>
                  </a:lnTo>
                  <a:lnTo>
                    <a:pt x="0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3" name="Freeform 255"/>
            <p:cNvSpPr>
              <a:spLocks/>
            </p:cNvSpPr>
            <p:nvPr/>
          </p:nvSpPr>
          <p:spPr bwMode="auto">
            <a:xfrm>
              <a:off x="3851" y="2212"/>
              <a:ext cx="26" cy="46"/>
            </a:xfrm>
            <a:custGeom>
              <a:avLst/>
              <a:gdLst>
                <a:gd name="T0" fmla="*/ 2 w 26"/>
                <a:gd name="T1" fmla="*/ 0 h 46"/>
                <a:gd name="T2" fmla="*/ 2 w 26"/>
                <a:gd name="T3" fmla="*/ 0 h 46"/>
                <a:gd name="T4" fmla="*/ 2 w 26"/>
                <a:gd name="T5" fmla="*/ 0 h 46"/>
                <a:gd name="T6" fmla="*/ 1 w 26"/>
                <a:gd name="T7" fmla="*/ 0 h 46"/>
                <a:gd name="T8" fmla="*/ 1 w 26"/>
                <a:gd name="T9" fmla="*/ 0 h 46"/>
                <a:gd name="T10" fmla="*/ 1 w 26"/>
                <a:gd name="T11" fmla="*/ 0 h 46"/>
                <a:gd name="T12" fmla="*/ 1 w 26"/>
                <a:gd name="T13" fmla="*/ 1 h 46"/>
                <a:gd name="T14" fmla="*/ 0 w 26"/>
                <a:gd name="T15" fmla="*/ 1 h 46"/>
                <a:gd name="T16" fmla="*/ 0 w 26"/>
                <a:gd name="T17" fmla="*/ 2 h 46"/>
                <a:gd name="T18" fmla="*/ 0 w 26"/>
                <a:gd name="T19" fmla="*/ 2 h 46"/>
                <a:gd name="T20" fmla="*/ 0 w 26"/>
                <a:gd name="T21" fmla="*/ 2 h 46"/>
                <a:gd name="T22" fmla="*/ 0 w 26"/>
                <a:gd name="T23" fmla="*/ 2 h 46"/>
                <a:gd name="T24" fmla="*/ 0 w 26"/>
                <a:gd name="T25" fmla="*/ 3 h 46"/>
                <a:gd name="T26" fmla="*/ 0 w 26"/>
                <a:gd name="T27" fmla="*/ 43 h 46"/>
                <a:gd name="T28" fmla="*/ 0 w 26"/>
                <a:gd name="T29" fmla="*/ 43 h 46"/>
                <a:gd name="T30" fmla="*/ 0 w 26"/>
                <a:gd name="T31" fmla="*/ 43 h 46"/>
                <a:gd name="T32" fmla="*/ 0 w 26"/>
                <a:gd name="T33" fmla="*/ 43 h 46"/>
                <a:gd name="T34" fmla="*/ 0 w 26"/>
                <a:gd name="T35" fmla="*/ 44 h 46"/>
                <a:gd name="T36" fmla="*/ 0 w 26"/>
                <a:gd name="T37" fmla="*/ 44 h 46"/>
                <a:gd name="T38" fmla="*/ 1 w 26"/>
                <a:gd name="T39" fmla="*/ 45 h 46"/>
                <a:gd name="T40" fmla="*/ 1 w 26"/>
                <a:gd name="T41" fmla="*/ 45 h 46"/>
                <a:gd name="T42" fmla="*/ 1 w 26"/>
                <a:gd name="T43" fmla="*/ 45 h 46"/>
                <a:gd name="T44" fmla="*/ 1 w 26"/>
                <a:gd name="T45" fmla="*/ 45 h 46"/>
                <a:gd name="T46" fmla="*/ 2 w 26"/>
                <a:gd name="T47" fmla="*/ 45 h 46"/>
                <a:gd name="T48" fmla="*/ 2 w 26"/>
                <a:gd name="T49" fmla="*/ 45 h 46"/>
                <a:gd name="T50" fmla="*/ 2 w 26"/>
                <a:gd name="T51" fmla="*/ 45 h 46"/>
                <a:gd name="T52" fmla="*/ 23 w 26"/>
                <a:gd name="T53" fmla="*/ 45 h 46"/>
                <a:gd name="T54" fmla="*/ 23 w 26"/>
                <a:gd name="T55" fmla="*/ 45 h 46"/>
                <a:gd name="T56" fmla="*/ 23 w 26"/>
                <a:gd name="T57" fmla="*/ 45 h 46"/>
                <a:gd name="T58" fmla="*/ 24 w 26"/>
                <a:gd name="T59" fmla="*/ 45 h 46"/>
                <a:gd name="T60" fmla="*/ 24 w 26"/>
                <a:gd name="T61" fmla="*/ 45 h 46"/>
                <a:gd name="T62" fmla="*/ 24 w 26"/>
                <a:gd name="T63" fmla="*/ 45 h 46"/>
                <a:gd name="T64" fmla="*/ 24 w 26"/>
                <a:gd name="T65" fmla="*/ 45 h 46"/>
                <a:gd name="T66" fmla="*/ 25 w 26"/>
                <a:gd name="T67" fmla="*/ 44 h 46"/>
                <a:gd name="T68" fmla="*/ 25 w 26"/>
                <a:gd name="T69" fmla="*/ 44 h 46"/>
                <a:gd name="T70" fmla="*/ 25 w 26"/>
                <a:gd name="T71" fmla="*/ 43 h 46"/>
                <a:gd name="T72" fmla="*/ 25 w 26"/>
                <a:gd name="T73" fmla="*/ 43 h 46"/>
                <a:gd name="T74" fmla="*/ 25 w 26"/>
                <a:gd name="T75" fmla="*/ 43 h 46"/>
                <a:gd name="T76" fmla="*/ 25 w 26"/>
                <a:gd name="T77" fmla="*/ 43 h 46"/>
                <a:gd name="T78" fmla="*/ 25 w 26"/>
                <a:gd name="T79" fmla="*/ 3 h 46"/>
                <a:gd name="T80" fmla="*/ 25 w 26"/>
                <a:gd name="T81" fmla="*/ 2 h 46"/>
                <a:gd name="T82" fmla="*/ 25 w 26"/>
                <a:gd name="T83" fmla="*/ 2 h 46"/>
                <a:gd name="T84" fmla="*/ 25 w 26"/>
                <a:gd name="T85" fmla="*/ 2 h 46"/>
                <a:gd name="T86" fmla="*/ 25 w 26"/>
                <a:gd name="T87" fmla="*/ 2 h 46"/>
                <a:gd name="T88" fmla="*/ 25 w 26"/>
                <a:gd name="T89" fmla="*/ 1 h 46"/>
                <a:gd name="T90" fmla="*/ 24 w 26"/>
                <a:gd name="T91" fmla="*/ 1 h 46"/>
                <a:gd name="T92" fmla="*/ 24 w 26"/>
                <a:gd name="T93" fmla="*/ 0 h 46"/>
                <a:gd name="T94" fmla="*/ 24 w 26"/>
                <a:gd name="T95" fmla="*/ 0 h 46"/>
                <a:gd name="T96" fmla="*/ 24 w 26"/>
                <a:gd name="T97" fmla="*/ 0 h 46"/>
                <a:gd name="T98" fmla="*/ 23 w 26"/>
                <a:gd name="T99" fmla="*/ 0 h 46"/>
                <a:gd name="T100" fmla="*/ 23 w 26"/>
                <a:gd name="T101" fmla="*/ 0 h 46"/>
                <a:gd name="T102" fmla="*/ 23 w 26"/>
                <a:gd name="T103" fmla="*/ 0 h 46"/>
                <a:gd name="T104" fmla="*/ 2 w 26"/>
                <a:gd name="T105" fmla="*/ 0 h 46"/>
                <a:gd name="T106" fmla="*/ 2 w 26"/>
                <a:gd name="T107" fmla="*/ 0 h 4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46"/>
                <a:gd name="T164" fmla="*/ 26 w 26"/>
                <a:gd name="T165" fmla="*/ 46 h 4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46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1" y="45"/>
                  </a:lnTo>
                  <a:lnTo>
                    <a:pt x="2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4" name="Freeform 256"/>
            <p:cNvSpPr>
              <a:spLocks/>
            </p:cNvSpPr>
            <p:nvPr/>
          </p:nvSpPr>
          <p:spPr bwMode="auto">
            <a:xfrm>
              <a:off x="3851" y="2212"/>
              <a:ext cx="26" cy="46"/>
            </a:xfrm>
            <a:custGeom>
              <a:avLst/>
              <a:gdLst>
                <a:gd name="T0" fmla="*/ 2 w 26"/>
                <a:gd name="T1" fmla="*/ 0 h 46"/>
                <a:gd name="T2" fmla="*/ 2 w 26"/>
                <a:gd name="T3" fmla="*/ 0 h 46"/>
                <a:gd name="T4" fmla="*/ 2 w 26"/>
                <a:gd name="T5" fmla="*/ 0 h 46"/>
                <a:gd name="T6" fmla="*/ 1 w 26"/>
                <a:gd name="T7" fmla="*/ 0 h 46"/>
                <a:gd name="T8" fmla="*/ 1 w 26"/>
                <a:gd name="T9" fmla="*/ 0 h 46"/>
                <a:gd name="T10" fmla="*/ 1 w 26"/>
                <a:gd name="T11" fmla="*/ 0 h 46"/>
                <a:gd name="T12" fmla="*/ 1 w 26"/>
                <a:gd name="T13" fmla="*/ 1 h 46"/>
                <a:gd name="T14" fmla="*/ 0 w 26"/>
                <a:gd name="T15" fmla="*/ 1 h 46"/>
                <a:gd name="T16" fmla="*/ 0 w 26"/>
                <a:gd name="T17" fmla="*/ 2 h 46"/>
                <a:gd name="T18" fmla="*/ 0 w 26"/>
                <a:gd name="T19" fmla="*/ 2 h 46"/>
                <a:gd name="T20" fmla="*/ 0 w 26"/>
                <a:gd name="T21" fmla="*/ 2 h 46"/>
                <a:gd name="T22" fmla="*/ 0 w 26"/>
                <a:gd name="T23" fmla="*/ 2 h 46"/>
                <a:gd name="T24" fmla="*/ 0 w 26"/>
                <a:gd name="T25" fmla="*/ 3 h 46"/>
                <a:gd name="T26" fmla="*/ 0 w 26"/>
                <a:gd name="T27" fmla="*/ 43 h 46"/>
                <a:gd name="T28" fmla="*/ 0 w 26"/>
                <a:gd name="T29" fmla="*/ 43 h 46"/>
                <a:gd name="T30" fmla="*/ 0 w 26"/>
                <a:gd name="T31" fmla="*/ 43 h 46"/>
                <a:gd name="T32" fmla="*/ 0 w 26"/>
                <a:gd name="T33" fmla="*/ 43 h 46"/>
                <a:gd name="T34" fmla="*/ 0 w 26"/>
                <a:gd name="T35" fmla="*/ 44 h 46"/>
                <a:gd name="T36" fmla="*/ 0 w 26"/>
                <a:gd name="T37" fmla="*/ 44 h 46"/>
                <a:gd name="T38" fmla="*/ 1 w 26"/>
                <a:gd name="T39" fmla="*/ 45 h 46"/>
                <a:gd name="T40" fmla="*/ 1 w 26"/>
                <a:gd name="T41" fmla="*/ 45 h 46"/>
                <a:gd name="T42" fmla="*/ 1 w 26"/>
                <a:gd name="T43" fmla="*/ 45 h 46"/>
                <a:gd name="T44" fmla="*/ 1 w 26"/>
                <a:gd name="T45" fmla="*/ 45 h 46"/>
                <a:gd name="T46" fmla="*/ 2 w 26"/>
                <a:gd name="T47" fmla="*/ 45 h 46"/>
                <a:gd name="T48" fmla="*/ 2 w 26"/>
                <a:gd name="T49" fmla="*/ 45 h 46"/>
                <a:gd name="T50" fmla="*/ 2 w 26"/>
                <a:gd name="T51" fmla="*/ 45 h 46"/>
                <a:gd name="T52" fmla="*/ 23 w 26"/>
                <a:gd name="T53" fmla="*/ 45 h 46"/>
                <a:gd name="T54" fmla="*/ 23 w 26"/>
                <a:gd name="T55" fmla="*/ 45 h 46"/>
                <a:gd name="T56" fmla="*/ 23 w 26"/>
                <a:gd name="T57" fmla="*/ 45 h 46"/>
                <a:gd name="T58" fmla="*/ 24 w 26"/>
                <a:gd name="T59" fmla="*/ 45 h 46"/>
                <a:gd name="T60" fmla="*/ 24 w 26"/>
                <a:gd name="T61" fmla="*/ 45 h 46"/>
                <a:gd name="T62" fmla="*/ 24 w 26"/>
                <a:gd name="T63" fmla="*/ 45 h 46"/>
                <a:gd name="T64" fmla="*/ 24 w 26"/>
                <a:gd name="T65" fmla="*/ 45 h 46"/>
                <a:gd name="T66" fmla="*/ 25 w 26"/>
                <a:gd name="T67" fmla="*/ 44 h 46"/>
                <a:gd name="T68" fmla="*/ 25 w 26"/>
                <a:gd name="T69" fmla="*/ 44 h 46"/>
                <a:gd name="T70" fmla="*/ 25 w 26"/>
                <a:gd name="T71" fmla="*/ 43 h 46"/>
                <a:gd name="T72" fmla="*/ 25 w 26"/>
                <a:gd name="T73" fmla="*/ 43 h 46"/>
                <a:gd name="T74" fmla="*/ 25 w 26"/>
                <a:gd name="T75" fmla="*/ 43 h 46"/>
                <a:gd name="T76" fmla="*/ 25 w 26"/>
                <a:gd name="T77" fmla="*/ 43 h 46"/>
                <a:gd name="T78" fmla="*/ 25 w 26"/>
                <a:gd name="T79" fmla="*/ 3 h 46"/>
                <a:gd name="T80" fmla="*/ 25 w 26"/>
                <a:gd name="T81" fmla="*/ 2 h 46"/>
                <a:gd name="T82" fmla="*/ 25 w 26"/>
                <a:gd name="T83" fmla="*/ 2 h 46"/>
                <a:gd name="T84" fmla="*/ 25 w 26"/>
                <a:gd name="T85" fmla="*/ 2 h 46"/>
                <a:gd name="T86" fmla="*/ 25 w 26"/>
                <a:gd name="T87" fmla="*/ 2 h 46"/>
                <a:gd name="T88" fmla="*/ 25 w 26"/>
                <a:gd name="T89" fmla="*/ 1 h 46"/>
                <a:gd name="T90" fmla="*/ 24 w 26"/>
                <a:gd name="T91" fmla="*/ 1 h 46"/>
                <a:gd name="T92" fmla="*/ 24 w 26"/>
                <a:gd name="T93" fmla="*/ 0 h 46"/>
                <a:gd name="T94" fmla="*/ 24 w 26"/>
                <a:gd name="T95" fmla="*/ 0 h 46"/>
                <a:gd name="T96" fmla="*/ 24 w 26"/>
                <a:gd name="T97" fmla="*/ 0 h 46"/>
                <a:gd name="T98" fmla="*/ 23 w 26"/>
                <a:gd name="T99" fmla="*/ 0 h 46"/>
                <a:gd name="T100" fmla="*/ 23 w 26"/>
                <a:gd name="T101" fmla="*/ 0 h 46"/>
                <a:gd name="T102" fmla="*/ 23 w 26"/>
                <a:gd name="T103" fmla="*/ 0 h 46"/>
                <a:gd name="T104" fmla="*/ 2 w 26"/>
                <a:gd name="T105" fmla="*/ 0 h 46"/>
                <a:gd name="T106" fmla="*/ 2 w 26"/>
                <a:gd name="T107" fmla="*/ 0 h 4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46"/>
                <a:gd name="T164" fmla="*/ 26 w 26"/>
                <a:gd name="T165" fmla="*/ 46 h 4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46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1" y="45"/>
                  </a:lnTo>
                  <a:lnTo>
                    <a:pt x="2" y="45"/>
                  </a:lnTo>
                  <a:lnTo>
                    <a:pt x="23" y="45"/>
                  </a:lnTo>
                  <a:lnTo>
                    <a:pt x="24" y="45"/>
                  </a:lnTo>
                  <a:lnTo>
                    <a:pt x="25" y="44"/>
                  </a:lnTo>
                  <a:lnTo>
                    <a:pt x="25" y="4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5" name="Freeform 257"/>
            <p:cNvSpPr>
              <a:spLocks/>
            </p:cNvSpPr>
            <p:nvPr/>
          </p:nvSpPr>
          <p:spPr bwMode="auto">
            <a:xfrm>
              <a:off x="3851" y="2218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1 w 26"/>
                <a:gd name="T3" fmla="*/ 0 h 17"/>
                <a:gd name="T4" fmla="*/ 1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0 w 26"/>
                <a:gd name="T13" fmla="*/ 3 h 17"/>
                <a:gd name="T14" fmla="*/ 0 w 26"/>
                <a:gd name="T15" fmla="*/ 3 h 17"/>
                <a:gd name="T16" fmla="*/ 0 w 26"/>
                <a:gd name="T17" fmla="*/ 3 h 17"/>
                <a:gd name="T18" fmla="*/ 0 w 26"/>
                <a:gd name="T19" fmla="*/ 3 h 17"/>
                <a:gd name="T20" fmla="*/ 0 w 26"/>
                <a:gd name="T21" fmla="*/ 6 h 17"/>
                <a:gd name="T22" fmla="*/ 0 w 26"/>
                <a:gd name="T23" fmla="*/ 6 h 17"/>
                <a:gd name="T24" fmla="*/ 0 w 26"/>
                <a:gd name="T25" fmla="*/ 6 h 17"/>
                <a:gd name="T26" fmla="*/ 0 w 26"/>
                <a:gd name="T27" fmla="*/ 9 h 17"/>
                <a:gd name="T28" fmla="*/ 0 w 26"/>
                <a:gd name="T29" fmla="*/ 9 h 17"/>
                <a:gd name="T30" fmla="*/ 0 w 26"/>
                <a:gd name="T31" fmla="*/ 9 h 17"/>
                <a:gd name="T32" fmla="*/ 0 w 26"/>
                <a:gd name="T33" fmla="*/ 12 h 17"/>
                <a:gd name="T34" fmla="*/ 0 w 26"/>
                <a:gd name="T35" fmla="*/ 12 h 17"/>
                <a:gd name="T36" fmla="*/ 0 w 26"/>
                <a:gd name="T37" fmla="*/ 12 h 17"/>
                <a:gd name="T38" fmla="*/ 0 w 26"/>
                <a:gd name="T39" fmla="*/ 12 h 17"/>
                <a:gd name="T40" fmla="*/ 1 w 26"/>
                <a:gd name="T41" fmla="*/ 16 h 17"/>
                <a:gd name="T42" fmla="*/ 1 w 26"/>
                <a:gd name="T43" fmla="*/ 16 h 17"/>
                <a:gd name="T44" fmla="*/ 1 w 26"/>
                <a:gd name="T45" fmla="*/ 16 h 17"/>
                <a:gd name="T46" fmla="*/ 1 w 26"/>
                <a:gd name="T47" fmla="*/ 16 h 17"/>
                <a:gd name="T48" fmla="*/ 1 w 26"/>
                <a:gd name="T49" fmla="*/ 16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6 h 17"/>
                <a:gd name="T56" fmla="*/ 23 w 26"/>
                <a:gd name="T57" fmla="*/ 16 h 17"/>
                <a:gd name="T58" fmla="*/ 24 w 26"/>
                <a:gd name="T59" fmla="*/ 16 h 17"/>
                <a:gd name="T60" fmla="*/ 24 w 26"/>
                <a:gd name="T61" fmla="*/ 16 h 17"/>
                <a:gd name="T62" fmla="*/ 24 w 26"/>
                <a:gd name="T63" fmla="*/ 16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12 h 17"/>
                <a:gd name="T70" fmla="*/ 25 w 26"/>
                <a:gd name="T71" fmla="*/ 12 h 17"/>
                <a:gd name="T72" fmla="*/ 25 w 26"/>
                <a:gd name="T73" fmla="*/ 9 h 17"/>
                <a:gd name="T74" fmla="*/ 25 w 26"/>
                <a:gd name="T75" fmla="*/ 9 h 17"/>
                <a:gd name="T76" fmla="*/ 25 w 26"/>
                <a:gd name="T77" fmla="*/ 9 h 17"/>
                <a:gd name="T78" fmla="*/ 25 w 26"/>
                <a:gd name="T79" fmla="*/ 6 h 17"/>
                <a:gd name="T80" fmla="*/ 25 w 26"/>
                <a:gd name="T81" fmla="*/ 6 h 17"/>
                <a:gd name="T82" fmla="*/ 25 w 26"/>
                <a:gd name="T83" fmla="*/ 6 h 17"/>
                <a:gd name="T84" fmla="*/ 25 w 26"/>
                <a:gd name="T85" fmla="*/ 3 h 17"/>
                <a:gd name="T86" fmla="*/ 25 w 26"/>
                <a:gd name="T87" fmla="*/ 3 h 17"/>
                <a:gd name="T88" fmla="*/ 25 w 26"/>
                <a:gd name="T89" fmla="*/ 3 h 17"/>
                <a:gd name="T90" fmla="*/ 24 w 26"/>
                <a:gd name="T91" fmla="*/ 3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6" name="Freeform 258"/>
            <p:cNvSpPr>
              <a:spLocks/>
            </p:cNvSpPr>
            <p:nvPr/>
          </p:nvSpPr>
          <p:spPr bwMode="auto">
            <a:xfrm>
              <a:off x="3851" y="2218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1 w 26"/>
                <a:gd name="T3" fmla="*/ 0 h 17"/>
                <a:gd name="T4" fmla="*/ 1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0 w 26"/>
                <a:gd name="T13" fmla="*/ 3 h 17"/>
                <a:gd name="T14" fmla="*/ 0 w 26"/>
                <a:gd name="T15" fmla="*/ 3 h 17"/>
                <a:gd name="T16" fmla="*/ 0 w 26"/>
                <a:gd name="T17" fmla="*/ 3 h 17"/>
                <a:gd name="T18" fmla="*/ 0 w 26"/>
                <a:gd name="T19" fmla="*/ 3 h 17"/>
                <a:gd name="T20" fmla="*/ 0 w 26"/>
                <a:gd name="T21" fmla="*/ 6 h 17"/>
                <a:gd name="T22" fmla="*/ 0 w 26"/>
                <a:gd name="T23" fmla="*/ 6 h 17"/>
                <a:gd name="T24" fmla="*/ 0 w 26"/>
                <a:gd name="T25" fmla="*/ 6 h 17"/>
                <a:gd name="T26" fmla="*/ 0 w 26"/>
                <a:gd name="T27" fmla="*/ 9 h 17"/>
                <a:gd name="T28" fmla="*/ 0 w 26"/>
                <a:gd name="T29" fmla="*/ 9 h 17"/>
                <a:gd name="T30" fmla="*/ 0 w 26"/>
                <a:gd name="T31" fmla="*/ 9 h 17"/>
                <a:gd name="T32" fmla="*/ 0 w 26"/>
                <a:gd name="T33" fmla="*/ 12 h 17"/>
                <a:gd name="T34" fmla="*/ 0 w 26"/>
                <a:gd name="T35" fmla="*/ 12 h 17"/>
                <a:gd name="T36" fmla="*/ 0 w 26"/>
                <a:gd name="T37" fmla="*/ 12 h 17"/>
                <a:gd name="T38" fmla="*/ 0 w 26"/>
                <a:gd name="T39" fmla="*/ 12 h 17"/>
                <a:gd name="T40" fmla="*/ 1 w 26"/>
                <a:gd name="T41" fmla="*/ 16 h 17"/>
                <a:gd name="T42" fmla="*/ 1 w 26"/>
                <a:gd name="T43" fmla="*/ 16 h 17"/>
                <a:gd name="T44" fmla="*/ 1 w 26"/>
                <a:gd name="T45" fmla="*/ 16 h 17"/>
                <a:gd name="T46" fmla="*/ 1 w 26"/>
                <a:gd name="T47" fmla="*/ 16 h 17"/>
                <a:gd name="T48" fmla="*/ 1 w 26"/>
                <a:gd name="T49" fmla="*/ 16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6 h 17"/>
                <a:gd name="T56" fmla="*/ 23 w 26"/>
                <a:gd name="T57" fmla="*/ 16 h 17"/>
                <a:gd name="T58" fmla="*/ 24 w 26"/>
                <a:gd name="T59" fmla="*/ 16 h 17"/>
                <a:gd name="T60" fmla="*/ 24 w 26"/>
                <a:gd name="T61" fmla="*/ 16 h 17"/>
                <a:gd name="T62" fmla="*/ 24 w 26"/>
                <a:gd name="T63" fmla="*/ 16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12 h 17"/>
                <a:gd name="T70" fmla="*/ 25 w 26"/>
                <a:gd name="T71" fmla="*/ 12 h 17"/>
                <a:gd name="T72" fmla="*/ 25 w 26"/>
                <a:gd name="T73" fmla="*/ 9 h 17"/>
                <a:gd name="T74" fmla="*/ 25 w 26"/>
                <a:gd name="T75" fmla="*/ 9 h 17"/>
                <a:gd name="T76" fmla="*/ 25 w 26"/>
                <a:gd name="T77" fmla="*/ 9 h 17"/>
                <a:gd name="T78" fmla="*/ 25 w 26"/>
                <a:gd name="T79" fmla="*/ 6 h 17"/>
                <a:gd name="T80" fmla="*/ 25 w 26"/>
                <a:gd name="T81" fmla="*/ 6 h 17"/>
                <a:gd name="T82" fmla="*/ 25 w 26"/>
                <a:gd name="T83" fmla="*/ 6 h 17"/>
                <a:gd name="T84" fmla="*/ 25 w 26"/>
                <a:gd name="T85" fmla="*/ 3 h 17"/>
                <a:gd name="T86" fmla="*/ 25 w 26"/>
                <a:gd name="T87" fmla="*/ 3 h 17"/>
                <a:gd name="T88" fmla="*/ 25 w 26"/>
                <a:gd name="T89" fmla="*/ 3 h 17"/>
                <a:gd name="T90" fmla="*/ 24 w 26"/>
                <a:gd name="T91" fmla="*/ 3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7" name="Freeform 259"/>
            <p:cNvSpPr>
              <a:spLocks/>
            </p:cNvSpPr>
            <p:nvPr/>
          </p:nvSpPr>
          <p:spPr bwMode="auto">
            <a:xfrm>
              <a:off x="3851" y="2232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3 h 17"/>
                <a:gd name="T16" fmla="*/ 0 w 26"/>
                <a:gd name="T17" fmla="*/ 3 h 17"/>
                <a:gd name="T18" fmla="*/ 0 w 26"/>
                <a:gd name="T19" fmla="*/ 6 h 17"/>
                <a:gd name="T20" fmla="*/ 0 w 26"/>
                <a:gd name="T21" fmla="*/ 6 h 17"/>
                <a:gd name="T22" fmla="*/ 0 w 26"/>
                <a:gd name="T23" fmla="*/ 6 h 17"/>
                <a:gd name="T24" fmla="*/ 0 w 26"/>
                <a:gd name="T25" fmla="*/ 9 h 17"/>
                <a:gd name="T26" fmla="*/ 0 w 26"/>
                <a:gd name="T27" fmla="*/ 9 h 17"/>
                <a:gd name="T28" fmla="*/ 0 w 26"/>
                <a:gd name="T29" fmla="*/ 9 h 17"/>
                <a:gd name="T30" fmla="*/ 0 w 26"/>
                <a:gd name="T31" fmla="*/ 9 h 17"/>
                <a:gd name="T32" fmla="*/ 0 w 26"/>
                <a:gd name="T33" fmla="*/ 9 h 17"/>
                <a:gd name="T34" fmla="*/ 0 w 26"/>
                <a:gd name="T35" fmla="*/ 9 h 17"/>
                <a:gd name="T36" fmla="*/ 0 w 26"/>
                <a:gd name="T37" fmla="*/ 12 h 17"/>
                <a:gd name="T38" fmla="*/ 1 w 26"/>
                <a:gd name="T39" fmla="*/ 12 h 17"/>
                <a:gd name="T40" fmla="*/ 1 w 26"/>
                <a:gd name="T41" fmla="*/ 12 h 17"/>
                <a:gd name="T42" fmla="*/ 1 w 26"/>
                <a:gd name="T43" fmla="*/ 12 h 17"/>
                <a:gd name="T44" fmla="*/ 1 w 26"/>
                <a:gd name="T45" fmla="*/ 12 h 17"/>
                <a:gd name="T46" fmla="*/ 2 w 26"/>
                <a:gd name="T47" fmla="*/ 12 h 17"/>
                <a:gd name="T48" fmla="*/ 2 w 26"/>
                <a:gd name="T49" fmla="*/ 12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2 h 17"/>
                <a:gd name="T56" fmla="*/ 23 w 26"/>
                <a:gd name="T57" fmla="*/ 12 h 17"/>
                <a:gd name="T58" fmla="*/ 24 w 26"/>
                <a:gd name="T59" fmla="*/ 12 h 17"/>
                <a:gd name="T60" fmla="*/ 24 w 26"/>
                <a:gd name="T61" fmla="*/ 12 h 17"/>
                <a:gd name="T62" fmla="*/ 24 w 26"/>
                <a:gd name="T63" fmla="*/ 12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9 h 17"/>
                <a:gd name="T70" fmla="*/ 25 w 26"/>
                <a:gd name="T71" fmla="*/ 9 h 17"/>
                <a:gd name="T72" fmla="*/ 25 w 26"/>
                <a:gd name="T73" fmla="*/ 9 h 17"/>
                <a:gd name="T74" fmla="*/ 25 w 26"/>
                <a:gd name="T75" fmla="*/ 9 h 17"/>
                <a:gd name="T76" fmla="*/ 25 w 26"/>
                <a:gd name="T77" fmla="*/ 9 h 17"/>
                <a:gd name="T78" fmla="*/ 25 w 26"/>
                <a:gd name="T79" fmla="*/ 9 h 17"/>
                <a:gd name="T80" fmla="*/ 25 w 26"/>
                <a:gd name="T81" fmla="*/ 6 h 17"/>
                <a:gd name="T82" fmla="*/ 25 w 26"/>
                <a:gd name="T83" fmla="*/ 6 h 17"/>
                <a:gd name="T84" fmla="*/ 25 w 26"/>
                <a:gd name="T85" fmla="*/ 6 h 17"/>
                <a:gd name="T86" fmla="*/ 25 w 26"/>
                <a:gd name="T87" fmla="*/ 3 h 17"/>
                <a:gd name="T88" fmla="*/ 25 w 26"/>
                <a:gd name="T89" fmla="*/ 3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8" name="Freeform 260"/>
            <p:cNvSpPr>
              <a:spLocks/>
            </p:cNvSpPr>
            <p:nvPr/>
          </p:nvSpPr>
          <p:spPr bwMode="auto">
            <a:xfrm>
              <a:off x="3851" y="2232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3 h 17"/>
                <a:gd name="T16" fmla="*/ 0 w 26"/>
                <a:gd name="T17" fmla="*/ 3 h 17"/>
                <a:gd name="T18" fmla="*/ 0 w 26"/>
                <a:gd name="T19" fmla="*/ 6 h 17"/>
                <a:gd name="T20" fmla="*/ 0 w 26"/>
                <a:gd name="T21" fmla="*/ 6 h 17"/>
                <a:gd name="T22" fmla="*/ 0 w 26"/>
                <a:gd name="T23" fmla="*/ 6 h 17"/>
                <a:gd name="T24" fmla="*/ 0 w 26"/>
                <a:gd name="T25" fmla="*/ 9 h 17"/>
                <a:gd name="T26" fmla="*/ 0 w 26"/>
                <a:gd name="T27" fmla="*/ 9 h 17"/>
                <a:gd name="T28" fmla="*/ 0 w 26"/>
                <a:gd name="T29" fmla="*/ 9 h 17"/>
                <a:gd name="T30" fmla="*/ 0 w 26"/>
                <a:gd name="T31" fmla="*/ 9 h 17"/>
                <a:gd name="T32" fmla="*/ 0 w 26"/>
                <a:gd name="T33" fmla="*/ 9 h 17"/>
                <a:gd name="T34" fmla="*/ 0 w 26"/>
                <a:gd name="T35" fmla="*/ 9 h 17"/>
                <a:gd name="T36" fmla="*/ 0 w 26"/>
                <a:gd name="T37" fmla="*/ 12 h 17"/>
                <a:gd name="T38" fmla="*/ 1 w 26"/>
                <a:gd name="T39" fmla="*/ 12 h 17"/>
                <a:gd name="T40" fmla="*/ 1 w 26"/>
                <a:gd name="T41" fmla="*/ 12 h 17"/>
                <a:gd name="T42" fmla="*/ 1 w 26"/>
                <a:gd name="T43" fmla="*/ 12 h 17"/>
                <a:gd name="T44" fmla="*/ 1 w 26"/>
                <a:gd name="T45" fmla="*/ 12 h 17"/>
                <a:gd name="T46" fmla="*/ 2 w 26"/>
                <a:gd name="T47" fmla="*/ 12 h 17"/>
                <a:gd name="T48" fmla="*/ 2 w 26"/>
                <a:gd name="T49" fmla="*/ 12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2 h 17"/>
                <a:gd name="T56" fmla="*/ 23 w 26"/>
                <a:gd name="T57" fmla="*/ 12 h 17"/>
                <a:gd name="T58" fmla="*/ 24 w 26"/>
                <a:gd name="T59" fmla="*/ 12 h 17"/>
                <a:gd name="T60" fmla="*/ 24 w 26"/>
                <a:gd name="T61" fmla="*/ 12 h 17"/>
                <a:gd name="T62" fmla="*/ 24 w 26"/>
                <a:gd name="T63" fmla="*/ 12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9 h 17"/>
                <a:gd name="T70" fmla="*/ 25 w 26"/>
                <a:gd name="T71" fmla="*/ 9 h 17"/>
                <a:gd name="T72" fmla="*/ 25 w 26"/>
                <a:gd name="T73" fmla="*/ 9 h 17"/>
                <a:gd name="T74" fmla="*/ 25 w 26"/>
                <a:gd name="T75" fmla="*/ 9 h 17"/>
                <a:gd name="T76" fmla="*/ 25 w 26"/>
                <a:gd name="T77" fmla="*/ 9 h 17"/>
                <a:gd name="T78" fmla="*/ 25 w 26"/>
                <a:gd name="T79" fmla="*/ 9 h 17"/>
                <a:gd name="T80" fmla="*/ 25 w 26"/>
                <a:gd name="T81" fmla="*/ 6 h 17"/>
                <a:gd name="T82" fmla="*/ 25 w 26"/>
                <a:gd name="T83" fmla="*/ 6 h 17"/>
                <a:gd name="T84" fmla="*/ 25 w 26"/>
                <a:gd name="T85" fmla="*/ 6 h 17"/>
                <a:gd name="T86" fmla="*/ 25 w 26"/>
                <a:gd name="T87" fmla="*/ 3 h 17"/>
                <a:gd name="T88" fmla="*/ 25 w 26"/>
                <a:gd name="T89" fmla="*/ 3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39" name="Freeform 261"/>
            <p:cNvSpPr>
              <a:spLocks/>
            </p:cNvSpPr>
            <p:nvPr/>
          </p:nvSpPr>
          <p:spPr bwMode="auto">
            <a:xfrm>
              <a:off x="3851" y="2246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0 h 17"/>
                <a:gd name="T16" fmla="*/ 0 w 26"/>
                <a:gd name="T17" fmla="*/ 3 h 17"/>
                <a:gd name="T18" fmla="*/ 0 w 26"/>
                <a:gd name="T19" fmla="*/ 3 h 17"/>
                <a:gd name="T20" fmla="*/ 0 w 26"/>
                <a:gd name="T21" fmla="*/ 3 h 17"/>
                <a:gd name="T22" fmla="*/ 0 w 26"/>
                <a:gd name="T23" fmla="*/ 3 h 17"/>
                <a:gd name="T24" fmla="*/ 0 w 26"/>
                <a:gd name="T25" fmla="*/ 6 h 17"/>
                <a:gd name="T26" fmla="*/ 0 w 26"/>
                <a:gd name="T27" fmla="*/ 9 h 17"/>
                <a:gd name="T28" fmla="*/ 0 w 26"/>
                <a:gd name="T29" fmla="*/ 9 h 17"/>
                <a:gd name="T30" fmla="*/ 0 w 26"/>
                <a:gd name="T31" fmla="*/ 9 h 17"/>
                <a:gd name="T32" fmla="*/ 0 w 26"/>
                <a:gd name="T33" fmla="*/ 9 h 17"/>
                <a:gd name="T34" fmla="*/ 0 w 26"/>
                <a:gd name="T35" fmla="*/ 12 h 17"/>
                <a:gd name="T36" fmla="*/ 0 w 26"/>
                <a:gd name="T37" fmla="*/ 12 h 17"/>
                <a:gd name="T38" fmla="*/ 1 w 26"/>
                <a:gd name="T39" fmla="*/ 12 h 17"/>
                <a:gd name="T40" fmla="*/ 1 w 26"/>
                <a:gd name="T41" fmla="*/ 12 h 17"/>
                <a:gd name="T42" fmla="*/ 1 w 26"/>
                <a:gd name="T43" fmla="*/ 12 h 17"/>
                <a:gd name="T44" fmla="*/ 1 w 26"/>
                <a:gd name="T45" fmla="*/ 12 h 17"/>
                <a:gd name="T46" fmla="*/ 2 w 26"/>
                <a:gd name="T47" fmla="*/ 12 h 17"/>
                <a:gd name="T48" fmla="*/ 2 w 26"/>
                <a:gd name="T49" fmla="*/ 12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2 h 17"/>
                <a:gd name="T56" fmla="*/ 23 w 26"/>
                <a:gd name="T57" fmla="*/ 12 h 17"/>
                <a:gd name="T58" fmla="*/ 24 w 26"/>
                <a:gd name="T59" fmla="*/ 12 h 17"/>
                <a:gd name="T60" fmla="*/ 24 w 26"/>
                <a:gd name="T61" fmla="*/ 12 h 17"/>
                <a:gd name="T62" fmla="*/ 24 w 26"/>
                <a:gd name="T63" fmla="*/ 12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12 h 17"/>
                <a:gd name="T70" fmla="*/ 25 w 26"/>
                <a:gd name="T71" fmla="*/ 9 h 17"/>
                <a:gd name="T72" fmla="*/ 25 w 26"/>
                <a:gd name="T73" fmla="*/ 9 h 17"/>
                <a:gd name="T74" fmla="*/ 25 w 26"/>
                <a:gd name="T75" fmla="*/ 9 h 17"/>
                <a:gd name="T76" fmla="*/ 25 w 26"/>
                <a:gd name="T77" fmla="*/ 9 h 17"/>
                <a:gd name="T78" fmla="*/ 25 w 26"/>
                <a:gd name="T79" fmla="*/ 6 h 17"/>
                <a:gd name="T80" fmla="*/ 25 w 26"/>
                <a:gd name="T81" fmla="*/ 3 h 17"/>
                <a:gd name="T82" fmla="*/ 25 w 26"/>
                <a:gd name="T83" fmla="*/ 3 h 17"/>
                <a:gd name="T84" fmla="*/ 25 w 26"/>
                <a:gd name="T85" fmla="*/ 3 h 17"/>
                <a:gd name="T86" fmla="*/ 25 w 26"/>
                <a:gd name="T87" fmla="*/ 3 h 17"/>
                <a:gd name="T88" fmla="*/ 25 w 26"/>
                <a:gd name="T89" fmla="*/ 0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0" name="Freeform 262"/>
            <p:cNvSpPr>
              <a:spLocks/>
            </p:cNvSpPr>
            <p:nvPr/>
          </p:nvSpPr>
          <p:spPr bwMode="auto">
            <a:xfrm>
              <a:off x="3851" y="2246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0 h 17"/>
                <a:gd name="T16" fmla="*/ 0 w 26"/>
                <a:gd name="T17" fmla="*/ 3 h 17"/>
                <a:gd name="T18" fmla="*/ 0 w 26"/>
                <a:gd name="T19" fmla="*/ 3 h 17"/>
                <a:gd name="T20" fmla="*/ 0 w 26"/>
                <a:gd name="T21" fmla="*/ 3 h 17"/>
                <a:gd name="T22" fmla="*/ 0 w 26"/>
                <a:gd name="T23" fmla="*/ 3 h 17"/>
                <a:gd name="T24" fmla="*/ 0 w 26"/>
                <a:gd name="T25" fmla="*/ 6 h 17"/>
                <a:gd name="T26" fmla="*/ 0 w 26"/>
                <a:gd name="T27" fmla="*/ 9 h 17"/>
                <a:gd name="T28" fmla="*/ 0 w 26"/>
                <a:gd name="T29" fmla="*/ 9 h 17"/>
                <a:gd name="T30" fmla="*/ 0 w 26"/>
                <a:gd name="T31" fmla="*/ 9 h 17"/>
                <a:gd name="T32" fmla="*/ 0 w 26"/>
                <a:gd name="T33" fmla="*/ 9 h 17"/>
                <a:gd name="T34" fmla="*/ 0 w 26"/>
                <a:gd name="T35" fmla="*/ 12 h 17"/>
                <a:gd name="T36" fmla="*/ 0 w 26"/>
                <a:gd name="T37" fmla="*/ 12 h 17"/>
                <a:gd name="T38" fmla="*/ 1 w 26"/>
                <a:gd name="T39" fmla="*/ 12 h 17"/>
                <a:gd name="T40" fmla="*/ 1 w 26"/>
                <a:gd name="T41" fmla="*/ 12 h 17"/>
                <a:gd name="T42" fmla="*/ 1 w 26"/>
                <a:gd name="T43" fmla="*/ 12 h 17"/>
                <a:gd name="T44" fmla="*/ 1 w 26"/>
                <a:gd name="T45" fmla="*/ 12 h 17"/>
                <a:gd name="T46" fmla="*/ 2 w 26"/>
                <a:gd name="T47" fmla="*/ 12 h 17"/>
                <a:gd name="T48" fmla="*/ 2 w 26"/>
                <a:gd name="T49" fmla="*/ 12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2 h 17"/>
                <a:gd name="T56" fmla="*/ 23 w 26"/>
                <a:gd name="T57" fmla="*/ 12 h 17"/>
                <a:gd name="T58" fmla="*/ 24 w 26"/>
                <a:gd name="T59" fmla="*/ 12 h 17"/>
                <a:gd name="T60" fmla="*/ 24 w 26"/>
                <a:gd name="T61" fmla="*/ 12 h 17"/>
                <a:gd name="T62" fmla="*/ 24 w 26"/>
                <a:gd name="T63" fmla="*/ 12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12 h 17"/>
                <a:gd name="T70" fmla="*/ 25 w 26"/>
                <a:gd name="T71" fmla="*/ 9 h 17"/>
                <a:gd name="T72" fmla="*/ 25 w 26"/>
                <a:gd name="T73" fmla="*/ 9 h 17"/>
                <a:gd name="T74" fmla="*/ 25 w 26"/>
                <a:gd name="T75" fmla="*/ 9 h 17"/>
                <a:gd name="T76" fmla="*/ 25 w 26"/>
                <a:gd name="T77" fmla="*/ 9 h 17"/>
                <a:gd name="T78" fmla="*/ 25 w 26"/>
                <a:gd name="T79" fmla="*/ 6 h 17"/>
                <a:gd name="T80" fmla="*/ 25 w 26"/>
                <a:gd name="T81" fmla="*/ 3 h 17"/>
                <a:gd name="T82" fmla="*/ 25 w 26"/>
                <a:gd name="T83" fmla="*/ 3 h 17"/>
                <a:gd name="T84" fmla="*/ 25 w 26"/>
                <a:gd name="T85" fmla="*/ 3 h 17"/>
                <a:gd name="T86" fmla="*/ 25 w 26"/>
                <a:gd name="T87" fmla="*/ 3 h 17"/>
                <a:gd name="T88" fmla="*/ 25 w 26"/>
                <a:gd name="T89" fmla="*/ 0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9"/>
                  </a:lnTo>
                  <a:lnTo>
                    <a:pt x="25" y="6"/>
                  </a:lnTo>
                  <a:lnTo>
                    <a:pt x="25" y="3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1" name="Freeform 263"/>
            <p:cNvSpPr>
              <a:spLocks/>
            </p:cNvSpPr>
            <p:nvPr/>
          </p:nvSpPr>
          <p:spPr bwMode="auto">
            <a:xfrm>
              <a:off x="3851" y="2251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1 w 26"/>
                <a:gd name="T3" fmla="*/ 0 h 17"/>
                <a:gd name="T4" fmla="*/ 1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0 w 26"/>
                <a:gd name="T13" fmla="*/ 0 h 17"/>
                <a:gd name="T14" fmla="*/ 0 w 26"/>
                <a:gd name="T15" fmla="*/ 0 h 17"/>
                <a:gd name="T16" fmla="*/ 0 w 26"/>
                <a:gd name="T17" fmla="*/ 4 h 17"/>
                <a:gd name="T18" fmla="*/ 0 w 26"/>
                <a:gd name="T19" fmla="*/ 4 h 17"/>
                <a:gd name="T20" fmla="*/ 0 w 26"/>
                <a:gd name="T21" fmla="*/ 8 h 17"/>
                <a:gd name="T22" fmla="*/ 0 w 26"/>
                <a:gd name="T23" fmla="*/ 8 h 17"/>
                <a:gd name="T24" fmla="*/ 0 w 26"/>
                <a:gd name="T25" fmla="*/ 8 h 17"/>
                <a:gd name="T26" fmla="*/ 0 w 26"/>
                <a:gd name="T27" fmla="*/ 8 h 17"/>
                <a:gd name="T28" fmla="*/ 0 w 26"/>
                <a:gd name="T29" fmla="*/ 8 h 17"/>
                <a:gd name="T30" fmla="*/ 0 w 26"/>
                <a:gd name="T31" fmla="*/ 8 h 17"/>
                <a:gd name="T32" fmla="*/ 0 w 26"/>
                <a:gd name="T33" fmla="*/ 12 h 17"/>
                <a:gd name="T34" fmla="*/ 0 w 26"/>
                <a:gd name="T35" fmla="*/ 12 h 17"/>
                <a:gd name="T36" fmla="*/ 0 w 26"/>
                <a:gd name="T37" fmla="*/ 12 h 17"/>
                <a:gd name="T38" fmla="*/ 0 w 26"/>
                <a:gd name="T39" fmla="*/ 12 h 17"/>
                <a:gd name="T40" fmla="*/ 1 w 26"/>
                <a:gd name="T41" fmla="*/ 12 h 17"/>
                <a:gd name="T42" fmla="*/ 1 w 26"/>
                <a:gd name="T43" fmla="*/ 12 h 17"/>
                <a:gd name="T44" fmla="*/ 1 w 26"/>
                <a:gd name="T45" fmla="*/ 12 h 17"/>
                <a:gd name="T46" fmla="*/ 1 w 26"/>
                <a:gd name="T47" fmla="*/ 12 h 17"/>
                <a:gd name="T48" fmla="*/ 1 w 26"/>
                <a:gd name="T49" fmla="*/ 12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2 h 17"/>
                <a:gd name="T56" fmla="*/ 23 w 26"/>
                <a:gd name="T57" fmla="*/ 12 h 17"/>
                <a:gd name="T58" fmla="*/ 24 w 26"/>
                <a:gd name="T59" fmla="*/ 12 h 17"/>
                <a:gd name="T60" fmla="*/ 24 w 26"/>
                <a:gd name="T61" fmla="*/ 12 h 17"/>
                <a:gd name="T62" fmla="*/ 24 w 26"/>
                <a:gd name="T63" fmla="*/ 12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12 h 17"/>
                <a:gd name="T70" fmla="*/ 25 w 26"/>
                <a:gd name="T71" fmla="*/ 12 h 17"/>
                <a:gd name="T72" fmla="*/ 25 w 26"/>
                <a:gd name="T73" fmla="*/ 8 h 17"/>
                <a:gd name="T74" fmla="*/ 25 w 26"/>
                <a:gd name="T75" fmla="*/ 8 h 17"/>
                <a:gd name="T76" fmla="*/ 25 w 26"/>
                <a:gd name="T77" fmla="*/ 8 h 17"/>
                <a:gd name="T78" fmla="*/ 25 w 26"/>
                <a:gd name="T79" fmla="*/ 8 h 17"/>
                <a:gd name="T80" fmla="*/ 25 w 26"/>
                <a:gd name="T81" fmla="*/ 8 h 17"/>
                <a:gd name="T82" fmla="*/ 25 w 26"/>
                <a:gd name="T83" fmla="*/ 8 h 17"/>
                <a:gd name="T84" fmla="*/ 25 w 26"/>
                <a:gd name="T85" fmla="*/ 4 h 17"/>
                <a:gd name="T86" fmla="*/ 25 w 26"/>
                <a:gd name="T87" fmla="*/ 4 h 17"/>
                <a:gd name="T88" fmla="*/ 25 w 26"/>
                <a:gd name="T89" fmla="*/ 0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2" name="Freeform 264"/>
            <p:cNvSpPr>
              <a:spLocks/>
            </p:cNvSpPr>
            <p:nvPr/>
          </p:nvSpPr>
          <p:spPr bwMode="auto">
            <a:xfrm>
              <a:off x="3851" y="2251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1 w 26"/>
                <a:gd name="T3" fmla="*/ 0 h 17"/>
                <a:gd name="T4" fmla="*/ 1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0 w 26"/>
                <a:gd name="T13" fmla="*/ 0 h 17"/>
                <a:gd name="T14" fmla="*/ 0 w 26"/>
                <a:gd name="T15" fmla="*/ 0 h 17"/>
                <a:gd name="T16" fmla="*/ 0 w 26"/>
                <a:gd name="T17" fmla="*/ 4 h 17"/>
                <a:gd name="T18" fmla="*/ 0 w 26"/>
                <a:gd name="T19" fmla="*/ 4 h 17"/>
                <a:gd name="T20" fmla="*/ 0 w 26"/>
                <a:gd name="T21" fmla="*/ 8 h 17"/>
                <a:gd name="T22" fmla="*/ 0 w 26"/>
                <a:gd name="T23" fmla="*/ 8 h 17"/>
                <a:gd name="T24" fmla="*/ 0 w 26"/>
                <a:gd name="T25" fmla="*/ 8 h 17"/>
                <a:gd name="T26" fmla="*/ 0 w 26"/>
                <a:gd name="T27" fmla="*/ 8 h 17"/>
                <a:gd name="T28" fmla="*/ 0 w 26"/>
                <a:gd name="T29" fmla="*/ 8 h 17"/>
                <a:gd name="T30" fmla="*/ 0 w 26"/>
                <a:gd name="T31" fmla="*/ 8 h 17"/>
                <a:gd name="T32" fmla="*/ 0 w 26"/>
                <a:gd name="T33" fmla="*/ 12 h 17"/>
                <a:gd name="T34" fmla="*/ 0 w 26"/>
                <a:gd name="T35" fmla="*/ 12 h 17"/>
                <a:gd name="T36" fmla="*/ 0 w 26"/>
                <a:gd name="T37" fmla="*/ 12 h 17"/>
                <a:gd name="T38" fmla="*/ 0 w 26"/>
                <a:gd name="T39" fmla="*/ 12 h 17"/>
                <a:gd name="T40" fmla="*/ 1 w 26"/>
                <a:gd name="T41" fmla="*/ 12 h 17"/>
                <a:gd name="T42" fmla="*/ 1 w 26"/>
                <a:gd name="T43" fmla="*/ 12 h 17"/>
                <a:gd name="T44" fmla="*/ 1 w 26"/>
                <a:gd name="T45" fmla="*/ 12 h 17"/>
                <a:gd name="T46" fmla="*/ 1 w 26"/>
                <a:gd name="T47" fmla="*/ 12 h 17"/>
                <a:gd name="T48" fmla="*/ 1 w 26"/>
                <a:gd name="T49" fmla="*/ 12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2 h 17"/>
                <a:gd name="T56" fmla="*/ 23 w 26"/>
                <a:gd name="T57" fmla="*/ 12 h 17"/>
                <a:gd name="T58" fmla="*/ 24 w 26"/>
                <a:gd name="T59" fmla="*/ 12 h 17"/>
                <a:gd name="T60" fmla="*/ 24 w 26"/>
                <a:gd name="T61" fmla="*/ 12 h 17"/>
                <a:gd name="T62" fmla="*/ 24 w 26"/>
                <a:gd name="T63" fmla="*/ 12 h 17"/>
                <a:gd name="T64" fmla="*/ 24 w 26"/>
                <a:gd name="T65" fmla="*/ 12 h 17"/>
                <a:gd name="T66" fmla="*/ 25 w 26"/>
                <a:gd name="T67" fmla="*/ 12 h 17"/>
                <a:gd name="T68" fmla="*/ 25 w 26"/>
                <a:gd name="T69" fmla="*/ 12 h 17"/>
                <a:gd name="T70" fmla="*/ 25 w 26"/>
                <a:gd name="T71" fmla="*/ 12 h 17"/>
                <a:gd name="T72" fmla="*/ 25 w 26"/>
                <a:gd name="T73" fmla="*/ 8 h 17"/>
                <a:gd name="T74" fmla="*/ 25 w 26"/>
                <a:gd name="T75" fmla="*/ 8 h 17"/>
                <a:gd name="T76" fmla="*/ 25 w 26"/>
                <a:gd name="T77" fmla="*/ 8 h 17"/>
                <a:gd name="T78" fmla="*/ 25 w 26"/>
                <a:gd name="T79" fmla="*/ 8 h 17"/>
                <a:gd name="T80" fmla="*/ 25 w 26"/>
                <a:gd name="T81" fmla="*/ 8 h 17"/>
                <a:gd name="T82" fmla="*/ 25 w 26"/>
                <a:gd name="T83" fmla="*/ 8 h 17"/>
                <a:gd name="T84" fmla="*/ 25 w 26"/>
                <a:gd name="T85" fmla="*/ 4 h 17"/>
                <a:gd name="T86" fmla="*/ 25 w 26"/>
                <a:gd name="T87" fmla="*/ 4 h 17"/>
                <a:gd name="T88" fmla="*/ 25 w 26"/>
                <a:gd name="T89" fmla="*/ 0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8"/>
                  </a:lnTo>
                  <a:lnTo>
                    <a:pt x="25" y="4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3" name="Freeform 265"/>
            <p:cNvSpPr>
              <a:spLocks/>
            </p:cNvSpPr>
            <p:nvPr/>
          </p:nvSpPr>
          <p:spPr bwMode="auto">
            <a:xfrm>
              <a:off x="3851" y="2237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1 h 17"/>
                <a:gd name="T16" fmla="*/ 0 w 26"/>
                <a:gd name="T17" fmla="*/ 1 h 17"/>
                <a:gd name="T18" fmla="*/ 0 w 26"/>
                <a:gd name="T19" fmla="*/ 1 h 17"/>
                <a:gd name="T20" fmla="*/ 0 w 26"/>
                <a:gd name="T21" fmla="*/ 1 h 17"/>
                <a:gd name="T22" fmla="*/ 0 w 26"/>
                <a:gd name="T23" fmla="*/ 3 h 17"/>
                <a:gd name="T24" fmla="*/ 0 w 26"/>
                <a:gd name="T25" fmla="*/ 3 h 17"/>
                <a:gd name="T26" fmla="*/ 0 w 26"/>
                <a:gd name="T27" fmla="*/ 10 h 17"/>
                <a:gd name="T28" fmla="*/ 0 w 26"/>
                <a:gd name="T29" fmla="*/ 10 h 17"/>
                <a:gd name="T30" fmla="*/ 0 w 26"/>
                <a:gd name="T31" fmla="*/ 10 h 17"/>
                <a:gd name="T32" fmla="*/ 0 w 26"/>
                <a:gd name="T33" fmla="*/ 12 h 17"/>
                <a:gd name="T34" fmla="*/ 0 w 26"/>
                <a:gd name="T35" fmla="*/ 12 h 17"/>
                <a:gd name="T36" fmla="*/ 0 w 26"/>
                <a:gd name="T37" fmla="*/ 14 h 17"/>
                <a:gd name="T38" fmla="*/ 1 w 26"/>
                <a:gd name="T39" fmla="*/ 14 h 17"/>
                <a:gd name="T40" fmla="*/ 1 w 26"/>
                <a:gd name="T41" fmla="*/ 14 h 17"/>
                <a:gd name="T42" fmla="*/ 1 w 26"/>
                <a:gd name="T43" fmla="*/ 14 h 17"/>
                <a:gd name="T44" fmla="*/ 1 w 26"/>
                <a:gd name="T45" fmla="*/ 14 h 17"/>
                <a:gd name="T46" fmla="*/ 2 w 26"/>
                <a:gd name="T47" fmla="*/ 14 h 17"/>
                <a:gd name="T48" fmla="*/ 2 w 26"/>
                <a:gd name="T49" fmla="*/ 14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4 h 17"/>
                <a:gd name="T56" fmla="*/ 23 w 26"/>
                <a:gd name="T57" fmla="*/ 14 h 17"/>
                <a:gd name="T58" fmla="*/ 24 w 26"/>
                <a:gd name="T59" fmla="*/ 14 h 17"/>
                <a:gd name="T60" fmla="*/ 24 w 26"/>
                <a:gd name="T61" fmla="*/ 14 h 17"/>
                <a:gd name="T62" fmla="*/ 24 w 26"/>
                <a:gd name="T63" fmla="*/ 14 h 17"/>
                <a:gd name="T64" fmla="*/ 24 w 26"/>
                <a:gd name="T65" fmla="*/ 14 h 17"/>
                <a:gd name="T66" fmla="*/ 25 w 26"/>
                <a:gd name="T67" fmla="*/ 14 h 17"/>
                <a:gd name="T68" fmla="*/ 25 w 26"/>
                <a:gd name="T69" fmla="*/ 12 h 17"/>
                <a:gd name="T70" fmla="*/ 25 w 26"/>
                <a:gd name="T71" fmla="*/ 12 h 17"/>
                <a:gd name="T72" fmla="*/ 25 w 26"/>
                <a:gd name="T73" fmla="*/ 10 h 17"/>
                <a:gd name="T74" fmla="*/ 25 w 26"/>
                <a:gd name="T75" fmla="*/ 10 h 17"/>
                <a:gd name="T76" fmla="*/ 25 w 26"/>
                <a:gd name="T77" fmla="*/ 10 h 17"/>
                <a:gd name="T78" fmla="*/ 25 w 26"/>
                <a:gd name="T79" fmla="*/ 3 h 17"/>
                <a:gd name="T80" fmla="*/ 25 w 26"/>
                <a:gd name="T81" fmla="*/ 3 h 17"/>
                <a:gd name="T82" fmla="*/ 25 w 26"/>
                <a:gd name="T83" fmla="*/ 1 h 17"/>
                <a:gd name="T84" fmla="*/ 25 w 26"/>
                <a:gd name="T85" fmla="*/ 1 h 17"/>
                <a:gd name="T86" fmla="*/ 25 w 26"/>
                <a:gd name="T87" fmla="*/ 1 h 17"/>
                <a:gd name="T88" fmla="*/ 25 w 26"/>
                <a:gd name="T89" fmla="*/ 1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4" name="Freeform 266"/>
            <p:cNvSpPr>
              <a:spLocks/>
            </p:cNvSpPr>
            <p:nvPr/>
          </p:nvSpPr>
          <p:spPr bwMode="auto">
            <a:xfrm>
              <a:off x="3851" y="2237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1 h 17"/>
                <a:gd name="T16" fmla="*/ 0 w 26"/>
                <a:gd name="T17" fmla="*/ 1 h 17"/>
                <a:gd name="T18" fmla="*/ 0 w 26"/>
                <a:gd name="T19" fmla="*/ 1 h 17"/>
                <a:gd name="T20" fmla="*/ 0 w 26"/>
                <a:gd name="T21" fmla="*/ 1 h 17"/>
                <a:gd name="T22" fmla="*/ 0 w 26"/>
                <a:gd name="T23" fmla="*/ 3 h 17"/>
                <a:gd name="T24" fmla="*/ 0 w 26"/>
                <a:gd name="T25" fmla="*/ 3 h 17"/>
                <a:gd name="T26" fmla="*/ 0 w 26"/>
                <a:gd name="T27" fmla="*/ 10 h 17"/>
                <a:gd name="T28" fmla="*/ 0 w 26"/>
                <a:gd name="T29" fmla="*/ 10 h 17"/>
                <a:gd name="T30" fmla="*/ 0 w 26"/>
                <a:gd name="T31" fmla="*/ 10 h 17"/>
                <a:gd name="T32" fmla="*/ 0 w 26"/>
                <a:gd name="T33" fmla="*/ 12 h 17"/>
                <a:gd name="T34" fmla="*/ 0 w 26"/>
                <a:gd name="T35" fmla="*/ 12 h 17"/>
                <a:gd name="T36" fmla="*/ 0 w 26"/>
                <a:gd name="T37" fmla="*/ 14 h 17"/>
                <a:gd name="T38" fmla="*/ 1 w 26"/>
                <a:gd name="T39" fmla="*/ 14 h 17"/>
                <a:gd name="T40" fmla="*/ 1 w 26"/>
                <a:gd name="T41" fmla="*/ 14 h 17"/>
                <a:gd name="T42" fmla="*/ 1 w 26"/>
                <a:gd name="T43" fmla="*/ 14 h 17"/>
                <a:gd name="T44" fmla="*/ 1 w 26"/>
                <a:gd name="T45" fmla="*/ 14 h 17"/>
                <a:gd name="T46" fmla="*/ 2 w 26"/>
                <a:gd name="T47" fmla="*/ 14 h 17"/>
                <a:gd name="T48" fmla="*/ 2 w 26"/>
                <a:gd name="T49" fmla="*/ 14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4 h 17"/>
                <a:gd name="T56" fmla="*/ 23 w 26"/>
                <a:gd name="T57" fmla="*/ 14 h 17"/>
                <a:gd name="T58" fmla="*/ 24 w 26"/>
                <a:gd name="T59" fmla="*/ 14 h 17"/>
                <a:gd name="T60" fmla="*/ 24 w 26"/>
                <a:gd name="T61" fmla="*/ 14 h 17"/>
                <a:gd name="T62" fmla="*/ 24 w 26"/>
                <a:gd name="T63" fmla="*/ 14 h 17"/>
                <a:gd name="T64" fmla="*/ 24 w 26"/>
                <a:gd name="T65" fmla="*/ 14 h 17"/>
                <a:gd name="T66" fmla="*/ 25 w 26"/>
                <a:gd name="T67" fmla="*/ 14 h 17"/>
                <a:gd name="T68" fmla="*/ 25 w 26"/>
                <a:gd name="T69" fmla="*/ 12 h 17"/>
                <a:gd name="T70" fmla="*/ 25 w 26"/>
                <a:gd name="T71" fmla="*/ 12 h 17"/>
                <a:gd name="T72" fmla="*/ 25 w 26"/>
                <a:gd name="T73" fmla="*/ 10 h 17"/>
                <a:gd name="T74" fmla="*/ 25 w 26"/>
                <a:gd name="T75" fmla="*/ 10 h 17"/>
                <a:gd name="T76" fmla="*/ 25 w 26"/>
                <a:gd name="T77" fmla="*/ 10 h 17"/>
                <a:gd name="T78" fmla="*/ 25 w 26"/>
                <a:gd name="T79" fmla="*/ 3 h 17"/>
                <a:gd name="T80" fmla="*/ 25 w 26"/>
                <a:gd name="T81" fmla="*/ 3 h 17"/>
                <a:gd name="T82" fmla="*/ 25 w 26"/>
                <a:gd name="T83" fmla="*/ 1 h 17"/>
                <a:gd name="T84" fmla="*/ 25 w 26"/>
                <a:gd name="T85" fmla="*/ 1 h 17"/>
                <a:gd name="T86" fmla="*/ 25 w 26"/>
                <a:gd name="T87" fmla="*/ 1 h 17"/>
                <a:gd name="T88" fmla="*/ 25 w 26"/>
                <a:gd name="T89" fmla="*/ 1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3" y="14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5" name="Freeform 267"/>
            <p:cNvSpPr>
              <a:spLocks/>
            </p:cNvSpPr>
            <p:nvPr/>
          </p:nvSpPr>
          <p:spPr bwMode="auto">
            <a:xfrm>
              <a:off x="3851" y="2223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1 h 17"/>
                <a:gd name="T16" fmla="*/ 0 w 26"/>
                <a:gd name="T17" fmla="*/ 1 h 17"/>
                <a:gd name="T18" fmla="*/ 0 w 26"/>
                <a:gd name="T19" fmla="*/ 1 h 17"/>
                <a:gd name="T20" fmla="*/ 0 w 26"/>
                <a:gd name="T21" fmla="*/ 1 h 17"/>
                <a:gd name="T22" fmla="*/ 0 w 26"/>
                <a:gd name="T23" fmla="*/ 1 h 17"/>
                <a:gd name="T24" fmla="*/ 0 w 26"/>
                <a:gd name="T25" fmla="*/ 3 h 17"/>
                <a:gd name="T26" fmla="*/ 0 w 26"/>
                <a:gd name="T27" fmla="*/ 12 h 17"/>
                <a:gd name="T28" fmla="*/ 0 w 26"/>
                <a:gd name="T29" fmla="*/ 12 h 17"/>
                <a:gd name="T30" fmla="*/ 0 w 26"/>
                <a:gd name="T31" fmla="*/ 12 h 17"/>
                <a:gd name="T32" fmla="*/ 0 w 26"/>
                <a:gd name="T33" fmla="*/ 14 h 17"/>
                <a:gd name="T34" fmla="*/ 0 w 26"/>
                <a:gd name="T35" fmla="*/ 14 h 17"/>
                <a:gd name="T36" fmla="*/ 0 w 26"/>
                <a:gd name="T37" fmla="*/ 14 h 17"/>
                <a:gd name="T38" fmla="*/ 1 w 26"/>
                <a:gd name="T39" fmla="*/ 14 h 17"/>
                <a:gd name="T40" fmla="*/ 1 w 26"/>
                <a:gd name="T41" fmla="*/ 16 h 17"/>
                <a:gd name="T42" fmla="*/ 1 w 26"/>
                <a:gd name="T43" fmla="*/ 16 h 17"/>
                <a:gd name="T44" fmla="*/ 1 w 26"/>
                <a:gd name="T45" fmla="*/ 16 h 17"/>
                <a:gd name="T46" fmla="*/ 2 w 26"/>
                <a:gd name="T47" fmla="*/ 16 h 17"/>
                <a:gd name="T48" fmla="*/ 2 w 26"/>
                <a:gd name="T49" fmla="*/ 16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6 h 17"/>
                <a:gd name="T56" fmla="*/ 23 w 26"/>
                <a:gd name="T57" fmla="*/ 16 h 17"/>
                <a:gd name="T58" fmla="*/ 24 w 26"/>
                <a:gd name="T59" fmla="*/ 16 h 17"/>
                <a:gd name="T60" fmla="*/ 24 w 26"/>
                <a:gd name="T61" fmla="*/ 16 h 17"/>
                <a:gd name="T62" fmla="*/ 24 w 26"/>
                <a:gd name="T63" fmla="*/ 16 h 17"/>
                <a:gd name="T64" fmla="*/ 24 w 26"/>
                <a:gd name="T65" fmla="*/ 14 h 17"/>
                <a:gd name="T66" fmla="*/ 25 w 26"/>
                <a:gd name="T67" fmla="*/ 14 h 17"/>
                <a:gd name="T68" fmla="*/ 25 w 26"/>
                <a:gd name="T69" fmla="*/ 14 h 17"/>
                <a:gd name="T70" fmla="*/ 25 w 26"/>
                <a:gd name="T71" fmla="*/ 14 h 17"/>
                <a:gd name="T72" fmla="*/ 25 w 26"/>
                <a:gd name="T73" fmla="*/ 12 h 17"/>
                <a:gd name="T74" fmla="*/ 25 w 26"/>
                <a:gd name="T75" fmla="*/ 12 h 17"/>
                <a:gd name="T76" fmla="*/ 25 w 26"/>
                <a:gd name="T77" fmla="*/ 12 h 17"/>
                <a:gd name="T78" fmla="*/ 25 w 26"/>
                <a:gd name="T79" fmla="*/ 3 h 17"/>
                <a:gd name="T80" fmla="*/ 25 w 26"/>
                <a:gd name="T81" fmla="*/ 1 h 17"/>
                <a:gd name="T82" fmla="*/ 25 w 26"/>
                <a:gd name="T83" fmla="*/ 1 h 17"/>
                <a:gd name="T84" fmla="*/ 25 w 26"/>
                <a:gd name="T85" fmla="*/ 1 h 17"/>
                <a:gd name="T86" fmla="*/ 25 w 26"/>
                <a:gd name="T87" fmla="*/ 1 h 17"/>
                <a:gd name="T88" fmla="*/ 25 w 26"/>
                <a:gd name="T89" fmla="*/ 1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6" name="Freeform 268"/>
            <p:cNvSpPr>
              <a:spLocks/>
            </p:cNvSpPr>
            <p:nvPr/>
          </p:nvSpPr>
          <p:spPr bwMode="auto">
            <a:xfrm>
              <a:off x="3851" y="2223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 w 26"/>
                <a:gd name="T3" fmla="*/ 0 h 17"/>
                <a:gd name="T4" fmla="*/ 2 w 26"/>
                <a:gd name="T5" fmla="*/ 0 h 17"/>
                <a:gd name="T6" fmla="*/ 1 w 26"/>
                <a:gd name="T7" fmla="*/ 0 h 17"/>
                <a:gd name="T8" fmla="*/ 1 w 26"/>
                <a:gd name="T9" fmla="*/ 0 h 17"/>
                <a:gd name="T10" fmla="*/ 1 w 26"/>
                <a:gd name="T11" fmla="*/ 0 h 17"/>
                <a:gd name="T12" fmla="*/ 1 w 26"/>
                <a:gd name="T13" fmla="*/ 0 h 17"/>
                <a:gd name="T14" fmla="*/ 0 w 26"/>
                <a:gd name="T15" fmla="*/ 1 h 17"/>
                <a:gd name="T16" fmla="*/ 0 w 26"/>
                <a:gd name="T17" fmla="*/ 1 h 17"/>
                <a:gd name="T18" fmla="*/ 0 w 26"/>
                <a:gd name="T19" fmla="*/ 1 h 17"/>
                <a:gd name="T20" fmla="*/ 0 w 26"/>
                <a:gd name="T21" fmla="*/ 1 h 17"/>
                <a:gd name="T22" fmla="*/ 0 w 26"/>
                <a:gd name="T23" fmla="*/ 1 h 17"/>
                <a:gd name="T24" fmla="*/ 0 w 26"/>
                <a:gd name="T25" fmla="*/ 3 h 17"/>
                <a:gd name="T26" fmla="*/ 0 w 26"/>
                <a:gd name="T27" fmla="*/ 12 h 17"/>
                <a:gd name="T28" fmla="*/ 0 w 26"/>
                <a:gd name="T29" fmla="*/ 12 h 17"/>
                <a:gd name="T30" fmla="*/ 0 w 26"/>
                <a:gd name="T31" fmla="*/ 12 h 17"/>
                <a:gd name="T32" fmla="*/ 0 w 26"/>
                <a:gd name="T33" fmla="*/ 14 h 17"/>
                <a:gd name="T34" fmla="*/ 0 w 26"/>
                <a:gd name="T35" fmla="*/ 14 h 17"/>
                <a:gd name="T36" fmla="*/ 0 w 26"/>
                <a:gd name="T37" fmla="*/ 14 h 17"/>
                <a:gd name="T38" fmla="*/ 1 w 26"/>
                <a:gd name="T39" fmla="*/ 14 h 17"/>
                <a:gd name="T40" fmla="*/ 1 w 26"/>
                <a:gd name="T41" fmla="*/ 16 h 17"/>
                <a:gd name="T42" fmla="*/ 1 w 26"/>
                <a:gd name="T43" fmla="*/ 16 h 17"/>
                <a:gd name="T44" fmla="*/ 1 w 26"/>
                <a:gd name="T45" fmla="*/ 16 h 17"/>
                <a:gd name="T46" fmla="*/ 2 w 26"/>
                <a:gd name="T47" fmla="*/ 16 h 17"/>
                <a:gd name="T48" fmla="*/ 2 w 26"/>
                <a:gd name="T49" fmla="*/ 16 h 17"/>
                <a:gd name="T50" fmla="*/ 2 w 26"/>
                <a:gd name="T51" fmla="*/ 16 h 17"/>
                <a:gd name="T52" fmla="*/ 23 w 26"/>
                <a:gd name="T53" fmla="*/ 16 h 17"/>
                <a:gd name="T54" fmla="*/ 23 w 26"/>
                <a:gd name="T55" fmla="*/ 16 h 17"/>
                <a:gd name="T56" fmla="*/ 23 w 26"/>
                <a:gd name="T57" fmla="*/ 16 h 17"/>
                <a:gd name="T58" fmla="*/ 24 w 26"/>
                <a:gd name="T59" fmla="*/ 16 h 17"/>
                <a:gd name="T60" fmla="*/ 24 w 26"/>
                <a:gd name="T61" fmla="*/ 16 h 17"/>
                <a:gd name="T62" fmla="*/ 24 w 26"/>
                <a:gd name="T63" fmla="*/ 16 h 17"/>
                <a:gd name="T64" fmla="*/ 24 w 26"/>
                <a:gd name="T65" fmla="*/ 14 h 17"/>
                <a:gd name="T66" fmla="*/ 25 w 26"/>
                <a:gd name="T67" fmla="*/ 14 h 17"/>
                <a:gd name="T68" fmla="*/ 25 w 26"/>
                <a:gd name="T69" fmla="*/ 14 h 17"/>
                <a:gd name="T70" fmla="*/ 25 w 26"/>
                <a:gd name="T71" fmla="*/ 14 h 17"/>
                <a:gd name="T72" fmla="*/ 25 w 26"/>
                <a:gd name="T73" fmla="*/ 12 h 17"/>
                <a:gd name="T74" fmla="*/ 25 w 26"/>
                <a:gd name="T75" fmla="*/ 12 h 17"/>
                <a:gd name="T76" fmla="*/ 25 w 26"/>
                <a:gd name="T77" fmla="*/ 12 h 17"/>
                <a:gd name="T78" fmla="*/ 25 w 26"/>
                <a:gd name="T79" fmla="*/ 3 h 17"/>
                <a:gd name="T80" fmla="*/ 25 w 26"/>
                <a:gd name="T81" fmla="*/ 1 h 17"/>
                <a:gd name="T82" fmla="*/ 25 w 26"/>
                <a:gd name="T83" fmla="*/ 1 h 17"/>
                <a:gd name="T84" fmla="*/ 25 w 26"/>
                <a:gd name="T85" fmla="*/ 1 h 17"/>
                <a:gd name="T86" fmla="*/ 25 w 26"/>
                <a:gd name="T87" fmla="*/ 1 h 17"/>
                <a:gd name="T88" fmla="*/ 25 w 26"/>
                <a:gd name="T89" fmla="*/ 1 h 17"/>
                <a:gd name="T90" fmla="*/ 24 w 26"/>
                <a:gd name="T91" fmla="*/ 0 h 17"/>
                <a:gd name="T92" fmla="*/ 24 w 26"/>
                <a:gd name="T93" fmla="*/ 0 h 17"/>
                <a:gd name="T94" fmla="*/ 24 w 26"/>
                <a:gd name="T95" fmla="*/ 0 h 17"/>
                <a:gd name="T96" fmla="*/ 24 w 26"/>
                <a:gd name="T97" fmla="*/ 0 h 17"/>
                <a:gd name="T98" fmla="*/ 23 w 26"/>
                <a:gd name="T99" fmla="*/ 0 h 17"/>
                <a:gd name="T100" fmla="*/ 23 w 26"/>
                <a:gd name="T101" fmla="*/ 0 h 17"/>
                <a:gd name="T102" fmla="*/ 23 w 26"/>
                <a:gd name="T103" fmla="*/ 0 h 17"/>
                <a:gd name="T104" fmla="*/ 2 w 26"/>
                <a:gd name="T105" fmla="*/ 0 h 17"/>
                <a:gd name="T106" fmla="*/ 2 w 2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"/>
                <a:gd name="T163" fmla="*/ 0 h 17"/>
                <a:gd name="T164" fmla="*/ 26 w 2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5" y="14"/>
                  </a:lnTo>
                  <a:lnTo>
                    <a:pt x="25" y="12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7" name="Freeform 269"/>
            <p:cNvSpPr>
              <a:spLocks/>
            </p:cNvSpPr>
            <p:nvPr/>
          </p:nvSpPr>
          <p:spPr bwMode="auto">
            <a:xfrm>
              <a:off x="3734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8" name="Freeform 270"/>
            <p:cNvSpPr>
              <a:spLocks/>
            </p:cNvSpPr>
            <p:nvPr/>
          </p:nvSpPr>
          <p:spPr bwMode="auto">
            <a:xfrm>
              <a:off x="3734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49" name="Freeform 271"/>
            <p:cNvSpPr>
              <a:spLocks/>
            </p:cNvSpPr>
            <p:nvPr/>
          </p:nvSpPr>
          <p:spPr bwMode="auto">
            <a:xfrm>
              <a:off x="3717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0" name="Freeform 272"/>
            <p:cNvSpPr>
              <a:spLocks/>
            </p:cNvSpPr>
            <p:nvPr/>
          </p:nvSpPr>
          <p:spPr bwMode="auto">
            <a:xfrm>
              <a:off x="3717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1" name="Freeform 273"/>
            <p:cNvSpPr>
              <a:spLocks/>
            </p:cNvSpPr>
            <p:nvPr/>
          </p:nvSpPr>
          <p:spPr bwMode="auto">
            <a:xfrm>
              <a:off x="3724" y="2042"/>
              <a:ext cx="17" cy="32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31 h 32"/>
                <a:gd name="T4" fmla="*/ 16 w 17"/>
                <a:gd name="T5" fmla="*/ 31 h 32"/>
                <a:gd name="T6" fmla="*/ 16 w 17"/>
                <a:gd name="T7" fmla="*/ 0 h 32"/>
                <a:gd name="T8" fmla="*/ 0 w 17"/>
                <a:gd name="T9" fmla="*/ 0 h 32"/>
                <a:gd name="T10" fmla="*/ 0 w 17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2"/>
                <a:gd name="T20" fmla="*/ 17 w 17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2">
                  <a:moveTo>
                    <a:pt x="0" y="0"/>
                  </a:moveTo>
                  <a:lnTo>
                    <a:pt x="0" y="31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2" name="Freeform 274"/>
            <p:cNvSpPr>
              <a:spLocks/>
            </p:cNvSpPr>
            <p:nvPr/>
          </p:nvSpPr>
          <p:spPr bwMode="auto">
            <a:xfrm>
              <a:off x="3724" y="2042"/>
              <a:ext cx="17" cy="32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31 h 32"/>
                <a:gd name="T4" fmla="*/ 16 w 17"/>
                <a:gd name="T5" fmla="*/ 31 h 32"/>
                <a:gd name="T6" fmla="*/ 16 w 17"/>
                <a:gd name="T7" fmla="*/ 0 h 32"/>
                <a:gd name="T8" fmla="*/ 0 w 17"/>
                <a:gd name="T9" fmla="*/ 0 h 32"/>
                <a:gd name="T10" fmla="*/ 0 w 17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2"/>
                <a:gd name="T20" fmla="*/ 17 w 17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2">
                  <a:moveTo>
                    <a:pt x="0" y="0"/>
                  </a:moveTo>
                  <a:lnTo>
                    <a:pt x="0" y="31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3" name="Line 275"/>
            <p:cNvSpPr>
              <a:spLocks noChangeShapeType="1"/>
            </p:cNvSpPr>
            <p:nvPr/>
          </p:nvSpPr>
          <p:spPr bwMode="auto">
            <a:xfrm>
              <a:off x="3724" y="2050"/>
              <a:ext cx="1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4" name="Line 276"/>
            <p:cNvSpPr>
              <a:spLocks noChangeShapeType="1"/>
            </p:cNvSpPr>
            <p:nvPr/>
          </p:nvSpPr>
          <p:spPr bwMode="auto">
            <a:xfrm>
              <a:off x="3724" y="2066"/>
              <a:ext cx="1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5" name="Freeform 277"/>
            <p:cNvSpPr>
              <a:spLocks/>
            </p:cNvSpPr>
            <p:nvPr/>
          </p:nvSpPr>
          <p:spPr bwMode="auto">
            <a:xfrm>
              <a:off x="3851" y="2023"/>
              <a:ext cx="33" cy="70"/>
            </a:xfrm>
            <a:custGeom>
              <a:avLst/>
              <a:gdLst>
                <a:gd name="T0" fmla="*/ 4 w 33"/>
                <a:gd name="T1" fmla="*/ 0 h 70"/>
                <a:gd name="T2" fmla="*/ 3 w 33"/>
                <a:gd name="T3" fmla="*/ 0 h 70"/>
                <a:gd name="T4" fmla="*/ 3 w 33"/>
                <a:gd name="T5" fmla="*/ 0 h 70"/>
                <a:gd name="T6" fmla="*/ 2 w 33"/>
                <a:gd name="T7" fmla="*/ 0 h 70"/>
                <a:gd name="T8" fmla="*/ 2 w 33"/>
                <a:gd name="T9" fmla="*/ 0 h 70"/>
                <a:gd name="T10" fmla="*/ 1 w 33"/>
                <a:gd name="T11" fmla="*/ 1 h 70"/>
                <a:gd name="T12" fmla="*/ 1 w 33"/>
                <a:gd name="T13" fmla="*/ 1 h 70"/>
                <a:gd name="T14" fmla="*/ 1 w 33"/>
                <a:gd name="T15" fmla="*/ 1 h 70"/>
                <a:gd name="T16" fmla="*/ 0 w 33"/>
                <a:gd name="T17" fmla="*/ 2 h 70"/>
                <a:gd name="T18" fmla="*/ 0 w 33"/>
                <a:gd name="T19" fmla="*/ 3 h 70"/>
                <a:gd name="T20" fmla="*/ 0 w 33"/>
                <a:gd name="T21" fmla="*/ 3 h 70"/>
                <a:gd name="T22" fmla="*/ 0 w 33"/>
                <a:gd name="T23" fmla="*/ 4 h 70"/>
                <a:gd name="T24" fmla="*/ 0 w 33"/>
                <a:gd name="T25" fmla="*/ 4 h 70"/>
                <a:gd name="T26" fmla="*/ 0 w 33"/>
                <a:gd name="T27" fmla="*/ 65 h 70"/>
                <a:gd name="T28" fmla="*/ 0 w 33"/>
                <a:gd name="T29" fmla="*/ 65 h 70"/>
                <a:gd name="T30" fmla="*/ 0 w 33"/>
                <a:gd name="T31" fmla="*/ 65 h 70"/>
                <a:gd name="T32" fmla="*/ 0 w 33"/>
                <a:gd name="T33" fmla="*/ 66 h 70"/>
                <a:gd name="T34" fmla="*/ 0 w 33"/>
                <a:gd name="T35" fmla="*/ 66 h 70"/>
                <a:gd name="T36" fmla="*/ 1 w 33"/>
                <a:gd name="T37" fmla="*/ 67 h 70"/>
                <a:gd name="T38" fmla="*/ 1 w 33"/>
                <a:gd name="T39" fmla="*/ 67 h 70"/>
                <a:gd name="T40" fmla="*/ 1 w 33"/>
                <a:gd name="T41" fmla="*/ 67 h 70"/>
                <a:gd name="T42" fmla="*/ 2 w 33"/>
                <a:gd name="T43" fmla="*/ 68 h 70"/>
                <a:gd name="T44" fmla="*/ 2 w 33"/>
                <a:gd name="T45" fmla="*/ 68 h 70"/>
                <a:gd name="T46" fmla="*/ 3 w 33"/>
                <a:gd name="T47" fmla="*/ 68 h 70"/>
                <a:gd name="T48" fmla="*/ 3 w 33"/>
                <a:gd name="T49" fmla="*/ 68 h 70"/>
                <a:gd name="T50" fmla="*/ 4 w 33"/>
                <a:gd name="T51" fmla="*/ 69 h 70"/>
                <a:gd name="T52" fmla="*/ 28 w 33"/>
                <a:gd name="T53" fmla="*/ 69 h 70"/>
                <a:gd name="T54" fmla="*/ 28 w 33"/>
                <a:gd name="T55" fmla="*/ 68 h 70"/>
                <a:gd name="T56" fmla="*/ 29 w 33"/>
                <a:gd name="T57" fmla="*/ 68 h 70"/>
                <a:gd name="T58" fmla="*/ 29 w 33"/>
                <a:gd name="T59" fmla="*/ 68 h 70"/>
                <a:gd name="T60" fmla="*/ 30 w 33"/>
                <a:gd name="T61" fmla="*/ 68 h 70"/>
                <a:gd name="T62" fmla="*/ 30 w 33"/>
                <a:gd name="T63" fmla="*/ 67 h 70"/>
                <a:gd name="T64" fmla="*/ 30 w 33"/>
                <a:gd name="T65" fmla="*/ 67 h 70"/>
                <a:gd name="T66" fmla="*/ 31 w 33"/>
                <a:gd name="T67" fmla="*/ 67 h 70"/>
                <a:gd name="T68" fmla="*/ 32 w 33"/>
                <a:gd name="T69" fmla="*/ 66 h 70"/>
                <a:gd name="T70" fmla="*/ 32 w 33"/>
                <a:gd name="T71" fmla="*/ 66 h 70"/>
                <a:gd name="T72" fmla="*/ 32 w 33"/>
                <a:gd name="T73" fmla="*/ 65 h 70"/>
                <a:gd name="T74" fmla="*/ 32 w 33"/>
                <a:gd name="T75" fmla="*/ 65 h 70"/>
                <a:gd name="T76" fmla="*/ 32 w 33"/>
                <a:gd name="T77" fmla="*/ 65 h 70"/>
                <a:gd name="T78" fmla="*/ 32 w 33"/>
                <a:gd name="T79" fmla="*/ 4 h 70"/>
                <a:gd name="T80" fmla="*/ 32 w 33"/>
                <a:gd name="T81" fmla="*/ 4 h 70"/>
                <a:gd name="T82" fmla="*/ 32 w 33"/>
                <a:gd name="T83" fmla="*/ 3 h 70"/>
                <a:gd name="T84" fmla="*/ 32 w 33"/>
                <a:gd name="T85" fmla="*/ 3 h 70"/>
                <a:gd name="T86" fmla="*/ 32 w 33"/>
                <a:gd name="T87" fmla="*/ 2 h 70"/>
                <a:gd name="T88" fmla="*/ 31 w 33"/>
                <a:gd name="T89" fmla="*/ 1 h 70"/>
                <a:gd name="T90" fmla="*/ 30 w 33"/>
                <a:gd name="T91" fmla="*/ 1 h 70"/>
                <a:gd name="T92" fmla="*/ 30 w 33"/>
                <a:gd name="T93" fmla="*/ 1 h 70"/>
                <a:gd name="T94" fmla="*/ 30 w 33"/>
                <a:gd name="T95" fmla="*/ 0 h 70"/>
                <a:gd name="T96" fmla="*/ 29 w 33"/>
                <a:gd name="T97" fmla="*/ 0 h 70"/>
                <a:gd name="T98" fmla="*/ 29 w 33"/>
                <a:gd name="T99" fmla="*/ 0 h 70"/>
                <a:gd name="T100" fmla="*/ 28 w 33"/>
                <a:gd name="T101" fmla="*/ 0 h 70"/>
                <a:gd name="T102" fmla="*/ 28 w 33"/>
                <a:gd name="T103" fmla="*/ 0 h 70"/>
                <a:gd name="T104" fmla="*/ 4 w 33"/>
                <a:gd name="T105" fmla="*/ 0 h 70"/>
                <a:gd name="T106" fmla="*/ 4 w 33"/>
                <a:gd name="T107" fmla="*/ 0 h 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"/>
                <a:gd name="T163" fmla="*/ 0 h 70"/>
                <a:gd name="T164" fmla="*/ 33 w 33"/>
                <a:gd name="T165" fmla="*/ 70 h 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" h="70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2" y="68"/>
                  </a:lnTo>
                  <a:lnTo>
                    <a:pt x="3" y="68"/>
                  </a:lnTo>
                  <a:lnTo>
                    <a:pt x="4" y="69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9" y="68"/>
                  </a:lnTo>
                  <a:lnTo>
                    <a:pt x="30" y="68"/>
                  </a:lnTo>
                  <a:lnTo>
                    <a:pt x="30" y="67"/>
                  </a:lnTo>
                  <a:lnTo>
                    <a:pt x="31" y="67"/>
                  </a:lnTo>
                  <a:lnTo>
                    <a:pt x="32" y="66"/>
                  </a:lnTo>
                  <a:lnTo>
                    <a:pt x="32" y="6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4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6" name="Freeform 278"/>
            <p:cNvSpPr>
              <a:spLocks/>
            </p:cNvSpPr>
            <p:nvPr/>
          </p:nvSpPr>
          <p:spPr bwMode="auto">
            <a:xfrm>
              <a:off x="3851" y="2023"/>
              <a:ext cx="33" cy="70"/>
            </a:xfrm>
            <a:custGeom>
              <a:avLst/>
              <a:gdLst>
                <a:gd name="T0" fmla="*/ 4 w 33"/>
                <a:gd name="T1" fmla="*/ 0 h 70"/>
                <a:gd name="T2" fmla="*/ 3 w 33"/>
                <a:gd name="T3" fmla="*/ 0 h 70"/>
                <a:gd name="T4" fmla="*/ 3 w 33"/>
                <a:gd name="T5" fmla="*/ 0 h 70"/>
                <a:gd name="T6" fmla="*/ 2 w 33"/>
                <a:gd name="T7" fmla="*/ 0 h 70"/>
                <a:gd name="T8" fmla="*/ 2 w 33"/>
                <a:gd name="T9" fmla="*/ 0 h 70"/>
                <a:gd name="T10" fmla="*/ 1 w 33"/>
                <a:gd name="T11" fmla="*/ 1 h 70"/>
                <a:gd name="T12" fmla="*/ 1 w 33"/>
                <a:gd name="T13" fmla="*/ 1 h 70"/>
                <a:gd name="T14" fmla="*/ 1 w 33"/>
                <a:gd name="T15" fmla="*/ 1 h 70"/>
                <a:gd name="T16" fmla="*/ 0 w 33"/>
                <a:gd name="T17" fmla="*/ 2 h 70"/>
                <a:gd name="T18" fmla="*/ 0 w 33"/>
                <a:gd name="T19" fmla="*/ 3 h 70"/>
                <a:gd name="T20" fmla="*/ 0 w 33"/>
                <a:gd name="T21" fmla="*/ 3 h 70"/>
                <a:gd name="T22" fmla="*/ 0 w 33"/>
                <a:gd name="T23" fmla="*/ 4 h 70"/>
                <a:gd name="T24" fmla="*/ 0 w 33"/>
                <a:gd name="T25" fmla="*/ 4 h 70"/>
                <a:gd name="T26" fmla="*/ 0 w 33"/>
                <a:gd name="T27" fmla="*/ 65 h 70"/>
                <a:gd name="T28" fmla="*/ 0 w 33"/>
                <a:gd name="T29" fmla="*/ 65 h 70"/>
                <a:gd name="T30" fmla="*/ 0 w 33"/>
                <a:gd name="T31" fmla="*/ 65 h 70"/>
                <a:gd name="T32" fmla="*/ 0 w 33"/>
                <a:gd name="T33" fmla="*/ 66 h 70"/>
                <a:gd name="T34" fmla="*/ 0 w 33"/>
                <a:gd name="T35" fmla="*/ 66 h 70"/>
                <a:gd name="T36" fmla="*/ 1 w 33"/>
                <a:gd name="T37" fmla="*/ 67 h 70"/>
                <a:gd name="T38" fmla="*/ 1 w 33"/>
                <a:gd name="T39" fmla="*/ 67 h 70"/>
                <a:gd name="T40" fmla="*/ 1 w 33"/>
                <a:gd name="T41" fmla="*/ 67 h 70"/>
                <a:gd name="T42" fmla="*/ 2 w 33"/>
                <a:gd name="T43" fmla="*/ 68 h 70"/>
                <a:gd name="T44" fmla="*/ 2 w 33"/>
                <a:gd name="T45" fmla="*/ 68 h 70"/>
                <a:gd name="T46" fmla="*/ 3 w 33"/>
                <a:gd name="T47" fmla="*/ 68 h 70"/>
                <a:gd name="T48" fmla="*/ 3 w 33"/>
                <a:gd name="T49" fmla="*/ 68 h 70"/>
                <a:gd name="T50" fmla="*/ 4 w 33"/>
                <a:gd name="T51" fmla="*/ 69 h 70"/>
                <a:gd name="T52" fmla="*/ 28 w 33"/>
                <a:gd name="T53" fmla="*/ 69 h 70"/>
                <a:gd name="T54" fmla="*/ 28 w 33"/>
                <a:gd name="T55" fmla="*/ 68 h 70"/>
                <a:gd name="T56" fmla="*/ 29 w 33"/>
                <a:gd name="T57" fmla="*/ 68 h 70"/>
                <a:gd name="T58" fmla="*/ 29 w 33"/>
                <a:gd name="T59" fmla="*/ 68 h 70"/>
                <a:gd name="T60" fmla="*/ 30 w 33"/>
                <a:gd name="T61" fmla="*/ 68 h 70"/>
                <a:gd name="T62" fmla="*/ 30 w 33"/>
                <a:gd name="T63" fmla="*/ 67 h 70"/>
                <a:gd name="T64" fmla="*/ 30 w 33"/>
                <a:gd name="T65" fmla="*/ 67 h 70"/>
                <a:gd name="T66" fmla="*/ 31 w 33"/>
                <a:gd name="T67" fmla="*/ 67 h 70"/>
                <a:gd name="T68" fmla="*/ 32 w 33"/>
                <a:gd name="T69" fmla="*/ 66 h 70"/>
                <a:gd name="T70" fmla="*/ 32 w 33"/>
                <a:gd name="T71" fmla="*/ 66 h 70"/>
                <a:gd name="T72" fmla="*/ 32 w 33"/>
                <a:gd name="T73" fmla="*/ 65 h 70"/>
                <a:gd name="T74" fmla="*/ 32 w 33"/>
                <a:gd name="T75" fmla="*/ 65 h 70"/>
                <a:gd name="T76" fmla="*/ 32 w 33"/>
                <a:gd name="T77" fmla="*/ 65 h 70"/>
                <a:gd name="T78" fmla="*/ 32 w 33"/>
                <a:gd name="T79" fmla="*/ 4 h 70"/>
                <a:gd name="T80" fmla="*/ 32 w 33"/>
                <a:gd name="T81" fmla="*/ 4 h 70"/>
                <a:gd name="T82" fmla="*/ 32 w 33"/>
                <a:gd name="T83" fmla="*/ 3 h 70"/>
                <a:gd name="T84" fmla="*/ 32 w 33"/>
                <a:gd name="T85" fmla="*/ 3 h 70"/>
                <a:gd name="T86" fmla="*/ 32 w 33"/>
                <a:gd name="T87" fmla="*/ 2 h 70"/>
                <a:gd name="T88" fmla="*/ 31 w 33"/>
                <a:gd name="T89" fmla="*/ 1 h 70"/>
                <a:gd name="T90" fmla="*/ 30 w 33"/>
                <a:gd name="T91" fmla="*/ 1 h 70"/>
                <a:gd name="T92" fmla="*/ 30 w 33"/>
                <a:gd name="T93" fmla="*/ 1 h 70"/>
                <a:gd name="T94" fmla="*/ 30 w 33"/>
                <a:gd name="T95" fmla="*/ 0 h 70"/>
                <a:gd name="T96" fmla="*/ 29 w 33"/>
                <a:gd name="T97" fmla="*/ 0 h 70"/>
                <a:gd name="T98" fmla="*/ 29 w 33"/>
                <a:gd name="T99" fmla="*/ 0 h 70"/>
                <a:gd name="T100" fmla="*/ 28 w 33"/>
                <a:gd name="T101" fmla="*/ 0 h 70"/>
                <a:gd name="T102" fmla="*/ 28 w 33"/>
                <a:gd name="T103" fmla="*/ 0 h 70"/>
                <a:gd name="T104" fmla="*/ 4 w 33"/>
                <a:gd name="T105" fmla="*/ 0 h 70"/>
                <a:gd name="T106" fmla="*/ 4 w 33"/>
                <a:gd name="T107" fmla="*/ 0 h 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"/>
                <a:gd name="T163" fmla="*/ 0 h 70"/>
                <a:gd name="T164" fmla="*/ 33 w 33"/>
                <a:gd name="T165" fmla="*/ 70 h 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" h="70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" y="67"/>
                  </a:lnTo>
                  <a:lnTo>
                    <a:pt x="2" y="68"/>
                  </a:lnTo>
                  <a:lnTo>
                    <a:pt x="3" y="68"/>
                  </a:lnTo>
                  <a:lnTo>
                    <a:pt x="4" y="69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9" y="68"/>
                  </a:lnTo>
                  <a:lnTo>
                    <a:pt x="30" y="68"/>
                  </a:lnTo>
                  <a:lnTo>
                    <a:pt x="30" y="67"/>
                  </a:lnTo>
                  <a:lnTo>
                    <a:pt x="31" y="67"/>
                  </a:lnTo>
                  <a:lnTo>
                    <a:pt x="32" y="66"/>
                  </a:lnTo>
                  <a:lnTo>
                    <a:pt x="32" y="6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7" name="Line 279"/>
            <p:cNvSpPr>
              <a:spLocks noChangeShapeType="1"/>
            </p:cNvSpPr>
            <p:nvPr/>
          </p:nvSpPr>
          <p:spPr bwMode="auto">
            <a:xfrm>
              <a:off x="3871" y="2023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8" name="Freeform 280"/>
            <p:cNvSpPr>
              <a:spLocks/>
            </p:cNvSpPr>
            <p:nvPr/>
          </p:nvSpPr>
          <p:spPr bwMode="auto">
            <a:xfrm>
              <a:off x="3851" y="2023"/>
              <a:ext cx="17" cy="70"/>
            </a:xfrm>
            <a:custGeom>
              <a:avLst/>
              <a:gdLst>
                <a:gd name="T0" fmla="*/ 0 w 17"/>
                <a:gd name="T1" fmla="*/ 0 h 70"/>
                <a:gd name="T2" fmla="*/ 0 w 17"/>
                <a:gd name="T3" fmla="*/ 69 h 70"/>
                <a:gd name="T4" fmla="*/ 16 w 17"/>
                <a:gd name="T5" fmla="*/ 69 h 70"/>
                <a:gd name="T6" fmla="*/ 16 w 17"/>
                <a:gd name="T7" fmla="*/ 0 h 70"/>
                <a:gd name="T8" fmla="*/ 0 w 17"/>
                <a:gd name="T9" fmla="*/ 0 h 70"/>
                <a:gd name="T10" fmla="*/ 0 w 17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70"/>
                <a:gd name="T20" fmla="*/ 17 w 17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70">
                  <a:moveTo>
                    <a:pt x="0" y="0"/>
                  </a:moveTo>
                  <a:lnTo>
                    <a:pt x="0" y="69"/>
                  </a:lnTo>
                  <a:lnTo>
                    <a:pt x="16" y="69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59" name="Freeform 281"/>
            <p:cNvSpPr>
              <a:spLocks/>
            </p:cNvSpPr>
            <p:nvPr/>
          </p:nvSpPr>
          <p:spPr bwMode="auto">
            <a:xfrm>
              <a:off x="3851" y="2023"/>
              <a:ext cx="17" cy="70"/>
            </a:xfrm>
            <a:custGeom>
              <a:avLst/>
              <a:gdLst>
                <a:gd name="T0" fmla="*/ 0 w 17"/>
                <a:gd name="T1" fmla="*/ 0 h 70"/>
                <a:gd name="T2" fmla="*/ 0 w 17"/>
                <a:gd name="T3" fmla="*/ 69 h 70"/>
                <a:gd name="T4" fmla="*/ 16 w 17"/>
                <a:gd name="T5" fmla="*/ 69 h 70"/>
                <a:gd name="T6" fmla="*/ 16 w 17"/>
                <a:gd name="T7" fmla="*/ 0 h 70"/>
                <a:gd name="T8" fmla="*/ 0 w 17"/>
                <a:gd name="T9" fmla="*/ 0 h 70"/>
                <a:gd name="T10" fmla="*/ 0 w 17"/>
                <a:gd name="T11" fmla="*/ 0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70"/>
                <a:gd name="T20" fmla="*/ 17 w 17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70">
                  <a:moveTo>
                    <a:pt x="0" y="0"/>
                  </a:moveTo>
                  <a:lnTo>
                    <a:pt x="0" y="69"/>
                  </a:lnTo>
                  <a:lnTo>
                    <a:pt x="16" y="69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0" name="Line 282"/>
            <p:cNvSpPr>
              <a:spLocks noChangeShapeType="1"/>
            </p:cNvSpPr>
            <p:nvPr/>
          </p:nvSpPr>
          <p:spPr bwMode="auto">
            <a:xfrm>
              <a:off x="3854" y="2027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1" name="Line 283"/>
            <p:cNvSpPr>
              <a:spLocks noChangeShapeType="1"/>
            </p:cNvSpPr>
            <p:nvPr/>
          </p:nvSpPr>
          <p:spPr bwMode="auto">
            <a:xfrm>
              <a:off x="3854" y="2087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2" name="Line 284"/>
            <p:cNvSpPr>
              <a:spLocks noChangeShapeType="1"/>
            </p:cNvSpPr>
            <p:nvPr/>
          </p:nvSpPr>
          <p:spPr bwMode="auto">
            <a:xfrm>
              <a:off x="3854" y="2082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3" name="Line 285"/>
            <p:cNvSpPr>
              <a:spLocks noChangeShapeType="1"/>
            </p:cNvSpPr>
            <p:nvPr/>
          </p:nvSpPr>
          <p:spPr bwMode="auto">
            <a:xfrm>
              <a:off x="3854" y="2077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4" name="Line 286"/>
            <p:cNvSpPr>
              <a:spLocks noChangeShapeType="1"/>
            </p:cNvSpPr>
            <p:nvPr/>
          </p:nvSpPr>
          <p:spPr bwMode="auto">
            <a:xfrm>
              <a:off x="3854" y="2073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5" name="Line 287"/>
            <p:cNvSpPr>
              <a:spLocks noChangeShapeType="1"/>
            </p:cNvSpPr>
            <p:nvPr/>
          </p:nvSpPr>
          <p:spPr bwMode="auto">
            <a:xfrm>
              <a:off x="3854" y="2067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6" name="Line 288"/>
            <p:cNvSpPr>
              <a:spLocks noChangeShapeType="1"/>
            </p:cNvSpPr>
            <p:nvPr/>
          </p:nvSpPr>
          <p:spPr bwMode="auto">
            <a:xfrm>
              <a:off x="3854" y="2062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7" name="Line 289"/>
            <p:cNvSpPr>
              <a:spLocks noChangeShapeType="1"/>
            </p:cNvSpPr>
            <p:nvPr/>
          </p:nvSpPr>
          <p:spPr bwMode="auto">
            <a:xfrm>
              <a:off x="3854" y="2058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8" name="Line 290"/>
            <p:cNvSpPr>
              <a:spLocks noChangeShapeType="1"/>
            </p:cNvSpPr>
            <p:nvPr/>
          </p:nvSpPr>
          <p:spPr bwMode="auto">
            <a:xfrm>
              <a:off x="3854" y="2053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69" name="Line 291"/>
            <p:cNvSpPr>
              <a:spLocks noChangeShapeType="1"/>
            </p:cNvSpPr>
            <p:nvPr/>
          </p:nvSpPr>
          <p:spPr bwMode="auto">
            <a:xfrm>
              <a:off x="3854" y="2048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0" name="Line 292"/>
            <p:cNvSpPr>
              <a:spLocks noChangeShapeType="1"/>
            </p:cNvSpPr>
            <p:nvPr/>
          </p:nvSpPr>
          <p:spPr bwMode="auto">
            <a:xfrm>
              <a:off x="3854" y="2043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1" name="Line 293"/>
            <p:cNvSpPr>
              <a:spLocks noChangeShapeType="1"/>
            </p:cNvSpPr>
            <p:nvPr/>
          </p:nvSpPr>
          <p:spPr bwMode="auto">
            <a:xfrm>
              <a:off x="3854" y="2038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2" name="Line 294"/>
            <p:cNvSpPr>
              <a:spLocks noChangeShapeType="1"/>
            </p:cNvSpPr>
            <p:nvPr/>
          </p:nvSpPr>
          <p:spPr bwMode="auto">
            <a:xfrm>
              <a:off x="3854" y="2033"/>
              <a:ext cx="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3" name="Freeform 295"/>
            <p:cNvSpPr>
              <a:spLocks/>
            </p:cNvSpPr>
            <p:nvPr/>
          </p:nvSpPr>
          <p:spPr bwMode="auto">
            <a:xfrm>
              <a:off x="3871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4" name="Freeform 296"/>
            <p:cNvSpPr>
              <a:spLocks/>
            </p:cNvSpPr>
            <p:nvPr/>
          </p:nvSpPr>
          <p:spPr bwMode="auto">
            <a:xfrm>
              <a:off x="3871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5" name="Freeform 297"/>
            <p:cNvSpPr>
              <a:spLocks/>
            </p:cNvSpPr>
            <p:nvPr/>
          </p:nvSpPr>
          <p:spPr bwMode="auto">
            <a:xfrm>
              <a:off x="3854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6" name="Freeform 298"/>
            <p:cNvSpPr>
              <a:spLocks/>
            </p:cNvSpPr>
            <p:nvPr/>
          </p:nvSpPr>
          <p:spPr bwMode="auto">
            <a:xfrm>
              <a:off x="3854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7" name="Freeform 299"/>
            <p:cNvSpPr>
              <a:spLocks/>
            </p:cNvSpPr>
            <p:nvPr/>
          </p:nvSpPr>
          <p:spPr bwMode="auto">
            <a:xfrm>
              <a:off x="3860" y="2042"/>
              <a:ext cx="17" cy="32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31 h 32"/>
                <a:gd name="T4" fmla="*/ 16 w 17"/>
                <a:gd name="T5" fmla="*/ 31 h 32"/>
                <a:gd name="T6" fmla="*/ 16 w 17"/>
                <a:gd name="T7" fmla="*/ 0 h 32"/>
                <a:gd name="T8" fmla="*/ 0 w 17"/>
                <a:gd name="T9" fmla="*/ 0 h 32"/>
                <a:gd name="T10" fmla="*/ 0 w 17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2"/>
                <a:gd name="T20" fmla="*/ 17 w 17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2">
                  <a:moveTo>
                    <a:pt x="0" y="0"/>
                  </a:moveTo>
                  <a:lnTo>
                    <a:pt x="0" y="31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8" name="Freeform 300"/>
            <p:cNvSpPr>
              <a:spLocks/>
            </p:cNvSpPr>
            <p:nvPr/>
          </p:nvSpPr>
          <p:spPr bwMode="auto">
            <a:xfrm>
              <a:off x="3860" y="2042"/>
              <a:ext cx="17" cy="32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31 h 32"/>
                <a:gd name="T4" fmla="*/ 16 w 17"/>
                <a:gd name="T5" fmla="*/ 31 h 32"/>
                <a:gd name="T6" fmla="*/ 16 w 17"/>
                <a:gd name="T7" fmla="*/ 0 h 32"/>
                <a:gd name="T8" fmla="*/ 0 w 17"/>
                <a:gd name="T9" fmla="*/ 0 h 32"/>
                <a:gd name="T10" fmla="*/ 0 w 17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2"/>
                <a:gd name="T20" fmla="*/ 17 w 17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2">
                  <a:moveTo>
                    <a:pt x="0" y="0"/>
                  </a:moveTo>
                  <a:lnTo>
                    <a:pt x="0" y="31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79" name="Line 301"/>
            <p:cNvSpPr>
              <a:spLocks noChangeShapeType="1"/>
            </p:cNvSpPr>
            <p:nvPr/>
          </p:nvSpPr>
          <p:spPr bwMode="auto">
            <a:xfrm>
              <a:off x="3860" y="2050"/>
              <a:ext cx="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0" name="Line 302"/>
            <p:cNvSpPr>
              <a:spLocks noChangeShapeType="1"/>
            </p:cNvSpPr>
            <p:nvPr/>
          </p:nvSpPr>
          <p:spPr bwMode="auto">
            <a:xfrm>
              <a:off x="3860" y="2066"/>
              <a:ext cx="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1" name="Freeform 303"/>
            <p:cNvSpPr>
              <a:spLocks/>
            </p:cNvSpPr>
            <p:nvPr/>
          </p:nvSpPr>
          <p:spPr bwMode="auto">
            <a:xfrm>
              <a:off x="3839" y="2085"/>
              <a:ext cx="17" cy="17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8 h 17"/>
                <a:gd name="T4" fmla="*/ 0 w 17"/>
                <a:gd name="T5" fmla="*/ 8 h 17"/>
                <a:gd name="T6" fmla="*/ 0 w 17"/>
                <a:gd name="T7" fmla="*/ 5 h 17"/>
                <a:gd name="T8" fmla="*/ 0 w 17"/>
                <a:gd name="T9" fmla="*/ 2 h 17"/>
                <a:gd name="T10" fmla="*/ 0 w 17"/>
                <a:gd name="T11" fmla="*/ 2 h 17"/>
                <a:gd name="T12" fmla="*/ 1 w 17"/>
                <a:gd name="T13" fmla="*/ 2 h 17"/>
                <a:gd name="T14" fmla="*/ 2 w 17"/>
                <a:gd name="T15" fmla="*/ 2 h 17"/>
                <a:gd name="T16" fmla="*/ 4 w 17"/>
                <a:gd name="T17" fmla="*/ 0 h 17"/>
                <a:gd name="T18" fmla="*/ 4 w 17"/>
                <a:gd name="T19" fmla="*/ 0 h 17"/>
                <a:gd name="T20" fmla="*/ 5 w 17"/>
                <a:gd name="T21" fmla="*/ 0 h 17"/>
                <a:gd name="T22" fmla="*/ 6 w 17"/>
                <a:gd name="T23" fmla="*/ 0 h 17"/>
                <a:gd name="T24" fmla="*/ 8 w 17"/>
                <a:gd name="T25" fmla="*/ 0 h 17"/>
                <a:gd name="T26" fmla="*/ 9 w 17"/>
                <a:gd name="T27" fmla="*/ 0 h 17"/>
                <a:gd name="T28" fmla="*/ 10 w 17"/>
                <a:gd name="T29" fmla="*/ 0 h 17"/>
                <a:gd name="T30" fmla="*/ 10 w 17"/>
                <a:gd name="T31" fmla="*/ 0 h 17"/>
                <a:gd name="T32" fmla="*/ 12 w 17"/>
                <a:gd name="T33" fmla="*/ 0 h 17"/>
                <a:gd name="T34" fmla="*/ 13 w 17"/>
                <a:gd name="T35" fmla="*/ 0 h 17"/>
                <a:gd name="T36" fmla="*/ 13 w 17"/>
                <a:gd name="T37" fmla="*/ 2 h 17"/>
                <a:gd name="T38" fmla="*/ 13 w 17"/>
                <a:gd name="T39" fmla="*/ 2 h 17"/>
                <a:gd name="T40" fmla="*/ 14 w 17"/>
                <a:gd name="T41" fmla="*/ 2 h 17"/>
                <a:gd name="T42" fmla="*/ 14 w 17"/>
                <a:gd name="T43" fmla="*/ 2 h 17"/>
                <a:gd name="T44" fmla="*/ 14 w 17"/>
                <a:gd name="T45" fmla="*/ 2 h 17"/>
                <a:gd name="T46" fmla="*/ 14 w 17"/>
                <a:gd name="T47" fmla="*/ 5 h 17"/>
                <a:gd name="T48" fmla="*/ 16 w 17"/>
                <a:gd name="T49" fmla="*/ 8 h 17"/>
                <a:gd name="T50" fmla="*/ 16 w 17"/>
                <a:gd name="T51" fmla="*/ 8 h 17"/>
                <a:gd name="T52" fmla="*/ 14 w 17"/>
                <a:gd name="T53" fmla="*/ 8 h 17"/>
                <a:gd name="T54" fmla="*/ 16 w 17"/>
                <a:gd name="T55" fmla="*/ 16 h 17"/>
                <a:gd name="T56" fmla="*/ 13 w 17"/>
                <a:gd name="T57" fmla="*/ 8 h 17"/>
                <a:gd name="T58" fmla="*/ 13 w 17"/>
                <a:gd name="T59" fmla="*/ 8 h 17"/>
                <a:gd name="T60" fmla="*/ 13 w 17"/>
                <a:gd name="T61" fmla="*/ 8 h 17"/>
                <a:gd name="T62" fmla="*/ 13 w 17"/>
                <a:gd name="T63" fmla="*/ 5 h 17"/>
                <a:gd name="T64" fmla="*/ 13 w 17"/>
                <a:gd name="T65" fmla="*/ 5 h 17"/>
                <a:gd name="T66" fmla="*/ 13 w 17"/>
                <a:gd name="T67" fmla="*/ 5 h 17"/>
                <a:gd name="T68" fmla="*/ 12 w 17"/>
                <a:gd name="T69" fmla="*/ 2 h 17"/>
                <a:gd name="T70" fmla="*/ 12 w 17"/>
                <a:gd name="T71" fmla="*/ 2 h 17"/>
                <a:gd name="T72" fmla="*/ 10 w 17"/>
                <a:gd name="T73" fmla="*/ 2 h 17"/>
                <a:gd name="T74" fmla="*/ 10 w 17"/>
                <a:gd name="T75" fmla="*/ 2 h 17"/>
                <a:gd name="T76" fmla="*/ 9 w 17"/>
                <a:gd name="T77" fmla="*/ 2 h 17"/>
                <a:gd name="T78" fmla="*/ 8 w 17"/>
                <a:gd name="T79" fmla="*/ 2 h 17"/>
                <a:gd name="T80" fmla="*/ 8 w 17"/>
                <a:gd name="T81" fmla="*/ 2 h 17"/>
                <a:gd name="T82" fmla="*/ 5 w 17"/>
                <a:gd name="T83" fmla="*/ 2 h 17"/>
                <a:gd name="T84" fmla="*/ 4 w 17"/>
                <a:gd name="T85" fmla="*/ 2 h 17"/>
                <a:gd name="T86" fmla="*/ 4 w 17"/>
                <a:gd name="T87" fmla="*/ 2 h 17"/>
                <a:gd name="T88" fmla="*/ 2 w 17"/>
                <a:gd name="T89" fmla="*/ 2 h 17"/>
                <a:gd name="T90" fmla="*/ 2 w 17"/>
                <a:gd name="T91" fmla="*/ 5 h 17"/>
                <a:gd name="T92" fmla="*/ 2 w 17"/>
                <a:gd name="T93" fmla="*/ 8 h 17"/>
                <a:gd name="T94" fmla="*/ 2 w 17"/>
                <a:gd name="T95" fmla="*/ 8 h 17"/>
                <a:gd name="T96" fmla="*/ 1 w 17"/>
                <a:gd name="T97" fmla="*/ 8 h 17"/>
                <a:gd name="T98" fmla="*/ 2 w 17"/>
                <a:gd name="T99" fmla="*/ 13 h 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"/>
                <a:gd name="T151" fmla="*/ 0 h 17"/>
                <a:gd name="T152" fmla="*/ 17 w 17"/>
                <a:gd name="T153" fmla="*/ 17 h 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2" y="8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14" y="13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2" name="Freeform 304"/>
            <p:cNvSpPr>
              <a:spLocks/>
            </p:cNvSpPr>
            <p:nvPr/>
          </p:nvSpPr>
          <p:spPr bwMode="auto">
            <a:xfrm>
              <a:off x="3839" y="2078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9 w 17"/>
                <a:gd name="T3" fmla="*/ 0 h 17"/>
                <a:gd name="T4" fmla="*/ 10 w 17"/>
                <a:gd name="T5" fmla="*/ 0 h 17"/>
                <a:gd name="T6" fmla="*/ 10 w 17"/>
                <a:gd name="T7" fmla="*/ 0 h 17"/>
                <a:gd name="T8" fmla="*/ 13 w 17"/>
                <a:gd name="T9" fmla="*/ 0 h 17"/>
                <a:gd name="T10" fmla="*/ 13 w 17"/>
                <a:gd name="T11" fmla="*/ 0 h 17"/>
                <a:gd name="T12" fmla="*/ 13 w 17"/>
                <a:gd name="T13" fmla="*/ 2 h 17"/>
                <a:gd name="T14" fmla="*/ 14 w 17"/>
                <a:gd name="T15" fmla="*/ 2 h 17"/>
                <a:gd name="T16" fmla="*/ 14 w 17"/>
                <a:gd name="T17" fmla="*/ 5 h 17"/>
                <a:gd name="T18" fmla="*/ 14 w 17"/>
                <a:gd name="T19" fmla="*/ 5 h 17"/>
                <a:gd name="T20" fmla="*/ 14 w 17"/>
                <a:gd name="T21" fmla="*/ 5 h 17"/>
                <a:gd name="T22" fmla="*/ 14 w 17"/>
                <a:gd name="T23" fmla="*/ 8 h 17"/>
                <a:gd name="T24" fmla="*/ 16 w 17"/>
                <a:gd name="T25" fmla="*/ 8 h 17"/>
                <a:gd name="T26" fmla="*/ 14 w 17"/>
                <a:gd name="T27" fmla="*/ 8 h 17"/>
                <a:gd name="T28" fmla="*/ 14 w 17"/>
                <a:gd name="T29" fmla="*/ 10 h 17"/>
                <a:gd name="T30" fmla="*/ 14 w 17"/>
                <a:gd name="T31" fmla="*/ 10 h 17"/>
                <a:gd name="T32" fmla="*/ 14 w 17"/>
                <a:gd name="T33" fmla="*/ 10 h 17"/>
                <a:gd name="T34" fmla="*/ 14 w 17"/>
                <a:gd name="T35" fmla="*/ 10 h 17"/>
                <a:gd name="T36" fmla="*/ 13 w 17"/>
                <a:gd name="T37" fmla="*/ 13 h 17"/>
                <a:gd name="T38" fmla="*/ 13 w 17"/>
                <a:gd name="T39" fmla="*/ 13 h 17"/>
                <a:gd name="T40" fmla="*/ 13 w 17"/>
                <a:gd name="T41" fmla="*/ 16 h 17"/>
                <a:gd name="T42" fmla="*/ 12 w 17"/>
                <a:gd name="T43" fmla="*/ 16 h 17"/>
                <a:gd name="T44" fmla="*/ 10 w 17"/>
                <a:gd name="T45" fmla="*/ 16 h 17"/>
                <a:gd name="T46" fmla="*/ 9 w 17"/>
                <a:gd name="T47" fmla="*/ 16 h 17"/>
                <a:gd name="T48" fmla="*/ 9 w 17"/>
                <a:gd name="T49" fmla="*/ 16 h 17"/>
                <a:gd name="T50" fmla="*/ 9 w 17"/>
                <a:gd name="T51" fmla="*/ 13 h 17"/>
                <a:gd name="T52" fmla="*/ 9 w 17"/>
                <a:gd name="T53" fmla="*/ 13 h 17"/>
                <a:gd name="T54" fmla="*/ 10 w 17"/>
                <a:gd name="T55" fmla="*/ 13 h 17"/>
                <a:gd name="T56" fmla="*/ 10 w 17"/>
                <a:gd name="T57" fmla="*/ 13 h 17"/>
                <a:gd name="T58" fmla="*/ 12 w 17"/>
                <a:gd name="T59" fmla="*/ 13 h 17"/>
                <a:gd name="T60" fmla="*/ 12 w 17"/>
                <a:gd name="T61" fmla="*/ 10 h 17"/>
                <a:gd name="T62" fmla="*/ 13 w 17"/>
                <a:gd name="T63" fmla="*/ 10 h 17"/>
                <a:gd name="T64" fmla="*/ 13 w 17"/>
                <a:gd name="T65" fmla="*/ 10 h 17"/>
                <a:gd name="T66" fmla="*/ 13 w 17"/>
                <a:gd name="T67" fmla="*/ 10 h 17"/>
                <a:gd name="T68" fmla="*/ 13 w 17"/>
                <a:gd name="T69" fmla="*/ 8 h 17"/>
                <a:gd name="T70" fmla="*/ 13 w 17"/>
                <a:gd name="T71" fmla="*/ 8 h 17"/>
                <a:gd name="T72" fmla="*/ 13 w 17"/>
                <a:gd name="T73" fmla="*/ 8 h 17"/>
                <a:gd name="T74" fmla="*/ 14 w 17"/>
                <a:gd name="T75" fmla="*/ 8 h 17"/>
                <a:gd name="T76" fmla="*/ 13 w 17"/>
                <a:gd name="T77" fmla="*/ 8 h 17"/>
                <a:gd name="T78" fmla="*/ 13 w 17"/>
                <a:gd name="T79" fmla="*/ 5 h 17"/>
                <a:gd name="T80" fmla="*/ 13 w 17"/>
                <a:gd name="T81" fmla="*/ 5 h 17"/>
                <a:gd name="T82" fmla="*/ 13 w 17"/>
                <a:gd name="T83" fmla="*/ 5 h 17"/>
                <a:gd name="T84" fmla="*/ 12 w 17"/>
                <a:gd name="T85" fmla="*/ 2 h 17"/>
                <a:gd name="T86" fmla="*/ 10 w 17"/>
                <a:gd name="T87" fmla="*/ 2 h 17"/>
                <a:gd name="T88" fmla="*/ 9 w 17"/>
                <a:gd name="T89" fmla="*/ 2 h 17"/>
                <a:gd name="T90" fmla="*/ 9 w 17"/>
                <a:gd name="T91" fmla="*/ 2 h 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"/>
                <a:gd name="T139" fmla="*/ 0 h 17"/>
                <a:gd name="T140" fmla="*/ 17 w 17"/>
                <a:gd name="T141" fmla="*/ 17 h 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" h="17">
                  <a:moveTo>
                    <a:pt x="0" y="2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3" name="Freeform 305"/>
            <p:cNvSpPr>
              <a:spLocks/>
            </p:cNvSpPr>
            <p:nvPr/>
          </p:nvSpPr>
          <p:spPr bwMode="auto">
            <a:xfrm>
              <a:off x="3839" y="207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12 h 17"/>
                <a:gd name="T6" fmla="*/ 14 w 17"/>
                <a:gd name="T7" fmla="*/ 12 h 17"/>
                <a:gd name="T8" fmla="*/ 14 w 17"/>
                <a:gd name="T9" fmla="*/ 0 h 17"/>
                <a:gd name="T10" fmla="*/ 16 w 17"/>
                <a:gd name="T11" fmla="*/ 0 h 17"/>
                <a:gd name="T12" fmla="*/ 16 w 17"/>
                <a:gd name="T13" fmla="*/ 16 h 17"/>
                <a:gd name="T14" fmla="*/ 16 w 17"/>
                <a:gd name="T15" fmla="*/ 1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4" name="Freeform 306"/>
            <p:cNvSpPr>
              <a:spLocks/>
            </p:cNvSpPr>
            <p:nvPr/>
          </p:nvSpPr>
          <p:spPr bwMode="auto">
            <a:xfrm>
              <a:off x="3839" y="2065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3 w 17"/>
                <a:gd name="T3" fmla="*/ 0 h 17"/>
                <a:gd name="T4" fmla="*/ 14 w 17"/>
                <a:gd name="T5" fmla="*/ 2 h 17"/>
                <a:gd name="T6" fmla="*/ 14 w 17"/>
                <a:gd name="T7" fmla="*/ 2 h 17"/>
                <a:gd name="T8" fmla="*/ 14 w 17"/>
                <a:gd name="T9" fmla="*/ 4 h 17"/>
                <a:gd name="T10" fmla="*/ 14 w 17"/>
                <a:gd name="T11" fmla="*/ 4 h 17"/>
                <a:gd name="T12" fmla="*/ 14 w 17"/>
                <a:gd name="T13" fmla="*/ 6 h 17"/>
                <a:gd name="T14" fmla="*/ 14 w 17"/>
                <a:gd name="T15" fmla="*/ 9 h 17"/>
                <a:gd name="T16" fmla="*/ 14 w 17"/>
                <a:gd name="T17" fmla="*/ 9 h 17"/>
                <a:gd name="T18" fmla="*/ 14 w 17"/>
                <a:gd name="T19" fmla="*/ 11 h 17"/>
                <a:gd name="T20" fmla="*/ 13 w 17"/>
                <a:gd name="T21" fmla="*/ 11 h 17"/>
                <a:gd name="T22" fmla="*/ 12 w 17"/>
                <a:gd name="T23" fmla="*/ 11 h 17"/>
                <a:gd name="T24" fmla="*/ 10 w 17"/>
                <a:gd name="T25" fmla="*/ 13 h 17"/>
                <a:gd name="T26" fmla="*/ 9 w 17"/>
                <a:gd name="T27" fmla="*/ 13 h 17"/>
                <a:gd name="T28" fmla="*/ 8 w 17"/>
                <a:gd name="T29" fmla="*/ 13 h 17"/>
                <a:gd name="T30" fmla="*/ 6 w 17"/>
                <a:gd name="T31" fmla="*/ 13 h 17"/>
                <a:gd name="T32" fmla="*/ 5 w 17"/>
                <a:gd name="T33" fmla="*/ 13 h 17"/>
                <a:gd name="T34" fmla="*/ 4 w 17"/>
                <a:gd name="T35" fmla="*/ 13 h 17"/>
                <a:gd name="T36" fmla="*/ 2 w 17"/>
                <a:gd name="T37" fmla="*/ 11 h 17"/>
                <a:gd name="T38" fmla="*/ 1 w 17"/>
                <a:gd name="T39" fmla="*/ 11 h 17"/>
                <a:gd name="T40" fmla="*/ 0 w 17"/>
                <a:gd name="T41" fmla="*/ 11 h 17"/>
                <a:gd name="T42" fmla="*/ 0 w 17"/>
                <a:gd name="T43" fmla="*/ 9 h 17"/>
                <a:gd name="T44" fmla="*/ 0 w 17"/>
                <a:gd name="T45" fmla="*/ 9 h 17"/>
                <a:gd name="T46" fmla="*/ 0 w 17"/>
                <a:gd name="T47" fmla="*/ 6 h 17"/>
                <a:gd name="T48" fmla="*/ 0 w 17"/>
                <a:gd name="T49" fmla="*/ 4 h 17"/>
                <a:gd name="T50" fmla="*/ 0 w 17"/>
                <a:gd name="T51" fmla="*/ 4 h 17"/>
                <a:gd name="T52" fmla="*/ 0 w 17"/>
                <a:gd name="T53" fmla="*/ 2 h 17"/>
                <a:gd name="T54" fmla="*/ 1 w 17"/>
                <a:gd name="T55" fmla="*/ 2 h 17"/>
                <a:gd name="T56" fmla="*/ 2 w 17"/>
                <a:gd name="T57" fmla="*/ 0 h 17"/>
                <a:gd name="T58" fmla="*/ 4 w 17"/>
                <a:gd name="T59" fmla="*/ 0 h 17"/>
                <a:gd name="T60" fmla="*/ 4 w 17"/>
                <a:gd name="T61" fmla="*/ 2 h 17"/>
                <a:gd name="T62" fmla="*/ 4 w 17"/>
                <a:gd name="T63" fmla="*/ 2 h 17"/>
                <a:gd name="T64" fmla="*/ 2 w 17"/>
                <a:gd name="T65" fmla="*/ 2 h 17"/>
                <a:gd name="T66" fmla="*/ 2 w 17"/>
                <a:gd name="T67" fmla="*/ 4 h 17"/>
                <a:gd name="T68" fmla="*/ 2 w 17"/>
                <a:gd name="T69" fmla="*/ 4 h 17"/>
                <a:gd name="T70" fmla="*/ 2 w 17"/>
                <a:gd name="T71" fmla="*/ 4 h 17"/>
                <a:gd name="T72" fmla="*/ 2 w 17"/>
                <a:gd name="T73" fmla="*/ 6 h 17"/>
                <a:gd name="T74" fmla="*/ 2 w 17"/>
                <a:gd name="T75" fmla="*/ 6 h 17"/>
                <a:gd name="T76" fmla="*/ 2 w 17"/>
                <a:gd name="T77" fmla="*/ 9 h 17"/>
                <a:gd name="T78" fmla="*/ 2 w 17"/>
                <a:gd name="T79" fmla="*/ 9 h 17"/>
                <a:gd name="T80" fmla="*/ 4 w 17"/>
                <a:gd name="T81" fmla="*/ 9 h 17"/>
                <a:gd name="T82" fmla="*/ 4 w 17"/>
                <a:gd name="T83" fmla="*/ 11 h 17"/>
                <a:gd name="T84" fmla="*/ 5 w 17"/>
                <a:gd name="T85" fmla="*/ 11 h 17"/>
                <a:gd name="T86" fmla="*/ 5 w 17"/>
                <a:gd name="T87" fmla="*/ 11 h 17"/>
                <a:gd name="T88" fmla="*/ 8 w 17"/>
                <a:gd name="T89" fmla="*/ 11 h 17"/>
                <a:gd name="T90" fmla="*/ 8 w 17"/>
                <a:gd name="T91" fmla="*/ 11 h 17"/>
                <a:gd name="T92" fmla="*/ 9 w 17"/>
                <a:gd name="T93" fmla="*/ 11 h 17"/>
                <a:gd name="T94" fmla="*/ 10 w 17"/>
                <a:gd name="T95" fmla="*/ 11 h 17"/>
                <a:gd name="T96" fmla="*/ 10 w 17"/>
                <a:gd name="T97" fmla="*/ 11 h 17"/>
                <a:gd name="T98" fmla="*/ 12 w 17"/>
                <a:gd name="T99" fmla="*/ 11 h 17"/>
                <a:gd name="T100" fmla="*/ 13 w 17"/>
                <a:gd name="T101" fmla="*/ 9 h 17"/>
                <a:gd name="T102" fmla="*/ 13 w 17"/>
                <a:gd name="T103" fmla="*/ 9 h 17"/>
                <a:gd name="T104" fmla="*/ 13 w 17"/>
                <a:gd name="T105" fmla="*/ 9 h 17"/>
                <a:gd name="T106" fmla="*/ 13 w 17"/>
                <a:gd name="T107" fmla="*/ 6 h 17"/>
                <a:gd name="T108" fmla="*/ 13 w 17"/>
                <a:gd name="T109" fmla="*/ 4 h 17"/>
                <a:gd name="T110" fmla="*/ 13 w 17"/>
                <a:gd name="T111" fmla="*/ 4 h 17"/>
                <a:gd name="T112" fmla="*/ 13 w 17"/>
                <a:gd name="T113" fmla="*/ 4 h 17"/>
                <a:gd name="T114" fmla="*/ 13 w 17"/>
                <a:gd name="T115" fmla="*/ 2 h 17"/>
                <a:gd name="T116" fmla="*/ 12 w 17"/>
                <a:gd name="T117" fmla="*/ 2 h 17"/>
                <a:gd name="T118" fmla="*/ 10 w 17"/>
                <a:gd name="T119" fmla="*/ 2 h 17"/>
                <a:gd name="T120" fmla="*/ 10 w 17"/>
                <a:gd name="T121" fmla="*/ 2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10" y="2"/>
                  </a:move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9"/>
                  </a:lnTo>
                  <a:lnTo>
                    <a:pt x="4" y="9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0" y="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5" name="Freeform 307"/>
            <p:cNvSpPr>
              <a:spLocks/>
            </p:cNvSpPr>
            <p:nvPr/>
          </p:nvSpPr>
          <p:spPr bwMode="auto">
            <a:xfrm>
              <a:off x="3839" y="2057"/>
              <a:ext cx="17" cy="17"/>
            </a:xfrm>
            <a:custGeom>
              <a:avLst/>
              <a:gdLst>
                <a:gd name="T0" fmla="*/ 5 w 17"/>
                <a:gd name="T1" fmla="*/ 13 h 17"/>
                <a:gd name="T2" fmla="*/ 4 w 17"/>
                <a:gd name="T3" fmla="*/ 13 h 17"/>
                <a:gd name="T4" fmla="*/ 2 w 17"/>
                <a:gd name="T5" fmla="*/ 13 h 17"/>
                <a:gd name="T6" fmla="*/ 0 w 17"/>
                <a:gd name="T7" fmla="*/ 11 h 17"/>
                <a:gd name="T8" fmla="*/ 0 w 17"/>
                <a:gd name="T9" fmla="*/ 11 h 17"/>
                <a:gd name="T10" fmla="*/ 0 w 17"/>
                <a:gd name="T11" fmla="*/ 9 h 17"/>
                <a:gd name="T12" fmla="*/ 0 w 17"/>
                <a:gd name="T13" fmla="*/ 6 h 17"/>
                <a:gd name="T14" fmla="*/ 0 w 17"/>
                <a:gd name="T15" fmla="*/ 4 h 17"/>
                <a:gd name="T16" fmla="*/ 0 w 17"/>
                <a:gd name="T17" fmla="*/ 4 h 17"/>
                <a:gd name="T18" fmla="*/ 1 w 17"/>
                <a:gd name="T19" fmla="*/ 2 h 17"/>
                <a:gd name="T20" fmla="*/ 2 w 17"/>
                <a:gd name="T21" fmla="*/ 2 h 17"/>
                <a:gd name="T22" fmla="*/ 2 w 17"/>
                <a:gd name="T23" fmla="*/ 2 h 17"/>
                <a:gd name="T24" fmla="*/ 4 w 17"/>
                <a:gd name="T25" fmla="*/ 0 h 17"/>
                <a:gd name="T26" fmla="*/ 5 w 17"/>
                <a:gd name="T27" fmla="*/ 0 h 17"/>
                <a:gd name="T28" fmla="*/ 8 w 17"/>
                <a:gd name="T29" fmla="*/ 0 h 17"/>
                <a:gd name="T30" fmla="*/ 9 w 17"/>
                <a:gd name="T31" fmla="*/ 0 h 17"/>
                <a:gd name="T32" fmla="*/ 10 w 17"/>
                <a:gd name="T33" fmla="*/ 0 h 17"/>
                <a:gd name="T34" fmla="*/ 10 w 17"/>
                <a:gd name="T35" fmla="*/ 0 h 17"/>
                <a:gd name="T36" fmla="*/ 13 w 17"/>
                <a:gd name="T37" fmla="*/ 2 h 17"/>
                <a:gd name="T38" fmla="*/ 13 w 17"/>
                <a:gd name="T39" fmla="*/ 2 h 17"/>
                <a:gd name="T40" fmla="*/ 14 w 17"/>
                <a:gd name="T41" fmla="*/ 2 h 17"/>
                <a:gd name="T42" fmla="*/ 14 w 17"/>
                <a:gd name="T43" fmla="*/ 4 h 17"/>
                <a:gd name="T44" fmla="*/ 14 w 17"/>
                <a:gd name="T45" fmla="*/ 4 h 17"/>
                <a:gd name="T46" fmla="*/ 14 w 17"/>
                <a:gd name="T47" fmla="*/ 6 h 17"/>
                <a:gd name="T48" fmla="*/ 14 w 17"/>
                <a:gd name="T49" fmla="*/ 9 h 17"/>
                <a:gd name="T50" fmla="*/ 14 w 17"/>
                <a:gd name="T51" fmla="*/ 9 h 17"/>
                <a:gd name="T52" fmla="*/ 14 w 17"/>
                <a:gd name="T53" fmla="*/ 11 h 17"/>
                <a:gd name="T54" fmla="*/ 13 w 17"/>
                <a:gd name="T55" fmla="*/ 11 h 17"/>
                <a:gd name="T56" fmla="*/ 13 w 17"/>
                <a:gd name="T57" fmla="*/ 13 h 17"/>
                <a:gd name="T58" fmla="*/ 12 w 17"/>
                <a:gd name="T59" fmla="*/ 13 h 17"/>
                <a:gd name="T60" fmla="*/ 10 w 17"/>
                <a:gd name="T61" fmla="*/ 13 h 17"/>
                <a:gd name="T62" fmla="*/ 9 w 17"/>
                <a:gd name="T63" fmla="*/ 13 h 17"/>
                <a:gd name="T64" fmla="*/ 8 w 17"/>
                <a:gd name="T65" fmla="*/ 13 h 17"/>
                <a:gd name="T66" fmla="*/ 8 w 17"/>
                <a:gd name="T67" fmla="*/ 13 h 17"/>
                <a:gd name="T68" fmla="*/ 9 w 17"/>
                <a:gd name="T69" fmla="*/ 11 h 17"/>
                <a:gd name="T70" fmla="*/ 10 w 17"/>
                <a:gd name="T71" fmla="*/ 11 h 17"/>
                <a:gd name="T72" fmla="*/ 13 w 17"/>
                <a:gd name="T73" fmla="*/ 11 h 17"/>
                <a:gd name="T74" fmla="*/ 13 w 17"/>
                <a:gd name="T75" fmla="*/ 11 h 17"/>
                <a:gd name="T76" fmla="*/ 13 w 17"/>
                <a:gd name="T77" fmla="*/ 9 h 17"/>
                <a:gd name="T78" fmla="*/ 14 w 17"/>
                <a:gd name="T79" fmla="*/ 9 h 17"/>
                <a:gd name="T80" fmla="*/ 13 w 17"/>
                <a:gd name="T81" fmla="*/ 4 h 17"/>
                <a:gd name="T82" fmla="*/ 13 w 17"/>
                <a:gd name="T83" fmla="*/ 4 h 17"/>
                <a:gd name="T84" fmla="*/ 13 w 17"/>
                <a:gd name="T85" fmla="*/ 4 h 17"/>
                <a:gd name="T86" fmla="*/ 10 w 17"/>
                <a:gd name="T87" fmla="*/ 2 h 17"/>
                <a:gd name="T88" fmla="*/ 9 w 17"/>
                <a:gd name="T89" fmla="*/ 2 h 17"/>
                <a:gd name="T90" fmla="*/ 8 w 17"/>
                <a:gd name="T91" fmla="*/ 2 h 17"/>
                <a:gd name="T92" fmla="*/ 6 w 17"/>
                <a:gd name="T93" fmla="*/ 2 h 17"/>
                <a:gd name="T94" fmla="*/ 5 w 17"/>
                <a:gd name="T95" fmla="*/ 2 h 17"/>
                <a:gd name="T96" fmla="*/ 4 w 17"/>
                <a:gd name="T97" fmla="*/ 2 h 17"/>
                <a:gd name="T98" fmla="*/ 4 w 17"/>
                <a:gd name="T99" fmla="*/ 2 h 17"/>
                <a:gd name="T100" fmla="*/ 2 w 17"/>
                <a:gd name="T101" fmla="*/ 4 h 17"/>
                <a:gd name="T102" fmla="*/ 2 w 17"/>
                <a:gd name="T103" fmla="*/ 4 h 17"/>
                <a:gd name="T104" fmla="*/ 2 w 17"/>
                <a:gd name="T105" fmla="*/ 4 h 17"/>
                <a:gd name="T106" fmla="*/ 2 w 17"/>
                <a:gd name="T107" fmla="*/ 6 h 17"/>
                <a:gd name="T108" fmla="*/ 2 w 17"/>
                <a:gd name="T109" fmla="*/ 9 h 17"/>
                <a:gd name="T110" fmla="*/ 2 w 17"/>
                <a:gd name="T111" fmla="*/ 9 h 17"/>
                <a:gd name="T112" fmla="*/ 2 w 17"/>
                <a:gd name="T113" fmla="*/ 11 h 17"/>
                <a:gd name="T114" fmla="*/ 4 w 17"/>
                <a:gd name="T115" fmla="*/ 11 h 17"/>
                <a:gd name="T116" fmla="*/ 4 w 17"/>
                <a:gd name="T117" fmla="*/ 11 h 17"/>
                <a:gd name="T118" fmla="*/ 5 w 17"/>
                <a:gd name="T119" fmla="*/ 11 h 17"/>
                <a:gd name="T120" fmla="*/ 8 w 17"/>
                <a:gd name="T121" fmla="*/ 13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8" y="16"/>
                  </a:moveTo>
                  <a:lnTo>
                    <a:pt x="8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6" name="Freeform 308"/>
            <p:cNvSpPr>
              <a:spLocks/>
            </p:cNvSpPr>
            <p:nvPr/>
          </p:nvSpPr>
          <p:spPr bwMode="auto">
            <a:xfrm>
              <a:off x="3839" y="2051"/>
              <a:ext cx="17" cy="17"/>
            </a:xfrm>
            <a:custGeom>
              <a:avLst/>
              <a:gdLst>
                <a:gd name="T0" fmla="*/ 16 w 17"/>
                <a:gd name="T1" fmla="*/ 8 h 17"/>
                <a:gd name="T2" fmla="*/ 2 w 17"/>
                <a:gd name="T3" fmla="*/ 8 h 17"/>
                <a:gd name="T4" fmla="*/ 2 w 17"/>
                <a:gd name="T5" fmla="*/ 16 h 17"/>
                <a:gd name="T6" fmla="*/ 0 w 17"/>
                <a:gd name="T7" fmla="*/ 16 h 17"/>
                <a:gd name="T8" fmla="*/ 0 w 17"/>
                <a:gd name="T9" fmla="*/ 0 h 17"/>
                <a:gd name="T10" fmla="*/ 2 w 17"/>
                <a:gd name="T11" fmla="*/ 0 h 17"/>
                <a:gd name="T12" fmla="*/ 2 w 17"/>
                <a:gd name="T13" fmla="*/ 5 h 17"/>
                <a:gd name="T14" fmla="*/ 16 w 17"/>
                <a:gd name="T15" fmla="*/ 5 h 17"/>
                <a:gd name="T16" fmla="*/ 16 w 17"/>
                <a:gd name="T17" fmla="*/ 8 h 17"/>
                <a:gd name="T18" fmla="*/ 16 w 17"/>
                <a:gd name="T19" fmla="*/ 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8"/>
                  </a:moveTo>
                  <a:lnTo>
                    <a:pt x="2" y="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5"/>
                  </a:lnTo>
                  <a:lnTo>
                    <a:pt x="16" y="5"/>
                  </a:lnTo>
                  <a:lnTo>
                    <a:pt x="16" y="8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7" name="Freeform 309"/>
            <p:cNvSpPr>
              <a:spLocks/>
            </p:cNvSpPr>
            <p:nvPr/>
          </p:nvSpPr>
          <p:spPr bwMode="auto">
            <a:xfrm>
              <a:off x="3839" y="2044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0 h 17"/>
                <a:gd name="T6" fmla="*/ 2 w 17"/>
                <a:gd name="T7" fmla="*/ 0 h 17"/>
                <a:gd name="T8" fmla="*/ 2 w 17"/>
                <a:gd name="T9" fmla="*/ 13 h 17"/>
                <a:gd name="T10" fmla="*/ 6 w 17"/>
                <a:gd name="T11" fmla="*/ 13 h 17"/>
                <a:gd name="T12" fmla="*/ 6 w 17"/>
                <a:gd name="T13" fmla="*/ 2 h 17"/>
                <a:gd name="T14" fmla="*/ 9 w 17"/>
                <a:gd name="T15" fmla="*/ 2 h 17"/>
                <a:gd name="T16" fmla="*/ 9 w 17"/>
                <a:gd name="T17" fmla="*/ 13 h 17"/>
                <a:gd name="T18" fmla="*/ 14 w 17"/>
                <a:gd name="T19" fmla="*/ 13 h 17"/>
                <a:gd name="T20" fmla="*/ 14 w 17"/>
                <a:gd name="T21" fmla="*/ 0 h 17"/>
                <a:gd name="T22" fmla="*/ 16 w 17"/>
                <a:gd name="T23" fmla="*/ 0 h 17"/>
                <a:gd name="T24" fmla="*/ 16 w 17"/>
                <a:gd name="T25" fmla="*/ 16 h 17"/>
                <a:gd name="T26" fmla="*/ 16 w 17"/>
                <a:gd name="T27" fmla="*/ 16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17"/>
                <a:gd name="T44" fmla="*/ 17 w 1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13"/>
                  </a:lnTo>
                  <a:lnTo>
                    <a:pt x="6" y="13"/>
                  </a:lnTo>
                  <a:lnTo>
                    <a:pt x="6" y="2"/>
                  </a:lnTo>
                  <a:lnTo>
                    <a:pt x="9" y="2"/>
                  </a:lnTo>
                  <a:lnTo>
                    <a:pt x="9" y="13"/>
                  </a:lnTo>
                  <a:lnTo>
                    <a:pt x="14" y="13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8" name="Freeform 310"/>
            <p:cNvSpPr>
              <a:spLocks/>
            </p:cNvSpPr>
            <p:nvPr/>
          </p:nvSpPr>
          <p:spPr bwMode="auto">
            <a:xfrm>
              <a:off x="3839" y="2038"/>
              <a:ext cx="17" cy="17"/>
            </a:xfrm>
            <a:custGeom>
              <a:avLst/>
              <a:gdLst>
                <a:gd name="T0" fmla="*/ 10 w 17"/>
                <a:gd name="T1" fmla="*/ 12 h 17"/>
                <a:gd name="T2" fmla="*/ 13 w 17"/>
                <a:gd name="T3" fmla="*/ 12 h 17"/>
                <a:gd name="T4" fmla="*/ 13 w 17"/>
                <a:gd name="T5" fmla="*/ 12 h 17"/>
                <a:gd name="T6" fmla="*/ 13 w 17"/>
                <a:gd name="T7" fmla="*/ 9 h 17"/>
                <a:gd name="T8" fmla="*/ 13 w 17"/>
                <a:gd name="T9" fmla="*/ 6 h 17"/>
                <a:gd name="T10" fmla="*/ 13 w 17"/>
                <a:gd name="T11" fmla="*/ 6 h 17"/>
                <a:gd name="T12" fmla="*/ 13 w 17"/>
                <a:gd name="T13" fmla="*/ 3 h 17"/>
                <a:gd name="T14" fmla="*/ 13 w 17"/>
                <a:gd name="T15" fmla="*/ 3 h 17"/>
                <a:gd name="T16" fmla="*/ 12 w 17"/>
                <a:gd name="T17" fmla="*/ 3 h 17"/>
                <a:gd name="T18" fmla="*/ 10 w 17"/>
                <a:gd name="T19" fmla="*/ 3 h 17"/>
                <a:gd name="T20" fmla="*/ 10 w 17"/>
                <a:gd name="T21" fmla="*/ 3 h 17"/>
                <a:gd name="T22" fmla="*/ 10 w 17"/>
                <a:gd name="T23" fmla="*/ 3 h 17"/>
                <a:gd name="T24" fmla="*/ 9 w 17"/>
                <a:gd name="T25" fmla="*/ 3 h 17"/>
                <a:gd name="T26" fmla="*/ 9 w 17"/>
                <a:gd name="T27" fmla="*/ 6 h 17"/>
                <a:gd name="T28" fmla="*/ 9 w 17"/>
                <a:gd name="T29" fmla="*/ 6 h 17"/>
                <a:gd name="T30" fmla="*/ 8 w 17"/>
                <a:gd name="T31" fmla="*/ 9 h 17"/>
                <a:gd name="T32" fmla="*/ 8 w 17"/>
                <a:gd name="T33" fmla="*/ 12 h 17"/>
                <a:gd name="T34" fmla="*/ 6 w 17"/>
                <a:gd name="T35" fmla="*/ 12 h 17"/>
                <a:gd name="T36" fmla="*/ 5 w 17"/>
                <a:gd name="T37" fmla="*/ 12 h 17"/>
                <a:gd name="T38" fmla="*/ 4 w 17"/>
                <a:gd name="T39" fmla="*/ 16 h 17"/>
                <a:gd name="T40" fmla="*/ 4 w 17"/>
                <a:gd name="T41" fmla="*/ 16 h 17"/>
                <a:gd name="T42" fmla="*/ 2 w 17"/>
                <a:gd name="T43" fmla="*/ 16 h 17"/>
                <a:gd name="T44" fmla="*/ 1 w 17"/>
                <a:gd name="T45" fmla="*/ 12 h 17"/>
                <a:gd name="T46" fmla="*/ 0 w 17"/>
                <a:gd name="T47" fmla="*/ 12 h 17"/>
                <a:gd name="T48" fmla="*/ 0 w 17"/>
                <a:gd name="T49" fmla="*/ 12 h 17"/>
                <a:gd name="T50" fmla="*/ 0 w 17"/>
                <a:gd name="T51" fmla="*/ 9 h 17"/>
                <a:gd name="T52" fmla="*/ 0 w 17"/>
                <a:gd name="T53" fmla="*/ 6 h 17"/>
                <a:gd name="T54" fmla="*/ 0 w 17"/>
                <a:gd name="T55" fmla="*/ 3 h 17"/>
                <a:gd name="T56" fmla="*/ 1 w 17"/>
                <a:gd name="T57" fmla="*/ 0 h 17"/>
                <a:gd name="T58" fmla="*/ 2 w 17"/>
                <a:gd name="T59" fmla="*/ 0 h 17"/>
                <a:gd name="T60" fmla="*/ 4 w 17"/>
                <a:gd name="T61" fmla="*/ 0 h 17"/>
                <a:gd name="T62" fmla="*/ 4 w 17"/>
                <a:gd name="T63" fmla="*/ 3 h 17"/>
                <a:gd name="T64" fmla="*/ 2 w 17"/>
                <a:gd name="T65" fmla="*/ 3 h 17"/>
                <a:gd name="T66" fmla="*/ 2 w 17"/>
                <a:gd name="T67" fmla="*/ 6 h 17"/>
                <a:gd name="T68" fmla="*/ 2 w 17"/>
                <a:gd name="T69" fmla="*/ 6 h 17"/>
                <a:gd name="T70" fmla="*/ 2 w 17"/>
                <a:gd name="T71" fmla="*/ 12 h 17"/>
                <a:gd name="T72" fmla="*/ 2 w 17"/>
                <a:gd name="T73" fmla="*/ 12 h 17"/>
                <a:gd name="T74" fmla="*/ 4 w 17"/>
                <a:gd name="T75" fmla="*/ 12 h 17"/>
                <a:gd name="T76" fmla="*/ 4 w 17"/>
                <a:gd name="T77" fmla="*/ 12 h 17"/>
                <a:gd name="T78" fmla="*/ 5 w 17"/>
                <a:gd name="T79" fmla="*/ 12 h 17"/>
                <a:gd name="T80" fmla="*/ 5 w 17"/>
                <a:gd name="T81" fmla="*/ 9 h 17"/>
                <a:gd name="T82" fmla="*/ 6 w 17"/>
                <a:gd name="T83" fmla="*/ 6 h 17"/>
                <a:gd name="T84" fmla="*/ 6 w 17"/>
                <a:gd name="T85" fmla="*/ 3 h 17"/>
                <a:gd name="T86" fmla="*/ 8 w 17"/>
                <a:gd name="T87" fmla="*/ 3 h 17"/>
                <a:gd name="T88" fmla="*/ 9 w 17"/>
                <a:gd name="T89" fmla="*/ 0 h 17"/>
                <a:gd name="T90" fmla="*/ 9 w 17"/>
                <a:gd name="T91" fmla="*/ 0 h 17"/>
                <a:gd name="T92" fmla="*/ 10 w 17"/>
                <a:gd name="T93" fmla="*/ 0 h 17"/>
                <a:gd name="T94" fmla="*/ 13 w 17"/>
                <a:gd name="T95" fmla="*/ 0 h 17"/>
                <a:gd name="T96" fmla="*/ 14 w 17"/>
                <a:gd name="T97" fmla="*/ 0 h 17"/>
                <a:gd name="T98" fmla="*/ 14 w 17"/>
                <a:gd name="T99" fmla="*/ 3 h 17"/>
                <a:gd name="T100" fmla="*/ 14 w 17"/>
                <a:gd name="T101" fmla="*/ 6 h 17"/>
                <a:gd name="T102" fmla="*/ 14 w 17"/>
                <a:gd name="T103" fmla="*/ 6 h 17"/>
                <a:gd name="T104" fmla="*/ 14 w 17"/>
                <a:gd name="T105" fmla="*/ 12 h 17"/>
                <a:gd name="T106" fmla="*/ 14 w 17"/>
                <a:gd name="T107" fmla="*/ 12 h 17"/>
                <a:gd name="T108" fmla="*/ 13 w 17"/>
                <a:gd name="T109" fmla="*/ 16 h 17"/>
                <a:gd name="T110" fmla="*/ 12 w 17"/>
                <a:gd name="T111" fmla="*/ 16 h 17"/>
                <a:gd name="T112" fmla="*/ 10 w 17"/>
                <a:gd name="T113" fmla="*/ 16 h 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"/>
                <a:gd name="T172" fmla="*/ 0 h 17"/>
                <a:gd name="T173" fmla="*/ 17 w 17"/>
                <a:gd name="T174" fmla="*/ 17 h 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" h="17">
                  <a:moveTo>
                    <a:pt x="10" y="16"/>
                  </a:moveTo>
                  <a:lnTo>
                    <a:pt x="10" y="16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0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9"/>
                  </a:lnTo>
                  <a:lnTo>
                    <a:pt x="8" y="9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6"/>
                  </a:lnTo>
                  <a:lnTo>
                    <a:pt x="2" y="9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9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4" y="12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89" name="Freeform 311"/>
            <p:cNvSpPr>
              <a:spLocks/>
            </p:cNvSpPr>
            <p:nvPr/>
          </p:nvSpPr>
          <p:spPr bwMode="auto">
            <a:xfrm>
              <a:off x="3839" y="2031"/>
              <a:ext cx="17" cy="17"/>
            </a:xfrm>
            <a:custGeom>
              <a:avLst/>
              <a:gdLst>
                <a:gd name="T0" fmla="*/ 16 w 17"/>
                <a:gd name="T1" fmla="*/ 10 h 17"/>
                <a:gd name="T2" fmla="*/ 2 w 17"/>
                <a:gd name="T3" fmla="*/ 10 h 17"/>
                <a:gd name="T4" fmla="*/ 2 w 17"/>
                <a:gd name="T5" fmla="*/ 16 h 17"/>
                <a:gd name="T6" fmla="*/ 0 w 17"/>
                <a:gd name="T7" fmla="*/ 16 h 17"/>
                <a:gd name="T8" fmla="*/ 0 w 17"/>
                <a:gd name="T9" fmla="*/ 0 h 17"/>
                <a:gd name="T10" fmla="*/ 2 w 17"/>
                <a:gd name="T11" fmla="*/ 0 h 17"/>
                <a:gd name="T12" fmla="*/ 2 w 17"/>
                <a:gd name="T13" fmla="*/ 8 h 17"/>
                <a:gd name="T14" fmla="*/ 16 w 17"/>
                <a:gd name="T15" fmla="*/ 8 h 17"/>
                <a:gd name="T16" fmla="*/ 16 w 17"/>
                <a:gd name="T17" fmla="*/ 10 h 17"/>
                <a:gd name="T18" fmla="*/ 16 w 17"/>
                <a:gd name="T19" fmla="*/ 1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10"/>
                  </a:moveTo>
                  <a:lnTo>
                    <a:pt x="2" y="10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8"/>
                  </a:lnTo>
                  <a:lnTo>
                    <a:pt x="16" y="8"/>
                  </a:lnTo>
                  <a:lnTo>
                    <a:pt x="16" y="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0" name="Freeform 312"/>
            <p:cNvSpPr>
              <a:spLocks/>
            </p:cNvSpPr>
            <p:nvPr/>
          </p:nvSpPr>
          <p:spPr bwMode="auto">
            <a:xfrm>
              <a:off x="3623" y="2010"/>
              <a:ext cx="56" cy="17"/>
            </a:xfrm>
            <a:custGeom>
              <a:avLst/>
              <a:gdLst>
                <a:gd name="T0" fmla="*/ 2 w 56"/>
                <a:gd name="T1" fmla="*/ 16 h 17"/>
                <a:gd name="T2" fmla="*/ 2 w 56"/>
                <a:gd name="T3" fmla="*/ 14 h 17"/>
                <a:gd name="T4" fmla="*/ 2 w 56"/>
                <a:gd name="T5" fmla="*/ 14 h 17"/>
                <a:gd name="T6" fmla="*/ 1 w 56"/>
                <a:gd name="T7" fmla="*/ 14 h 17"/>
                <a:gd name="T8" fmla="*/ 1 w 56"/>
                <a:gd name="T9" fmla="*/ 14 h 17"/>
                <a:gd name="T10" fmla="*/ 1 w 56"/>
                <a:gd name="T11" fmla="*/ 14 h 17"/>
                <a:gd name="T12" fmla="*/ 1 w 56"/>
                <a:gd name="T13" fmla="*/ 14 h 17"/>
                <a:gd name="T14" fmla="*/ 0 w 56"/>
                <a:gd name="T15" fmla="*/ 13 h 17"/>
                <a:gd name="T16" fmla="*/ 0 w 56"/>
                <a:gd name="T17" fmla="*/ 13 h 17"/>
                <a:gd name="T18" fmla="*/ 0 w 56"/>
                <a:gd name="T19" fmla="*/ 13 h 17"/>
                <a:gd name="T20" fmla="*/ 0 w 56"/>
                <a:gd name="T21" fmla="*/ 11 h 17"/>
                <a:gd name="T22" fmla="*/ 0 w 56"/>
                <a:gd name="T23" fmla="*/ 10 h 17"/>
                <a:gd name="T24" fmla="*/ 0 w 56"/>
                <a:gd name="T25" fmla="*/ 10 h 17"/>
                <a:gd name="T26" fmla="*/ 0 w 56"/>
                <a:gd name="T27" fmla="*/ 4 h 17"/>
                <a:gd name="T28" fmla="*/ 0 w 56"/>
                <a:gd name="T29" fmla="*/ 4 h 17"/>
                <a:gd name="T30" fmla="*/ 0 w 56"/>
                <a:gd name="T31" fmla="*/ 2 h 17"/>
                <a:gd name="T32" fmla="*/ 0 w 56"/>
                <a:gd name="T33" fmla="*/ 2 h 17"/>
                <a:gd name="T34" fmla="*/ 0 w 56"/>
                <a:gd name="T35" fmla="*/ 2 h 17"/>
                <a:gd name="T36" fmla="*/ 0 w 56"/>
                <a:gd name="T37" fmla="*/ 1 h 17"/>
                <a:gd name="T38" fmla="*/ 1 w 56"/>
                <a:gd name="T39" fmla="*/ 1 h 17"/>
                <a:gd name="T40" fmla="*/ 1 w 56"/>
                <a:gd name="T41" fmla="*/ 1 h 17"/>
                <a:gd name="T42" fmla="*/ 1 w 56"/>
                <a:gd name="T43" fmla="*/ 0 h 17"/>
                <a:gd name="T44" fmla="*/ 1 w 56"/>
                <a:gd name="T45" fmla="*/ 0 h 17"/>
                <a:gd name="T46" fmla="*/ 2 w 56"/>
                <a:gd name="T47" fmla="*/ 0 h 17"/>
                <a:gd name="T48" fmla="*/ 2 w 56"/>
                <a:gd name="T49" fmla="*/ 0 h 17"/>
                <a:gd name="T50" fmla="*/ 2 w 56"/>
                <a:gd name="T51" fmla="*/ 0 h 17"/>
                <a:gd name="T52" fmla="*/ 52 w 56"/>
                <a:gd name="T53" fmla="*/ 0 h 17"/>
                <a:gd name="T54" fmla="*/ 52 w 56"/>
                <a:gd name="T55" fmla="*/ 0 h 17"/>
                <a:gd name="T56" fmla="*/ 52 w 56"/>
                <a:gd name="T57" fmla="*/ 0 h 17"/>
                <a:gd name="T58" fmla="*/ 53 w 56"/>
                <a:gd name="T59" fmla="*/ 0 h 17"/>
                <a:gd name="T60" fmla="*/ 53 w 56"/>
                <a:gd name="T61" fmla="*/ 0 h 17"/>
                <a:gd name="T62" fmla="*/ 54 w 56"/>
                <a:gd name="T63" fmla="*/ 1 h 17"/>
                <a:gd name="T64" fmla="*/ 54 w 56"/>
                <a:gd name="T65" fmla="*/ 1 h 17"/>
                <a:gd name="T66" fmla="*/ 54 w 56"/>
                <a:gd name="T67" fmla="*/ 1 h 17"/>
                <a:gd name="T68" fmla="*/ 54 w 56"/>
                <a:gd name="T69" fmla="*/ 2 h 17"/>
                <a:gd name="T70" fmla="*/ 54 w 56"/>
                <a:gd name="T71" fmla="*/ 2 h 17"/>
                <a:gd name="T72" fmla="*/ 54 w 56"/>
                <a:gd name="T73" fmla="*/ 2 h 17"/>
                <a:gd name="T74" fmla="*/ 54 w 56"/>
                <a:gd name="T75" fmla="*/ 4 h 17"/>
                <a:gd name="T76" fmla="*/ 55 w 56"/>
                <a:gd name="T77" fmla="*/ 4 h 17"/>
                <a:gd name="T78" fmla="*/ 55 w 56"/>
                <a:gd name="T79" fmla="*/ 10 h 17"/>
                <a:gd name="T80" fmla="*/ 54 w 56"/>
                <a:gd name="T81" fmla="*/ 10 h 17"/>
                <a:gd name="T82" fmla="*/ 54 w 56"/>
                <a:gd name="T83" fmla="*/ 11 h 17"/>
                <a:gd name="T84" fmla="*/ 54 w 56"/>
                <a:gd name="T85" fmla="*/ 13 h 17"/>
                <a:gd name="T86" fmla="*/ 54 w 56"/>
                <a:gd name="T87" fmla="*/ 13 h 17"/>
                <a:gd name="T88" fmla="*/ 54 w 56"/>
                <a:gd name="T89" fmla="*/ 13 h 17"/>
                <a:gd name="T90" fmla="*/ 54 w 56"/>
                <a:gd name="T91" fmla="*/ 14 h 17"/>
                <a:gd name="T92" fmla="*/ 54 w 56"/>
                <a:gd name="T93" fmla="*/ 14 h 17"/>
                <a:gd name="T94" fmla="*/ 53 w 56"/>
                <a:gd name="T95" fmla="*/ 14 h 17"/>
                <a:gd name="T96" fmla="*/ 53 w 56"/>
                <a:gd name="T97" fmla="*/ 14 h 17"/>
                <a:gd name="T98" fmla="*/ 52 w 56"/>
                <a:gd name="T99" fmla="*/ 14 h 17"/>
                <a:gd name="T100" fmla="*/ 52 w 56"/>
                <a:gd name="T101" fmla="*/ 14 h 17"/>
                <a:gd name="T102" fmla="*/ 52 w 56"/>
                <a:gd name="T103" fmla="*/ 16 h 17"/>
                <a:gd name="T104" fmla="*/ 2 w 56"/>
                <a:gd name="T105" fmla="*/ 16 h 17"/>
                <a:gd name="T106" fmla="*/ 2 w 56"/>
                <a:gd name="T107" fmla="*/ 16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2" y="16"/>
                  </a:moveTo>
                  <a:lnTo>
                    <a:pt x="2" y="14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3" y="14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2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1" name="Freeform 313"/>
            <p:cNvSpPr>
              <a:spLocks/>
            </p:cNvSpPr>
            <p:nvPr/>
          </p:nvSpPr>
          <p:spPr bwMode="auto">
            <a:xfrm>
              <a:off x="3623" y="2010"/>
              <a:ext cx="56" cy="17"/>
            </a:xfrm>
            <a:custGeom>
              <a:avLst/>
              <a:gdLst>
                <a:gd name="T0" fmla="*/ 2 w 56"/>
                <a:gd name="T1" fmla="*/ 16 h 17"/>
                <a:gd name="T2" fmla="*/ 2 w 56"/>
                <a:gd name="T3" fmla="*/ 14 h 17"/>
                <a:gd name="T4" fmla="*/ 2 w 56"/>
                <a:gd name="T5" fmla="*/ 14 h 17"/>
                <a:gd name="T6" fmla="*/ 1 w 56"/>
                <a:gd name="T7" fmla="*/ 14 h 17"/>
                <a:gd name="T8" fmla="*/ 1 w 56"/>
                <a:gd name="T9" fmla="*/ 14 h 17"/>
                <a:gd name="T10" fmla="*/ 1 w 56"/>
                <a:gd name="T11" fmla="*/ 14 h 17"/>
                <a:gd name="T12" fmla="*/ 1 w 56"/>
                <a:gd name="T13" fmla="*/ 14 h 17"/>
                <a:gd name="T14" fmla="*/ 0 w 56"/>
                <a:gd name="T15" fmla="*/ 13 h 17"/>
                <a:gd name="T16" fmla="*/ 0 w 56"/>
                <a:gd name="T17" fmla="*/ 13 h 17"/>
                <a:gd name="T18" fmla="*/ 0 w 56"/>
                <a:gd name="T19" fmla="*/ 13 h 17"/>
                <a:gd name="T20" fmla="*/ 0 w 56"/>
                <a:gd name="T21" fmla="*/ 11 h 17"/>
                <a:gd name="T22" fmla="*/ 0 w 56"/>
                <a:gd name="T23" fmla="*/ 10 h 17"/>
                <a:gd name="T24" fmla="*/ 0 w 56"/>
                <a:gd name="T25" fmla="*/ 10 h 17"/>
                <a:gd name="T26" fmla="*/ 0 w 56"/>
                <a:gd name="T27" fmla="*/ 4 h 17"/>
                <a:gd name="T28" fmla="*/ 0 w 56"/>
                <a:gd name="T29" fmla="*/ 4 h 17"/>
                <a:gd name="T30" fmla="*/ 0 w 56"/>
                <a:gd name="T31" fmla="*/ 2 h 17"/>
                <a:gd name="T32" fmla="*/ 0 w 56"/>
                <a:gd name="T33" fmla="*/ 2 h 17"/>
                <a:gd name="T34" fmla="*/ 0 w 56"/>
                <a:gd name="T35" fmla="*/ 2 h 17"/>
                <a:gd name="T36" fmla="*/ 0 w 56"/>
                <a:gd name="T37" fmla="*/ 1 h 17"/>
                <a:gd name="T38" fmla="*/ 1 w 56"/>
                <a:gd name="T39" fmla="*/ 1 h 17"/>
                <a:gd name="T40" fmla="*/ 1 w 56"/>
                <a:gd name="T41" fmla="*/ 1 h 17"/>
                <a:gd name="T42" fmla="*/ 1 w 56"/>
                <a:gd name="T43" fmla="*/ 0 h 17"/>
                <a:gd name="T44" fmla="*/ 1 w 56"/>
                <a:gd name="T45" fmla="*/ 0 h 17"/>
                <a:gd name="T46" fmla="*/ 2 w 56"/>
                <a:gd name="T47" fmla="*/ 0 h 17"/>
                <a:gd name="T48" fmla="*/ 2 w 56"/>
                <a:gd name="T49" fmla="*/ 0 h 17"/>
                <a:gd name="T50" fmla="*/ 2 w 56"/>
                <a:gd name="T51" fmla="*/ 0 h 17"/>
                <a:gd name="T52" fmla="*/ 52 w 56"/>
                <a:gd name="T53" fmla="*/ 0 h 17"/>
                <a:gd name="T54" fmla="*/ 52 w 56"/>
                <a:gd name="T55" fmla="*/ 0 h 17"/>
                <a:gd name="T56" fmla="*/ 52 w 56"/>
                <a:gd name="T57" fmla="*/ 0 h 17"/>
                <a:gd name="T58" fmla="*/ 53 w 56"/>
                <a:gd name="T59" fmla="*/ 0 h 17"/>
                <a:gd name="T60" fmla="*/ 53 w 56"/>
                <a:gd name="T61" fmla="*/ 0 h 17"/>
                <a:gd name="T62" fmla="*/ 54 w 56"/>
                <a:gd name="T63" fmla="*/ 1 h 17"/>
                <a:gd name="T64" fmla="*/ 54 w 56"/>
                <a:gd name="T65" fmla="*/ 1 h 17"/>
                <a:gd name="T66" fmla="*/ 54 w 56"/>
                <a:gd name="T67" fmla="*/ 1 h 17"/>
                <a:gd name="T68" fmla="*/ 54 w 56"/>
                <a:gd name="T69" fmla="*/ 2 h 17"/>
                <a:gd name="T70" fmla="*/ 54 w 56"/>
                <a:gd name="T71" fmla="*/ 2 h 17"/>
                <a:gd name="T72" fmla="*/ 54 w 56"/>
                <a:gd name="T73" fmla="*/ 2 h 17"/>
                <a:gd name="T74" fmla="*/ 54 w 56"/>
                <a:gd name="T75" fmla="*/ 4 h 17"/>
                <a:gd name="T76" fmla="*/ 55 w 56"/>
                <a:gd name="T77" fmla="*/ 4 h 17"/>
                <a:gd name="T78" fmla="*/ 55 w 56"/>
                <a:gd name="T79" fmla="*/ 10 h 17"/>
                <a:gd name="T80" fmla="*/ 54 w 56"/>
                <a:gd name="T81" fmla="*/ 10 h 17"/>
                <a:gd name="T82" fmla="*/ 54 w 56"/>
                <a:gd name="T83" fmla="*/ 11 h 17"/>
                <a:gd name="T84" fmla="*/ 54 w 56"/>
                <a:gd name="T85" fmla="*/ 13 h 17"/>
                <a:gd name="T86" fmla="*/ 54 w 56"/>
                <a:gd name="T87" fmla="*/ 13 h 17"/>
                <a:gd name="T88" fmla="*/ 54 w 56"/>
                <a:gd name="T89" fmla="*/ 13 h 17"/>
                <a:gd name="T90" fmla="*/ 54 w 56"/>
                <a:gd name="T91" fmla="*/ 14 h 17"/>
                <a:gd name="T92" fmla="*/ 54 w 56"/>
                <a:gd name="T93" fmla="*/ 14 h 17"/>
                <a:gd name="T94" fmla="*/ 53 w 56"/>
                <a:gd name="T95" fmla="*/ 14 h 17"/>
                <a:gd name="T96" fmla="*/ 53 w 56"/>
                <a:gd name="T97" fmla="*/ 14 h 17"/>
                <a:gd name="T98" fmla="*/ 52 w 56"/>
                <a:gd name="T99" fmla="*/ 14 h 17"/>
                <a:gd name="T100" fmla="*/ 52 w 56"/>
                <a:gd name="T101" fmla="*/ 14 h 17"/>
                <a:gd name="T102" fmla="*/ 52 w 56"/>
                <a:gd name="T103" fmla="*/ 16 h 17"/>
                <a:gd name="T104" fmla="*/ 2 w 56"/>
                <a:gd name="T105" fmla="*/ 16 h 17"/>
                <a:gd name="T106" fmla="*/ 2 w 56"/>
                <a:gd name="T107" fmla="*/ 16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2" y="16"/>
                  </a:moveTo>
                  <a:lnTo>
                    <a:pt x="2" y="14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10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3" y="14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2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2" name="Line 314"/>
            <p:cNvSpPr>
              <a:spLocks noChangeShapeType="1"/>
            </p:cNvSpPr>
            <p:nvPr/>
          </p:nvSpPr>
          <p:spPr bwMode="auto">
            <a:xfrm flipV="1">
              <a:off x="3627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3" name="Line 315"/>
            <p:cNvSpPr>
              <a:spLocks noChangeShapeType="1"/>
            </p:cNvSpPr>
            <p:nvPr/>
          </p:nvSpPr>
          <p:spPr bwMode="auto">
            <a:xfrm flipV="1">
              <a:off x="3647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4" name="Line 316"/>
            <p:cNvSpPr>
              <a:spLocks noChangeShapeType="1"/>
            </p:cNvSpPr>
            <p:nvPr/>
          </p:nvSpPr>
          <p:spPr bwMode="auto">
            <a:xfrm flipV="1">
              <a:off x="3654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5" name="Line 317"/>
            <p:cNvSpPr>
              <a:spLocks noChangeShapeType="1"/>
            </p:cNvSpPr>
            <p:nvPr/>
          </p:nvSpPr>
          <p:spPr bwMode="auto">
            <a:xfrm flipV="1">
              <a:off x="3675" y="2010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6" name="Freeform 318"/>
            <p:cNvSpPr>
              <a:spLocks/>
            </p:cNvSpPr>
            <p:nvPr/>
          </p:nvSpPr>
          <p:spPr bwMode="auto">
            <a:xfrm>
              <a:off x="3634" y="2004"/>
              <a:ext cx="35" cy="17"/>
            </a:xfrm>
            <a:custGeom>
              <a:avLst/>
              <a:gdLst>
                <a:gd name="T0" fmla="*/ 0 w 35"/>
                <a:gd name="T1" fmla="*/ 0 h 17"/>
                <a:gd name="T2" fmla="*/ 0 w 35"/>
                <a:gd name="T3" fmla="*/ 16 h 17"/>
                <a:gd name="T4" fmla="*/ 34 w 35"/>
                <a:gd name="T5" fmla="*/ 16 h 17"/>
                <a:gd name="T6" fmla="*/ 34 w 35"/>
                <a:gd name="T7" fmla="*/ 0 h 17"/>
                <a:gd name="T8" fmla="*/ 0 w 35"/>
                <a:gd name="T9" fmla="*/ 0 h 17"/>
                <a:gd name="T10" fmla="*/ 0 w 35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17"/>
                <a:gd name="T20" fmla="*/ 35 w 3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17">
                  <a:moveTo>
                    <a:pt x="0" y="0"/>
                  </a:moveTo>
                  <a:lnTo>
                    <a:pt x="0" y="16"/>
                  </a:lnTo>
                  <a:lnTo>
                    <a:pt x="34" y="16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7" name="Freeform 319"/>
            <p:cNvSpPr>
              <a:spLocks/>
            </p:cNvSpPr>
            <p:nvPr/>
          </p:nvSpPr>
          <p:spPr bwMode="auto">
            <a:xfrm>
              <a:off x="3634" y="2004"/>
              <a:ext cx="35" cy="17"/>
            </a:xfrm>
            <a:custGeom>
              <a:avLst/>
              <a:gdLst>
                <a:gd name="T0" fmla="*/ 0 w 35"/>
                <a:gd name="T1" fmla="*/ 0 h 17"/>
                <a:gd name="T2" fmla="*/ 0 w 35"/>
                <a:gd name="T3" fmla="*/ 16 h 17"/>
                <a:gd name="T4" fmla="*/ 34 w 35"/>
                <a:gd name="T5" fmla="*/ 16 h 17"/>
                <a:gd name="T6" fmla="*/ 34 w 35"/>
                <a:gd name="T7" fmla="*/ 0 h 17"/>
                <a:gd name="T8" fmla="*/ 0 w 35"/>
                <a:gd name="T9" fmla="*/ 0 h 17"/>
                <a:gd name="T10" fmla="*/ 0 w 35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17"/>
                <a:gd name="T20" fmla="*/ 35 w 3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17">
                  <a:moveTo>
                    <a:pt x="0" y="0"/>
                  </a:moveTo>
                  <a:lnTo>
                    <a:pt x="0" y="16"/>
                  </a:lnTo>
                  <a:lnTo>
                    <a:pt x="34" y="16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8" name="Freeform 320"/>
            <p:cNvSpPr>
              <a:spLocks/>
            </p:cNvSpPr>
            <p:nvPr/>
          </p:nvSpPr>
          <p:spPr bwMode="auto">
            <a:xfrm>
              <a:off x="3608" y="2273"/>
              <a:ext cx="25" cy="29"/>
            </a:xfrm>
            <a:custGeom>
              <a:avLst/>
              <a:gdLst>
                <a:gd name="T0" fmla="*/ 0 w 25"/>
                <a:gd name="T1" fmla="*/ 0 h 29"/>
                <a:gd name="T2" fmla="*/ 2 w 25"/>
                <a:gd name="T3" fmla="*/ 21 h 29"/>
                <a:gd name="T4" fmla="*/ 2 w 25"/>
                <a:gd name="T5" fmla="*/ 21 h 29"/>
                <a:gd name="T6" fmla="*/ 2 w 25"/>
                <a:gd name="T7" fmla="*/ 21 h 29"/>
                <a:gd name="T8" fmla="*/ 2 w 25"/>
                <a:gd name="T9" fmla="*/ 22 h 29"/>
                <a:gd name="T10" fmla="*/ 2 w 25"/>
                <a:gd name="T11" fmla="*/ 23 h 29"/>
                <a:gd name="T12" fmla="*/ 2 w 25"/>
                <a:gd name="T13" fmla="*/ 23 h 29"/>
                <a:gd name="T14" fmla="*/ 3 w 25"/>
                <a:gd name="T15" fmla="*/ 24 h 29"/>
                <a:gd name="T16" fmla="*/ 3 w 25"/>
                <a:gd name="T17" fmla="*/ 25 h 29"/>
                <a:gd name="T18" fmla="*/ 4 w 25"/>
                <a:gd name="T19" fmla="*/ 26 h 29"/>
                <a:gd name="T20" fmla="*/ 5 w 25"/>
                <a:gd name="T21" fmla="*/ 27 h 29"/>
                <a:gd name="T22" fmla="*/ 5 w 25"/>
                <a:gd name="T23" fmla="*/ 27 h 29"/>
                <a:gd name="T24" fmla="*/ 6 w 25"/>
                <a:gd name="T25" fmla="*/ 27 h 29"/>
                <a:gd name="T26" fmla="*/ 8 w 25"/>
                <a:gd name="T27" fmla="*/ 28 h 29"/>
                <a:gd name="T28" fmla="*/ 19 w 25"/>
                <a:gd name="T29" fmla="*/ 28 h 29"/>
                <a:gd name="T30" fmla="*/ 19 w 25"/>
                <a:gd name="T31" fmla="*/ 27 h 29"/>
                <a:gd name="T32" fmla="*/ 19 w 25"/>
                <a:gd name="T33" fmla="*/ 27 h 29"/>
                <a:gd name="T34" fmla="*/ 19 w 25"/>
                <a:gd name="T35" fmla="*/ 27 h 29"/>
                <a:gd name="T36" fmla="*/ 20 w 25"/>
                <a:gd name="T37" fmla="*/ 27 h 29"/>
                <a:gd name="T38" fmla="*/ 20 w 25"/>
                <a:gd name="T39" fmla="*/ 27 h 29"/>
                <a:gd name="T40" fmla="*/ 21 w 25"/>
                <a:gd name="T41" fmla="*/ 27 h 29"/>
                <a:gd name="T42" fmla="*/ 21 w 25"/>
                <a:gd name="T43" fmla="*/ 26 h 29"/>
                <a:gd name="T44" fmla="*/ 22 w 25"/>
                <a:gd name="T45" fmla="*/ 26 h 29"/>
                <a:gd name="T46" fmla="*/ 23 w 25"/>
                <a:gd name="T47" fmla="*/ 24 h 29"/>
                <a:gd name="T48" fmla="*/ 23 w 25"/>
                <a:gd name="T49" fmla="*/ 24 h 29"/>
                <a:gd name="T50" fmla="*/ 23 w 25"/>
                <a:gd name="T51" fmla="*/ 22 h 29"/>
                <a:gd name="T52" fmla="*/ 24 w 25"/>
                <a:gd name="T53" fmla="*/ 21 h 29"/>
                <a:gd name="T54" fmla="*/ 24 w 25"/>
                <a:gd name="T55" fmla="*/ 0 h 29"/>
                <a:gd name="T56" fmla="*/ 0 w 25"/>
                <a:gd name="T57" fmla="*/ 0 h 29"/>
                <a:gd name="T58" fmla="*/ 0 w 25"/>
                <a:gd name="T59" fmla="*/ 0 h 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"/>
                <a:gd name="T91" fmla="*/ 0 h 29"/>
                <a:gd name="T92" fmla="*/ 25 w 25"/>
                <a:gd name="T93" fmla="*/ 29 h 2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" h="29">
                  <a:moveTo>
                    <a:pt x="0" y="0"/>
                  </a:move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8" y="28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3" y="24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499" name="Freeform 321"/>
            <p:cNvSpPr>
              <a:spLocks/>
            </p:cNvSpPr>
            <p:nvPr/>
          </p:nvSpPr>
          <p:spPr bwMode="auto">
            <a:xfrm>
              <a:off x="3608" y="2273"/>
              <a:ext cx="25" cy="29"/>
            </a:xfrm>
            <a:custGeom>
              <a:avLst/>
              <a:gdLst>
                <a:gd name="T0" fmla="*/ 0 w 25"/>
                <a:gd name="T1" fmla="*/ 0 h 29"/>
                <a:gd name="T2" fmla="*/ 2 w 25"/>
                <a:gd name="T3" fmla="*/ 21 h 29"/>
                <a:gd name="T4" fmla="*/ 2 w 25"/>
                <a:gd name="T5" fmla="*/ 21 h 29"/>
                <a:gd name="T6" fmla="*/ 2 w 25"/>
                <a:gd name="T7" fmla="*/ 21 h 29"/>
                <a:gd name="T8" fmla="*/ 2 w 25"/>
                <a:gd name="T9" fmla="*/ 22 h 29"/>
                <a:gd name="T10" fmla="*/ 2 w 25"/>
                <a:gd name="T11" fmla="*/ 23 h 29"/>
                <a:gd name="T12" fmla="*/ 2 w 25"/>
                <a:gd name="T13" fmla="*/ 23 h 29"/>
                <a:gd name="T14" fmla="*/ 3 w 25"/>
                <a:gd name="T15" fmla="*/ 24 h 29"/>
                <a:gd name="T16" fmla="*/ 3 w 25"/>
                <a:gd name="T17" fmla="*/ 25 h 29"/>
                <a:gd name="T18" fmla="*/ 4 w 25"/>
                <a:gd name="T19" fmla="*/ 26 h 29"/>
                <a:gd name="T20" fmla="*/ 5 w 25"/>
                <a:gd name="T21" fmla="*/ 27 h 29"/>
                <a:gd name="T22" fmla="*/ 5 w 25"/>
                <a:gd name="T23" fmla="*/ 27 h 29"/>
                <a:gd name="T24" fmla="*/ 6 w 25"/>
                <a:gd name="T25" fmla="*/ 27 h 29"/>
                <a:gd name="T26" fmla="*/ 8 w 25"/>
                <a:gd name="T27" fmla="*/ 28 h 29"/>
                <a:gd name="T28" fmla="*/ 19 w 25"/>
                <a:gd name="T29" fmla="*/ 28 h 29"/>
                <a:gd name="T30" fmla="*/ 19 w 25"/>
                <a:gd name="T31" fmla="*/ 27 h 29"/>
                <a:gd name="T32" fmla="*/ 19 w 25"/>
                <a:gd name="T33" fmla="*/ 27 h 29"/>
                <a:gd name="T34" fmla="*/ 19 w 25"/>
                <a:gd name="T35" fmla="*/ 27 h 29"/>
                <a:gd name="T36" fmla="*/ 20 w 25"/>
                <a:gd name="T37" fmla="*/ 27 h 29"/>
                <a:gd name="T38" fmla="*/ 20 w 25"/>
                <a:gd name="T39" fmla="*/ 27 h 29"/>
                <a:gd name="T40" fmla="*/ 21 w 25"/>
                <a:gd name="T41" fmla="*/ 27 h 29"/>
                <a:gd name="T42" fmla="*/ 21 w 25"/>
                <a:gd name="T43" fmla="*/ 26 h 29"/>
                <a:gd name="T44" fmla="*/ 22 w 25"/>
                <a:gd name="T45" fmla="*/ 26 h 29"/>
                <a:gd name="T46" fmla="*/ 23 w 25"/>
                <a:gd name="T47" fmla="*/ 24 h 29"/>
                <a:gd name="T48" fmla="*/ 23 w 25"/>
                <a:gd name="T49" fmla="*/ 24 h 29"/>
                <a:gd name="T50" fmla="*/ 23 w 25"/>
                <a:gd name="T51" fmla="*/ 22 h 29"/>
                <a:gd name="T52" fmla="*/ 24 w 25"/>
                <a:gd name="T53" fmla="*/ 21 h 29"/>
                <a:gd name="T54" fmla="*/ 24 w 25"/>
                <a:gd name="T55" fmla="*/ 0 h 29"/>
                <a:gd name="T56" fmla="*/ 0 w 25"/>
                <a:gd name="T57" fmla="*/ 0 h 29"/>
                <a:gd name="T58" fmla="*/ 0 w 25"/>
                <a:gd name="T59" fmla="*/ 0 h 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"/>
                <a:gd name="T91" fmla="*/ 0 h 29"/>
                <a:gd name="T92" fmla="*/ 25 w 25"/>
                <a:gd name="T93" fmla="*/ 29 h 2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" h="29">
                  <a:moveTo>
                    <a:pt x="0" y="0"/>
                  </a:move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8" y="28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20" y="27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2" y="26"/>
                  </a:lnTo>
                  <a:lnTo>
                    <a:pt x="23" y="24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0" name="Freeform 322"/>
            <p:cNvSpPr>
              <a:spLocks/>
            </p:cNvSpPr>
            <p:nvPr/>
          </p:nvSpPr>
          <p:spPr bwMode="auto">
            <a:xfrm>
              <a:off x="3671" y="2273"/>
              <a:ext cx="24" cy="29"/>
            </a:xfrm>
            <a:custGeom>
              <a:avLst/>
              <a:gdLst>
                <a:gd name="T0" fmla="*/ 23 w 24"/>
                <a:gd name="T1" fmla="*/ 0 h 29"/>
                <a:gd name="T2" fmla="*/ 21 w 24"/>
                <a:gd name="T3" fmla="*/ 21 h 29"/>
                <a:gd name="T4" fmla="*/ 21 w 24"/>
                <a:gd name="T5" fmla="*/ 21 h 29"/>
                <a:gd name="T6" fmla="*/ 21 w 24"/>
                <a:gd name="T7" fmla="*/ 21 h 29"/>
                <a:gd name="T8" fmla="*/ 21 w 24"/>
                <a:gd name="T9" fmla="*/ 22 h 29"/>
                <a:gd name="T10" fmla="*/ 21 w 24"/>
                <a:gd name="T11" fmla="*/ 23 h 29"/>
                <a:gd name="T12" fmla="*/ 21 w 24"/>
                <a:gd name="T13" fmla="*/ 23 h 29"/>
                <a:gd name="T14" fmla="*/ 20 w 24"/>
                <a:gd name="T15" fmla="*/ 24 h 29"/>
                <a:gd name="T16" fmla="*/ 20 w 24"/>
                <a:gd name="T17" fmla="*/ 25 h 29"/>
                <a:gd name="T18" fmla="*/ 19 w 24"/>
                <a:gd name="T19" fmla="*/ 26 h 29"/>
                <a:gd name="T20" fmla="*/ 19 w 24"/>
                <a:gd name="T21" fmla="*/ 27 h 29"/>
                <a:gd name="T22" fmla="*/ 18 w 24"/>
                <a:gd name="T23" fmla="*/ 27 h 29"/>
                <a:gd name="T24" fmla="*/ 17 w 24"/>
                <a:gd name="T25" fmla="*/ 27 h 29"/>
                <a:gd name="T26" fmla="*/ 16 w 24"/>
                <a:gd name="T27" fmla="*/ 28 h 29"/>
                <a:gd name="T28" fmla="*/ 6 w 24"/>
                <a:gd name="T29" fmla="*/ 28 h 29"/>
                <a:gd name="T30" fmla="*/ 5 w 24"/>
                <a:gd name="T31" fmla="*/ 27 h 29"/>
                <a:gd name="T32" fmla="*/ 5 w 24"/>
                <a:gd name="T33" fmla="*/ 27 h 29"/>
                <a:gd name="T34" fmla="*/ 4 w 24"/>
                <a:gd name="T35" fmla="*/ 27 h 29"/>
                <a:gd name="T36" fmla="*/ 4 w 24"/>
                <a:gd name="T37" fmla="*/ 27 h 29"/>
                <a:gd name="T38" fmla="*/ 3 w 24"/>
                <a:gd name="T39" fmla="*/ 27 h 29"/>
                <a:gd name="T40" fmla="*/ 2 w 24"/>
                <a:gd name="T41" fmla="*/ 27 h 29"/>
                <a:gd name="T42" fmla="*/ 2 w 24"/>
                <a:gd name="T43" fmla="*/ 26 h 29"/>
                <a:gd name="T44" fmla="*/ 1 w 24"/>
                <a:gd name="T45" fmla="*/ 26 h 29"/>
                <a:gd name="T46" fmla="*/ 0 w 24"/>
                <a:gd name="T47" fmla="*/ 24 h 29"/>
                <a:gd name="T48" fmla="*/ 0 w 24"/>
                <a:gd name="T49" fmla="*/ 24 h 29"/>
                <a:gd name="T50" fmla="*/ 0 w 24"/>
                <a:gd name="T51" fmla="*/ 22 h 29"/>
                <a:gd name="T52" fmla="*/ 0 w 24"/>
                <a:gd name="T53" fmla="*/ 21 h 29"/>
                <a:gd name="T54" fmla="*/ 0 w 24"/>
                <a:gd name="T55" fmla="*/ 0 h 29"/>
                <a:gd name="T56" fmla="*/ 23 w 24"/>
                <a:gd name="T57" fmla="*/ 0 h 29"/>
                <a:gd name="T58" fmla="*/ 23 w 24"/>
                <a:gd name="T59" fmla="*/ 0 h 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"/>
                <a:gd name="T91" fmla="*/ 0 h 29"/>
                <a:gd name="T92" fmla="*/ 24 w 24"/>
                <a:gd name="T93" fmla="*/ 29 h 2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" h="29">
                  <a:moveTo>
                    <a:pt x="23" y="0"/>
                  </a:moveTo>
                  <a:lnTo>
                    <a:pt x="21" y="21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20" y="24"/>
                  </a:lnTo>
                  <a:lnTo>
                    <a:pt x="20" y="25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1" name="Freeform 323"/>
            <p:cNvSpPr>
              <a:spLocks/>
            </p:cNvSpPr>
            <p:nvPr/>
          </p:nvSpPr>
          <p:spPr bwMode="auto">
            <a:xfrm>
              <a:off x="3671" y="2273"/>
              <a:ext cx="24" cy="29"/>
            </a:xfrm>
            <a:custGeom>
              <a:avLst/>
              <a:gdLst>
                <a:gd name="T0" fmla="*/ 23 w 24"/>
                <a:gd name="T1" fmla="*/ 0 h 29"/>
                <a:gd name="T2" fmla="*/ 21 w 24"/>
                <a:gd name="T3" fmla="*/ 21 h 29"/>
                <a:gd name="T4" fmla="*/ 21 w 24"/>
                <a:gd name="T5" fmla="*/ 21 h 29"/>
                <a:gd name="T6" fmla="*/ 21 w 24"/>
                <a:gd name="T7" fmla="*/ 21 h 29"/>
                <a:gd name="T8" fmla="*/ 21 w 24"/>
                <a:gd name="T9" fmla="*/ 22 h 29"/>
                <a:gd name="T10" fmla="*/ 21 w 24"/>
                <a:gd name="T11" fmla="*/ 23 h 29"/>
                <a:gd name="T12" fmla="*/ 21 w 24"/>
                <a:gd name="T13" fmla="*/ 23 h 29"/>
                <a:gd name="T14" fmla="*/ 20 w 24"/>
                <a:gd name="T15" fmla="*/ 24 h 29"/>
                <a:gd name="T16" fmla="*/ 20 w 24"/>
                <a:gd name="T17" fmla="*/ 25 h 29"/>
                <a:gd name="T18" fmla="*/ 19 w 24"/>
                <a:gd name="T19" fmla="*/ 26 h 29"/>
                <a:gd name="T20" fmla="*/ 19 w 24"/>
                <a:gd name="T21" fmla="*/ 27 h 29"/>
                <a:gd name="T22" fmla="*/ 18 w 24"/>
                <a:gd name="T23" fmla="*/ 27 h 29"/>
                <a:gd name="T24" fmla="*/ 17 w 24"/>
                <a:gd name="T25" fmla="*/ 27 h 29"/>
                <a:gd name="T26" fmla="*/ 16 w 24"/>
                <a:gd name="T27" fmla="*/ 28 h 29"/>
                <a:gd name="T28" fmla="*/ 6 w 24"/>
                <a:gd name="T29" fmla="*/ 28 h 29"/>
                <a:gd name="T30" fmla="*/ 5 w 24"/>
                <a:gd name="T31" fmla="*/ 27 h 29"/>
                <a:gd name="T32" fmla="*/ 5 w 24"/>
                <a:gd name="T33" fmla="*/ 27 h 29"/>
                <a:gd name="T34" fmla="*/ 4 w 24"/>
                <a:gd name="T35" fmla="*/ 27 h 29"/>
                <a:gd name="T36" fmla="*/ 4 w 24"/>
                <a:gd name="T37" fmla="*/ 27 h 29"/>
                <a:gd name="T38" fmla="*/ 3 w 24"/>
                <a:gd name="T39" fmla="*/ 27 h 29"/>
                <a:gd name="T40" fmla="*/ 2 w 24"/>
                <a:gd name="T41" fmla="*/ 27 h 29"/>
                <a:gd name="T42" fmla="*/ 2 w 24"/>
                <a:gd name="T43" fmla="*/ 26 h 29"/>
                <a:gd name="T44" fmla="*/ 1 w 24"/>
                <a:gd name="T45" fmla="*/ 26 h 29"/>
                <a:gd name="T46" fmla="*/ 0 w 24"/>
                <a:gd name="T47" fmla="*/ 24 h 29"/>
                <a:gd name="T48" fmla="*/ 0 w 24"/>
                <a:gd name="T49" fmla="*/ 24 h 29"/>
                <a:gd name="T50" fmla="*/ 0 w 24"/>
                <a:gd name="T51" fmla="*/ 22 h 29"/>
                <a:gd name="T52" fmla="*/ 0 w 24"/>
                <a:gd name="T53" fmla="*/ 21 h 29"/>
                <a:gd name="T54" fmla="*/ 0 w 24"/>
                <a:gd name="T55" fmla="*/ 0 h 29"/>
                <a:gd name="T56" fmla="*/ 23 w 24"/>
                <a:gd name="T57" fmla="*/ 0 h 29"/>
                <a:gd name="T58" fmla="*/ 23 w 24"/>
                <a:gd name="T59" fmla="*/ 0 h 2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"/>
                <a:gd name="T91" fmla="*/ 0 h 29"/>
                <a:gd name="T92" fmla="*/ 24 w 24"/>
                <a:gd name="T93" fmla="*/ 29 h 2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" h="29">
                  <a:moveTo>
                    <a:pt x="23" y="0"/>
                  </a:moveTo>
                  <a:lnTo>
                    <a:pt x="21" y="21"/>
                  </a:lnTo>
                  <a:lnTo>
                    <a:pt x="21" y="22"/>
                  </a:lnTo>
                  <a:lnTo>
                    <a:pt x="21" y="23"/>
                  </a:lnTo>
                  <a:lnTo>
                    <a:pt x="20" y="24"/>
                  </a:lnTo>
                  <a:lnTo>
                    <a:pt x="20" y="25"/>
                  </a:lnTo>
                  <a:lnTo>
                    <a:pt x="19" y="26"/>
                  </a:lnTo>
                  <a:lnTo>
                    <a:pt x="19" y="27"/>
                  </a:lnTo>
                  <a:lnTo>
                    <a:pt x="18" y="27"/>
                  </a:lnTo>
                  <a:lnTo>
                    <a:pt x="17" y="27"/>
                  </a:lnTo>
                  <a:lnTo>
                    <a:pt x="16" y="28"/>
                  </a:lnTo>
                  <a:lnTo>
                    <a:pt x="6" y="28"/>
                  </a:lnTo>
                  <a:lnTo>
                    <a:pt x="5" y="27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1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0"/>
                  </a:lnTo>
                  <a:lnTo>
                    <a:pt x="2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2" name="Freeform 324"/>
            <p:cNvSpPr>
              <a:spLocks/>
            </p:cNvSpPr>
            <p:nvPr/>
          </p:nvSpPr>
          <p:spPr bwMode="auto">
            <a:xfrm>
              <a:off x="3623" y="2270"/>
              <a:ext cx="56" cy="17"/>
            </a:xfrm>
            <a:custGeom>
              <a:avLst/>
              <a:gdLst>
                <a:gd name="T0" fmla="*/ 2 w 56"/>
                <a:gd name="T1" fmla="*/ 0 h 17"/>
                <a:gd name="T2" fmla="*/ 2 w 56"/>
                <a:gd name="T3" fmla="*/ 0 h 17"/>
                <a:gd name="T4" fmla="*/ 2 w 56"/>
                <a:gd name="T5" fmla="*/ 0 h 17"/>
                <a:gd name="T6" fmla="*/ 1 w 56"/>
                <a:gd name="T7" fmla="*/ 0 h 17"/>
                <a:gd name="T8" fmla="*/ 1 w 56"/>
                <a:gd name="T9" fmla="*/ 0 h 17"/>
                <a:gd name="T10" fmla="*/ 1 w 56"/>
                <a:gd name="T11" fmla="*/ 1 h 17"/>
                <a:gd name="T12" fmla="*/ 1 w 56"/>
                <a:gd name="T13" fmla="*/ 1 h 17"/>
                <a:gd name="T14" fmla="*/ 0 w 56"/>
                <a:gd name="T15" fmla="*/ 2 h 17"/>
                <a:gd name="T16" fmla="*/ 0 w 56"/>
                <a:gd name="T17" fmla="*/ 2 h 17"/>
                <a:gd name="T18" fmla="*/ 0 w 56"/>
                <a:gd name="T19" fmla="*/ 2 h 17"/>
                <a:gd name="T20" fmla="*/ 0 w 56"/>
                <a:gd name="T21" fmla="*/ 4 h 17"/>
                <a:gd name="T22" fmla="*/ 0 w 56"/>
                <a:gd name="T23" fmla="*/ 4 h 17"/>
                <a:gd name="T24" fmla="*/ 0 w 56"/>
                <a:gd name="T25" fmla="*/ 5 h 17"/>
                <a:gd name="T26" fmla="*/ 0 w 56"/>
                <a:gd name="T27" fmla="*/ 10 h 17"/>
                <a:gd name="T28" fmla="*/ 0 w 56"/>
                <a:gd name="T29" fmla="*/ 10 h 17"/>
                <a:gd name="T30" fmla="*/ 0 w 56"/>
                <a:gd name="T31" fmla="*/ 12 h 17"/>
                <a:gd name="T32" fmla="*/ 0 w 56"/>
                <a:gd name="T33" fmla="*/ 13 h 17"/>
                <a:gd name="T34" fmla="*/ 0 w 56"/>
                <a:gd name="T35" fmla="*/ 13 h 17"/>
                <a:gd name="T36" fmla="*/ 0 w 56"/>
                <a:gd name="T37" fmla="*/ 13 h 17"/>
                <a:gd name="T38" fmla="*/ 1 w 56"/>
                <a:gd name="T39" fmla="*/ 14 h 17"/>
                <a:gd name="T40" fmla="*/ 1 w 56"/>
                <a:gd name="T41" fmla="*/ 14 h 17"/>
                <a:gd name="T42" fmla="*/ 1 w 56"/>
                <a:gd name="T43" fmla="*/ 14 h 17"/>
                <a:gd name="T44" fmla="*/ 1 w 56"/>
                <a:gd name="T45" fmla="*/ 14 h 17"/>
                <a:gd name="T46" fmla="*/ 2 w 56"/>
                <a:gd name="T47" fmla="*/ 14 h 17"/>
                <a:gd name="T48" fmla="*/ 2 w 56"/>
                <a:gd name="T49" fmla="*/ 14 h 17"/>
                <a:gd name="T50" fmla="*/ 2 w 56"/>
                <a:gd name="T51" fmla="*/ 16 h 17"/>
                <a:gd name="T52" fmla="*/ 52 w 56"/>
                <a:gd name="T53" fmla="*/ 16 h 17"/>
                <a:gd name="T54" fmla="*/ 52 w 56"/>
                <a:gd name="T55" fmla="*/ 14 h 17"/>
                <a:gd name="T56" fmla="*/ 52 w 56"/>
                <a:gd name="T57" fmla="*/ 14 h 17"/>
                <a:gd name="T58" fmla="*/ 53 w 56"/>
                <a:gd name="T59" fmla="*/ 14 h 17"/>
                <a:gd name="T60" fmla="*/ 53 w 56"/>
                <a:gd name="T61" fmla="*/ 14 h 17"/>
                <a:gd name="T62" fmla="*/ 54 w 56"/>
                <a:gd name="T63" fmla="*/ 14 h 17"/>
                <a:gd name="T64" fmla="*/ 54 w 56"/>
                <a:gd name="T65" fmla="*/ 14 h 17"/>
                <a:gd name="T66" fmla="*/ 54 w 56"/>
                <a:gd name="T67" fmla="*/ 13 h 17"/>
                <a:gd name="T68" fmla="*/ 54 w 56"/>
                <a:gd name="T69" fmla="*/ 13 h 17"/>
                <a:gd name="T70" fmla="*/ 54 w 56"/>
                <a:gd name="T71" fmla="*/ 13 h 17"/>
                <a:gd name="T72" fmla="*/ 54 w 56"/>
                <a:gd name="T73" fmla="*/ 12 h 17"/>
                <a:gd name="T74" fmla="*/ 54 w 56"/>
                <a:gd name="T75" fmla="*/ 10 h 17"/>
                <a:gd name="T76" fmla="*/ 55 w 56"/>
                <a:gd name="T77" fmla="*/ 10 h 17"/>
                <a:gd name="T78" fmla="*/ 55 w 56"/>
                <a:gd name="T79" fmla="*/ 5 h 17"/>
                <a:gd name="T80" fmla="*/ 54 w 56"/>
                <a:gd name="T81" fmla="*/ 4 h 17"/>
                <a:gd name="T82" fmla="*/ 54 w 56"/>
                <a:gd name="T83" fmla="*/ 4 h 17"/>
                <a:gd name="T84" fmla="*/ 54 w 56"/>
                <a:gd name="T85" fmla="*/ 2 h 17"/>
                <a:gd name="T86" fmla="*/ 54 w 56"/>
                <a:gd name="T87" fmla="*/ 2 h 17"/>
                <a:gd name="T88" fmla="*/ 54 w 56"/>
                <a:gd name="T89" fmla="*/ 2 h 17"/>
                <a:gd name="T90" fmla="*/ 54 w 56"/>
                <a:gd name="T91" fmla="*/ 1 h 17"/>
                <a:gd name="T92" fmla="*/ 54 w 56"/>
                <a:gd name="T93" fmla="*/ 1 h 17"/>
                <a:gd name="T94" fmla="*/ 53 w 56"/>
                <a:gd name="T95" fmla="*/ 0 h 17"/>
                <a:gd name="T96" fmla="*/ 53 w 56"/>
                <a:gd name="T97" fmla="*/ 0 h 17"/>
                <a:gd name="T98" fmla="*/ 52 w 56"/>
                <a:gd name="T99" fmla="*/ 0 h 17"/>
                <a:gd name="T100" fmla="*/ 52 w 56"/>
                <a:gd name="T101" fmla="*/ 0 h 17"/>
                <a:gd name="T102" fmla="*/ 52 w 56"/>
                <a:gd name="T103" fmla="*/ 0 h 17"/>
                <a:gd name="T104" fmla="*/ 2 w 56"/>
                <a:gd name="T105" fmla="*/ 0 h 17"/>
                <a:gd name="T106" fmla="*/ 2 w 5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5" y="5"/>
                  </a:lnTo>
                  <a:lnTo>
                    <a:pt x="54" y="4"/>
                  </a:lnTo>
                  <a:lnTo>
                    <a:pt x="54" y="2"/>
                  </a:lnTo>
                  <a:lnTo>
                    <a:pt x="54" y="1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2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3" name="Freeform 325"/>
            <p:cNvSpPr>
              <a:spLocks/>
            </p:cNvSpPr>
            <p:nvPr/>
          </p:nvSpPr>
          <p:spPr bwMode="auto">
            <a:xfrm>
              <a:off x="3623" y="2270"/>
              <a:ext cx="56" cy="17"/>
            </a:xfrm>
            <a:custGeom>
              <a:avLst/>
              <a:gdLst>
                <a:gd name="T0" fmla="*/ 2 w 56"/>
                <a:gd name="T1" fmla="*/ 0 h 17"/>
                <a:gd name="T2" fmla="*/ 2 w 56"/>
                <a:gd name="T3" fmla="*/ 0 h 17"/>
                <a:gd name="T4" fmla="*/ 2 w 56"/>
                <a:gd name="T5" fmla="*/ 0 h 17"/>
                <a:gd name="T6" fmla="*/ 1 w 56"/>
                <a:gd name="T7" fmla="*/ 0 h 17"/>
                <a:gd name="T8" fmla="*/ 1 w 56"/>
                <a:gd name="T9" fmla="*/ 0 h 17"/>
                <a:gd name="T10" fmla="*/ 1 w 56"/>
                <a:gd name="T11" fmla="*/ 1 h 17"/>
                <a:gd name="T12" fmla="*/ 1 w 56"/>
                <a:gd name="T13" fmla="*/ 1 h 17"/>
                <a:gd name="T14" fmla="*/ 0 w 56"/>
                <a:gd name="T15" fmla="*/ 2 h 17"/>
                <a:gd name="T16" fmla="*/ 0 w 56"/>
                <a:gd name="T17" fmla="*/ 2 h 17"/>
                <a:gd name="T18" fmla="*/ 0 w 56"/>
                <a:gd name="T19" fmla="*/ 2 h 17"/>
                <a:gd name="T20" fmla="*/ 0 w 56"/>
                <a:gd name="T21" fmla="*/ 4 h 17"/>
                <a:gd name="T22" fmla="*/ 0 w 56"/>
                <a:gd name="T23" fmla="*/ 4 h 17"/>
                <a:gd name="T24" fmla="*/ 0 w 56"/>
                <a:gd name="T25" fmla="*/ 5 h 17"/>
                <a:gd name="T26" fmla="*/ 0 w 56"/>
                <a:gd name="T27" fmla="*/ 10 h 17"/>
                <a:gd name="T28" fmla="*/ 0 w 56"/>
                <a:gd name="T29" fmla="*/ 10 h 17"/>
                <a:gd name="T30" fmla="*/ 0 w 56"/>
                <a:gd name="T31" fmla="*/ 12 h 17"/>
                <a:gd name="T32" fmla="*/ 0 w 56"/>
                <a:gd name="T33" fmla="*/ 13 h 17"/>
                <a:gd name="T34" fmla="*/ 0 w 56"/>
                <a:gd name="T35" fmla="*/ 13 h 17"/>
                <a:gd name="T36" fmla="*/ 0 w 56"/>
                <a:gd name="T37" fmla="*/ 13 h 17"/>
                <a:gd name="T38" fmla="*/ 1 w 56"/>
                <a:gd name="T39" fmla="*/ 14 h 17"/>
                <a:gd name="T40" fmla="*/ 1 w 56"/>
                <a:gd name="T41" fmla="*/ 14 h 17"/>
                <a:gd name="T42" fmla="*/ 1 w 56"/>
                <a:gd name="T43" fmla="*/ 14 h 17"/>
                <a:gd name="T44" fmla="*/ 1 w 56"/>
                <a:gd name="T45" fmla="*/ 14 h 17"/>
                <a:gd name="T46" fmla="*/ 2 w 56"/>
                <a:gd name="T47" fmla="*/ 14 h 17"/>
                <a:gd name="T48" fmla="*/ 2 w 56"/>
                <a:gd name="T49" fmla="*/ 14 h 17"/>
                <a:gd name="T50" fmla="*/ 2 w 56"/>
                <a:gd name="T51" fmla="*/ 16 h 17"/>
                <a:gd name="T52" fmla="*/ 52 w 56"/>
                <a:gd name="T53" fmla="*/ 16 h 17"/>
                <a:gd name="T54" fmla="*/ 52 w 56"/>
                <a:gd name="T55" fmla="*/ 14 h 17"/>
                <a:gd name="T56" fmla="*/ 52 w 56"/>
                <a:gd name="T57" fmla="*/ 14 h 17"/>
                <a:gd name="T58" fmla="*/ 53 w 56"/>
                <a:gd name="T59" fmla="*/ 14 h 17"/>
                <a:gd name="T60" fmla="*/ 53 w 56"/>
                <a:gd name="T61" fmla="*/ 14 h 17"/>
                <a:gd name="T62" fmla="*/ 54 w 56"/>
                <a:gd name="T63" fmla="*/ 14 h 17"/>
                <a:gd name="T64" fmla="*/ 54 w 56"/>
                <a:gd name="T65" fmla="*/ 14 h 17"/>
                <a:gd name="T66" fmla="*/ 54 w 56"/>
                <a:gd name="T67" fmla="*/ 13 h 17"/>
                <a:gd name="T68" fmla="*/ 54 w 56"/>
                <a:gd name="T69" fmla="*/ 13 h 17"/>
                <a:gd name="T70" fmla="*/ 54 w 56"/>
                <a:gd name="T71" fmla="*/ 13 h 17"/>
                <a:gd name="T72" fmla="*/ 54 w 56"/>
                <a:gd name="T73" fmla="*/ 12 h 17"/>
                <a:gd name="T74" fmla="*/ 54 w 56"/>
                <a:gd name="T75" fmla="*/ 10 h 17"/>
                <a:gd name="T76" fmla="*/ 55 w 56"/>
                <a:gd name="T77" fmla="*/ 10 h 17"/>
                <a:gd name="T78" fmla="*/ 55 w 56"/>
                <a:gd name="T79" fmla="*/ 5 h 17"/>
                <a:gd name="T80" fmla="*/ 54 w 56"/>
                <a:gd name="T81" fmla="*/ 4 h 17"/>
                <a:gd name="T82" fmla="*/ 54 w 56"/>
                <a:gd name="T83" fmla="*/ 4 h 17"/>
                <a:gd name="T84" fmla="*/ 54 w 56"/>
                <a:gd name="T85" fmla="*/ 2 h 17"/>
                <a:gd name="T86" fmla="*/ 54 w 56"/>
                <a:gd name="T87" fmla="*/ 2 h 17"/>
                <a:gd name="T88" fmla="*/ 54 w 56"/>
                <a:gd name="T89" fmla="*/ 2 h 17"/>
                <a:gd name="T90" fmla="*/ 54 w 56"/>
                <a:gd name="T91" fmla="*/ 1 h 17"/>
                <a:gd name="T92" fmla="*/ 54 w 56"/>
                <a:gd name="T93" fmla="*/ 1 h 17"/>
                <a:gd name="T94" fmla="*/ 53 w 56"/>
                <a:gd name="T95" fmla="*/ 0 h 17"/>
                <a:gd name="T96" fmla="*/ 53 w 56"/>
                <a:gd name="T97" fmla="*/ 0 h 17"/>
                <a:gd name="T98" fmla="*/ 52 w 56"/>
                <a:gd name="T99" fmla="*/ 0 h 17"/>
                <a:gd name="T100" fmla="*/ 52 w 56"/>
                <a:gd name="T101" fmla="*/ 0 h 17"/>
                <a:gd name="T102" fmla="*/ 52 w 56"/>
                <a:gd name="T103" fmla="*/ 0 h 17"/>
                <a:gd name="T104" fmla="*/ 2 w 56"/>
                <a:gd name="T105" fmla="*/ 0 h 17"/>
                <a:gd name="T106" fmla="*/ 2 w 56"/>
                <a:gd name="T107" fmla="*/ 0 h 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"/>
                <a:gd name="T163" fmla="*/ 0 h 17"/>
                <a:gd name="T164" fmla="*/ 56 w 56"/>
                <a:gd name="T165" fmla="*/ 17 h 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" h="17">
                  <a:moveTo>
                    <a:pt x="2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5" y="5"/>
                  </a:lnTo>
                  <a:lnTo>
                    <a:pt x="54" y="4"/>
                  </a:lnTo>
                  <a:lnTo>
                    <a:pt x="54" y="2"/>
                  </a:lnTo>
                  <a:lnTo>
                    <a:pt x="54" y="1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2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4" name="Line 326"/>
            <p:cNvSpPr>
              <a:spLocks noChangeShapeType="1"/>
            </p:cNvSpPr>
            <p:nvPr/>
          </p:nvSpPr>
          <p:spPr bwMode="auto">
            <a:xfrm>
              <a:off x="3627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5" name="Line 327"/>
            <p:cNvSpPr>
              <a:spLocks noChangeShapeType="1"/>
            </p:cNvSpPr>
            <p:nvPr/>
          </p:nvSpPr>
          <p:spPr bwMode="auto">
            <a:xfrm>
              <a:off x="3647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6" name="Line 328"/>
            <p:cNvSpPr>
              <a:spLocks noChangeShapeType="1"/>
            </p:cNvSpPr>
            <p:nvPr/>
          </p:nvSpPr>
          <p:spPr bwMode="auto">
            <a:xfrm>
              <a:off x="3654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7" name="Line 329"/>
            <p:cNvSpPr>
              <a:spLocks noChangeShapeType="1"/>
            </p:cNvSpPr>
            <p:nvPr/>
          </p:nvSpPr>
          <p:spPr bwMode="auto">
            <a:xfrm>
              <a:off x="3675" y="2273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8" name="Freeform 330"/>
            <p:cNvSpPr>
              <a:spLocks/>
            </p:cNvSpPr>
            <p:nvPr/>
          </p:nvSpPr>
          <p:spPr bwMode="auto">
            <a:xfrm>
              <a:off x="3607" y="2020"/>
              <a:ext cx="112" cy="251"/>
            </a:xfrm>
            <a:custGeom>
              <a:avLst/>
              <a:gdLst>
                <a:gd name="T0" fmla="*/ 0 w 112"/>
                <a:gd name="T1" fmla="*/ 0 h 251"/>
                <a:gd name="T2" fmla="*/ 0 w 112"/>
                <a:gd name="T3" fmla="*/ 250 h 251"/>
                <a:gd name="T4" fmla="*/ 111 w 112"/>
                <a:gd name="T5" fmla="*/ 250 h 251"/>
                <a:gd name="T6" fmla="*/ 111 w 112"/>
                <a:gd name="T7" fmla="*/ 0 h 251"/>
                <a:gd name="T8" fmla="*/ 0 w 112"/>
                <a:gd name="T9" fmla="*/ 0 h 251"/>
                <a:gd name="T10" fmla="*/ 0 w 112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251"/>
                <a:gd name="T20" fmla="*/ 112 w 112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251">
                  <a:moveTo>
                    <a:pt x="0" y="0"/>
                  </a:moveTo>
                  <a:lnTo>
                    <a:pt x="0" y="250"/>
                  </a:lnTo>
                  <a:lnTo>
                    <a:pt x="111" y="250"/>
                  </a:lnTo>
                  <a:lnTo>
                    <a:pt x="11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09" name="Freeform 331"/>
            <p:cNvSpPr>
              <a:spLocks/>
            </p:cNvSpPr>
            <p:nvPr/>
          </p:nvSpPr>
          <p:spPr bwMode="auto">
            <a:xfrm>
              <a:off x="3607" y="2020"/>
              <a:ext cx="112" cy="251"/>
            </a:xfrm>
            <a:custGeom>
              <a:avLst/>
              <a:gdLst>
                <a:gd name="T0" fmla="*/ 0 w 112"/>
                <a:gd name="T1" fmla="*/ 0 h 251"/>
                <a:gd name="T2" fmla="*/ 0 w 112"/>
                <a:gd name="T3" fmla="*/ 250 h 251"/>
                <a:gd name="T4" fmla="*/ 111 w 112"/>
                <a:gd name="T5" fmla="*/ 250 h 251"/>
                <a:gd name="T6" fmla="*/ 111 w 112"/>
                <a:gd name="T7" fmla="*/ 0 h 251"/>
                <a:gd name="T8" fmla="*/ 0 w 112"/>
                <a:gd name="T9" fmla="*/ 0 h 251"/>
                <a:gd name="T10" fmla="*/ 0 w 112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2"/>
                <a:gd name="T19" fmla="*/ 0 h 251"/>
                <a:gd name="T20" fmla="*/ 112 w 112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2" h="251">
                  <a:moveTo>
                    <a:pt x="0" y="0"/>
                  </a:moveTo>
                  <a:lnTo>
                    <a:pt x="0" y="250"/>
                  </a:lnTo>
                  <a:lnTo>
                    <a:pt x="111" y="250"/>
                  </a:lnTo>
                  <a:lnTo>
                    <a:pt x="11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0" name="Freeform 332"/>
            <p:cNvSpPr>
              <a:spLocks/>
            </p:cNvSpPr>
            <p:nvPr/>
          </p:nvSpPr>
          <p:spPr bwMode="auto">
            <a:xfrm>
              <a:off x="3618" y="2020"/>
              <a:ext cx="88" cy="251"/>
            </a:xfrm>
            <a:custGeom>
              <a:avLst/>
              <a:gdLst>
                <a:gd name="T0" fmla="*/ 0 w 88"/>
                <a:gd name="T1" fmla="*/ 0 h 251"/>
                <a:gd name="T2" fmla="*/ 0 w 88"/>
                <a:gd name="T3" fmla="*/ 250 h 251"/>
                <a:gd name="T4" fmla="*/ 87 w 88"/>
                <a:gd name="T5" fmla="*/ 250 h 251"/>
                <a:gd name="T6" fmla="*/ 87 w 88"/>
                <a:gd name="T7" fmla="*/ 0 h 251"/>
                <a:gd name="T8" fmla="*/ 0 w 88"/>
                <a:gd name="T9" fmla="*/ 0 h 251"/>
                <a:gd name="T10" fmla="*/ 0 w 88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251"/>
                <a:gd name="T20" fmla="*/ 88 w 88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251">
                  <a:moveTo>
                    <a:pt x="0" y="0"/>
                  </a:moveTo>
                  <a:lnTo>
                    <a:pt x="0" y="250"/>
                  </a:lnTo>
                  <a:lnTo>
                    <a:pt x="87" y="250"/>
                  </a:lnTo>
                  <a:lnTo>
                    <a:pt x="87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1" name="Freeform 333"/>
            <p:cNvSpPr>
              <a:spLocks/>
            </p:cNvSpPr>
            <p:nvPr/>
          </p:nvSpPr>
          <p:spPr bwMode="auto">
            <a:xfrm>
              <a:off x="3618" y="2020"/>
              <a:ext cx="88" cy="251"/>
            </a:xfrm>
            <a:custGeom>
              <a:avLst/>
              <a:gdLst>
                <a:gd name="T0" fmla="*/ 0 w 88"/>
                <a:gd name="T1" fmla="*/ 0 h 251"/>
                <a:gd name="T2" fmla="*/ 0 w 88"/>
                <a:gd name="T3" fmla="*/ 250 h 251"/>
                <a:gd name="T4" fmla="*/ 87 w 88"/>
                <a:gd name="T5" fmla="*/ 250 h 251"/>
                <a:gd name="T6" fmla="*/ 87 w 88"/>
                <a:gd name="T7" fmla="*/ 0 h 251"/>
                <a:gd name="T8" fmla="*/ 0 w 88"/>
                <a:gd name="T9" fmla="*/ 0 h 251"/>
                <a:gd name="T10" fmla="*/ 0 w 88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251"/>
                <a:gd name="T20" fmla="*/ 88 w 88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251">
                  <a:moveTo>
                    <a:pt x="0" y="0"/>
                  </a:moveTo>
                  <a:lnTo>
                    <a:pt x="0" y="250"/>
                  </a:lnTo>
                  <a:lnTo>
                    <a:pt x="87" y="250"/>
                  </a:lnTo>
                  <a:lnTo>
                    <a:pt x="87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2" name="Freeform 334"/>
            <p:cNvSpPr>
              <a:spLocks/>
            </p:cNvSpPr>
            <p:nvPr/>
          </p:nvSpPr>
          <p:spPr bwMode="auto">
            <a:xfrm>
              <a:off x="3618" y="2018"/>
              <a:ext cx="65" cy="256"/>
            </a:xfrm>
            <a:custGeom>
              <a:avLst/>
              <a:gdLst>
                <a:gd name="T0" fmla="*/ 0 w 65"/>
                <a:gd name="T1" fmla="*/ 30 h 256"/>
                <a:gd name="T2" fmla="*/ 0 w 65"/>
                <a:gd name="T3" fmla="*/ 0 h 256"/>
                <a:gd name="T4" fmla="*/ 64 w 65"/>
                <a:gd name="T5" fmla="*/ 0 h 256"/>
                <a:gd name="T6" fmla="*/ 64 w 65"/>
                <a:gd name="T7" fmla="*/ 30 h 256"/>
                <a:gd name="T8" fmla="*/ 64 w 65"/>
                <a:gd name="T9" fmla="*/ 30 h 256"/>
                <a:gd name="T10" fmla="*/ 63 w 65"/>
                <a:gd name="T11" fmla="*/ 30 h 256"/>
                <a:gd name="T12" fmla="*/ 63 w 65"/>
                <a:gd name="T13" fmla="*/ 30 h 256"/>
                <a:gd name="T14" fmla="*/ 61 w 65"/>
                <a:gd name="T15" fmla="*/ 30 h 256"/>
                <a:gd name="T16" fmla="*/ 60 w 65"/>
                <a:gd name="T17" fmla="*/ 31 h 256"/>
                <a:gd name="T18" fmla="*/ 59 w 65"/>
                <a:gd name="T19" fmla="*/ 31 h 256"/>
                <a:gd name="T20" fmla="*/ 57 w 65"/>
                <a:gd name="T21" fmla="*/ 32 h 256"/>
                <a:gd name="T22" fmla="*/ 56 w 65"/>
                <a:gd name="T23" fmla="*/ 33 h 256"/>
                <a:gd name="T24" fmla="*/ 55 w 65"/>
                <a:gd name="T25" fmla="*/ 34 h 256"/>
                <a:gd name="T26" fmla="*/ 55 w 65"/>
                <a:gd name="T27" fmla="*/ 35 h 256"/>
                <a:gd name="T28" fmla="*/ 54 w 65"/>
                <a:gd name="T29" fmla="*/ 37 h 256"/>
                <a:gd name="T30" fmla="*/ 54 w 65"/>
                <a:gd name="T31" fmla="*/ 39 h 256"/>
                <a:gd name="T32" fmla="*/ 54 w 65"/>
                <a:gd name="T33" fmla="*/ 216 h 256"/>
                <a:gd name="T34" fmla="*/ 54 w 65"/>
                <a:gd name="T35" fmla="*/ 218 h 256"/>
                <a:gd name="T36" fmla="*/ 55 w 65"/>
                <a:gd name="T37" fmla="*/ 220 h 256"/>
                <a:gd name="T38" fmla="*/ 55 w 65"/>
                <a:gd name="T39" fmla="*/ 221 h 256"/>
                <a:gd name="T40" fmla="*/ 56 w 65"/>
                <a:gd name="T41" fmla="*/ 223 h 256"/>
                <a:gd name="T42" fmla="*/ 57 w 65"/>
                <a:gd name="T43" fmla="*/ 223 h 256"/>
                <a:gd name="T44" fmla="*/ 59 w 65"/>
                <a:gd name="T45" fmla="*/ 224 h 256"/>
                <a:gd name="T46" fmla="*/ 60 w 65"/>
                <a:gd name="T47" fmla="*/ 224 h 256"/>
                <a:gd name="T48" fmla="*/ 61 w 65"/>
                <a:gd name="T49" fmla="*/ 225 h 256"/>
                <a:gd name="T50" fmla="*/ 63 w 65"/>
                <a:gd name="T51" fmla="*/ 225 h 256"/>
                <a:gd name="T52" fmla="*/ 63 w 65"/>
                <a:gd name="T53" fmla="*/ 225 h 256"/>
                <a:gd name="T54" fmla="*/ 64 w 65"/>
                <a:gd name="T55" fmla="*/ 225 h 256"/>
                <a:gd name="T56" fmla="*/ 64 w 65"/>
                <a:gd name="T57" fmla="*/ 225 h 256"/>
                <a:gd name="T58" fmla="*/ 64 w 65"/>
                <a:gd name="T59" fmla="*/ 255 h 256"/>
                <a:gd name="T60" fmla="*/ 0 w 65"/>
                <a:gd name="T61" fmla="*/ 255 h 256"/>
                <a:gd name="T62" fmla="*/ 0 w 65"/>
                <a:gd name="T63" fmla="*/ 225 h 256"/>
                <a:gd name="T64" fmla="*/ 0 w 65"/>
                <a:gd name="T65" fmla="*/ 225 h 256"/>
                <a:gd name="T66" fmla="*/ 1 w 65"/>
                <a:gd name="T67" fmla="*/ 225 h 256"/>
                <a:gd name="T68" fmla="*/ 2 w 65"/>
                <a:gd name="T69" fmla="*/ 225 h 256"/>
                <a:gd name="T70" fmla="*/ 3 w 65"/>
                <a:gd name="T71" fmla="*/ 225 h 256"/>
                <a:gd name="T72" fmla="*/ 4 w 65"/>
                <a:gd name="T73" fmla="*/ 224 h 256"/>
                <a:gd name="T74" fmla="*/ 6 w 65"/>
                <a:gd name="T75" fmla="*/ 224 h 256"/>
                <a:gd name="T76" fmla="*/ 7 w 65"/>
                <a:gd name="T77" fmla="*/ 223 h 256"/>
                <a:gd name="T78" fmla="*/ 9 w 65"/>
                <a:gd name="T79" fmla="*/ 223 h 256"/>
                <a:gd name="T80" fmla="*/ 10 w 65"/>
                <a:gd name="T81" fmla="*/ 221 h 256"/>
                <a:gd name="T82" fmla="*/ 11 w 65"/>
                <a:gd name="T83" fmla="*/ 220 h 256"/>
                <a:gd name="T84" fmla="*/ 11 w 65"/>
                <a:gd name="T85" fmla="*/ 218 h 256"/>
                <a:gd name="T86" fmla="*/ 12 w 65"/>
                <a:gd name="T87" fmla="*/ 216 h 256"/>
                <a:gd name="T88" fmla="*/ 12 w 65"/>
                <a:gd name="T89" fmla="*/ 39 h 256"/>
                <a:gd name="T90" fmla="*/ 11 w 65"/>
                <a:gd name="T91" fmla="*/ 37 h 256"/>
                <a:gd name="T92" fmla="*/ 11 w 65"/>
                <a:gd name="T93" fmla="*/ 35 h 256"/>
                <a:gd name="T94" fmla="*/ 10 w 65"/>
                <a:gd name="T95" fmla="*/ 33 h 256"/>
                <a:gd name="T96" fmla="*/ 9 w 65"/>
                <a:gd name="T97" fmla="*/ 32 h 256"/>
                <a:gd name="T98" fmla="*/ 7 w 65"/>
                <a:gd name="T99" fmla="*/ 32 h 256"/>
                <a:gd name="T100" fmla="*/ 6 w 65"/>
                <a:gd name="T101" fmla="*/ 31 h 256"/>
                <a:gd name="T102" fmla="*/ 4 w 65"/>
                <a:gd name="T103" fmla="*/ 31 h 256"/>
                <a:gd name="T104" fmla="*/ 3 w 65"/>
                <a:gd name="T105" fmla="*/ 30 h 256"/>
                <a:gd name="T106" fmla="*/ 2 w 65"/>
                <a:gd name="T107" fmla="*/ 30 h 256"/>
                <a:gd name="T108" fmla="*/ 1 w 65"/>
                <a:gd name="T109" fmla="*/ 30 h 256"/>
                <a:gd name="T110" fmla="*/ 0 w 65"/>
                <a:gd name="T111" fmla="*/ 30 h 256"/>
                <a:gd name="T112" fmla="*/ 0 w 65"/>
                <a:gd name="T113" fmla="*/ 30 h 256"/>
                <a:gd name="T114" fmla="*/ 0 w 65"/>
                <a:gd name="T115" fmla="*/ 30 h 2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5"/>
                <a:gd name="T175" fmla="*/ 0 h 256"/>
                <a:gd name="T176" fmla="*/ 65 w 65"/>
                <a:gd name="T177" fmla="*/ 256 h 2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5" h="256">
                  <a:moveTo>
                    <a:pt x="0" y="30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30"/>
                  </a:lnTo>
                  <a:lnTo>
                    <a:pt x="63" y="30"/>
                  </a:lnTo>
                  <a:lnTo>
                    <a:pt x="61" y="30"/>
                  </a:lnTo>
                  <a:lnTo>
                    <a:pt x="60" y="31"/>
                  </a:lnTo>
                  <a:lnTo>
                    <a:pt x="59" y="31"/>
                  </a:lnTo>
                  <a:lnTo>
                    <a:pt x="57" y="32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5"/>
                  </a:lnTo>
                  <a:lnTo>
                    <a:pt x="54" y="37"/>
                  </a:lnTo>
                  <a:lnTo>
                    <a:pt x="54" y="39"/>
                  </a:lnTo>
                  <a:lnTo>
                    <a:pt x="54" y="216"/>
                  </a:lnTo>
                  <a:lnTo>
                    <a:pt x="54" y="218"/>
                  </a:lnTo>
                  <a:lnTo>
                    <a:pt x="55" y="220"/>
                  </a:lnTo>
                  <a:lnTo>
                    <a:pt x="55" y="221"/>
                  </a:lnTo>
                  <a:lnTo>
                    <a:pt x="56" y="223"/>
                  </a:lnTo>
                  <a:lnTo>
                    <a:pt x="57" y="223"/>
                  </a:lnTo>
                  <a:lnTo>
                    <a:pt x="59" y="224"/>
                  </a:lnTo>
                  <a:lnTo>
                    <a:pt x="60" y="224"/>
                  </a:lnTo>
                  <a:lnTo>
                    <a:pt x="61" y="225"/>
                  </a:lnTo>
                  <a:lnTo>
                    <a:pt x="63" y="225"/>
                  </a:lnTo>
                  <a:lnTo>
                    <a:pt x="64" y="225"/>
                  </a:lnTo>
                  <a:lnTo>
                    <a:pt x="64" y="255"/>
                  </a:lnTo>
                  <a:lnTo>
                    <a:pt x="0" y="255"/>
                  </a:lnTo>
                  <a:lnTo>
                    <a:pt x="0" y="225"/>
                  </a:lnTo>
                  <a:lnTo>
                    <a:pt x="1" y="225"/>
                  </a:lnTo>
                  <a:lnTo>
                    <a:pt x="2" y="225"/>
                  </a:lnTo>
                  <a:lnTo>
                    <a:pt x="3" y="225"/>
                  </a:lnTo>
                  <a:lnTo>
                    <a:pt x="4" y="224"/>
                  </a:lnTo>
                  <a:lnTo>
                    <a:pt x="6" y="224"/>
                  </a:lnTo>
                  <a:lnTo>
                    <a:pt x="7" y="223"/>
                  </a:lnTo>
                  <a:lnTo>
                    <a:pt x="9" y="223"/>
                  </a:lnTo>
                  <a:lnTo>
                    <a:pt x="10" y="221"/>
                  </a:lnTo>
                  <a:lnTo>
                    <a:pt x="11" y="220"/>
                  </a:lnTo>
                  <a:lnTo>
                    <a:pt x="11" y="218"/>
                  </a:lnTo>
                  <a:lnTo>
                    <a:pt x="12" y="216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1" y="30"/>
                  </a:lnTo>
                  <a:lnTo>
                    <a:pt x="0" y="3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3" name="Freeform 335"/>
            <p:cNvSpPr>
              <a:spLocks/>
            </p:cNvSpPr>
            <p:nvPr/>
          </p:nvSpPr>
          <p:spPr bwMode="auto">
            <a:xfrm>
              <a:off x="3618" y="2018"/>
              <a:ext cx="65" cy="256"/>
            </a:xfrm>
            <a:custGeom>
              <a:avLst/>
              <a:gdLst>
                <a:gd name="T0" fmla="*/ 0 w 65"/>
                <a:gd name="T1" fmla="*/ 30 h 256"/>
                <a:gd name="T2" fmla="*/ 0 w 65"/>
                <a:gd name="T3" fmla="*/ 0 h 256"/>
                <a:gd name="T4" fmla="*/ 64 w 65"/>
                <a:gd name="T5" fmla="*/ 0 h 256"/>
                <a:gd name="T6" fmla="*/ 64 w 65"/>
                <a:gd name="T7" fmla="*/ 30 h 256"/>
                <a:gd name="T8" fmla="*/ 64 w 65"/>
                <a:gd name="T9" fmla="*/ 30 h 256"/>
                <a:gd name="T10" fmla="*/ 63 w 65"/>
                <a:gd name="T11" fmla="*/ 30 h 256"/>
                <a:gd name="T12" fmla="*/ 63 w 65"/>
                <a:gd name="T13" fmla="*/ 30 h 256"/>
                <a:gd name="T14" fmla="*/ 61 w 65"/>
                <a:gd name="T15" fmla="*/ 30 h 256"/>
                <a:gd name="T16" fmla="*/ 60 w 65"/>
                <a:gd name="T17" fmla="*/ 31 h 256"/>
                <a:gd name="T18" fmla="*/ 59 w 65"/>
                <a:gd name="T19" fmla="*/ 31 h 256"/>
                <a:gd name="T20" fmla="*/ 57 w 65"/>
                <a:gd name="T21" fmla="*/ 32 h 256"/>
                <a:gd name="T22" fmla="*/ 56 w 65"/>
                <a:gd name="T23" fmla="*/ 33 h 256"/>
                <a:gd name="T24" fmla="*/ 55 w 65"/>
                <a:gd name="T25" fmla="*/ 34 h 256"/>
                <a:gd name="T26" fmla="*/ 55 w 65"/>
                <a:gd name="T27" fmla="*/ 35 h 256"/>
                <a:gd name="T28" fmla="*/ 54 w 65"/>
                <a:gd name="T29" fmla="*/ 37 h 256"/>
                <a:gd name="T30" fmla="*/ 54 w 65"/>
                <a:gd name="T31" fmla="*/ 39 h 256"/>
                <a:gd name="T32" fmla="*/ 54 w 65"/>
                <a:gd name="T33" fmla="*/ 216 h 256"/>
                <a:gd name="T34" fmla="*/ 54 w 65"/>
                <a:gd name="T35" fmla="*/ 218 h 256"/>
                <a:gd name="T36" fmla="*/ 55 w 65"/>
                <a:gd name="T37" fmla="*/ 220 h 256"/>
                <a:gd name="T38" fmla="*/ 55 w 65"/>
                <a:gd name="T39" fmla="*/ 221 h 256"/>
                <a:gd name="T40" fmla="*/ 56 w 65"/>
                <a:gd name="T41" fmla="*/ 223 h 256"/>
                <a:gd name="T42" fmla="*/ 57 w 65"/>
                <a:gd name="T43" fmla="*/ 223 h 256"/>
                <a:gd name="T44" fmla="*/ 59 w 65"/>
                <a:gd name="T45" fmla="*/ 224 h 256"/>
                <a:gd name="T46" fmla="*/ 60 w 65"/>
                <a:gd name="T47" fmla="*/ 224 h 256"/>
                <a:gd name="T48" fmla="*/ 61 w 65"/>
                <a:gd name="T49" fmla="*/ 225 h 256"/>
                <a:gd name="T50" fmla="*/ 63 w 65"/>
                <a:gd name="T51" fmla="*/ 225 h 256"/>
                <a:gd name="T52" fmla="*/ 63 w 65"/>
                <a:gd name="T53" fmla="*/ 225 h 256"/>
                <a:gd name="T54" fmla="*/ 64 w 65"/>
                <a:gd name="T55" fmla="*/ 225 h 256"/>
                <a:gd name="T56" fmla="*/ 64 w 65"/>
                <a:gd name="T57" fmla="*/ 225 h 256"/>
                <a:gd name="T58" fmla="*/ 64 w 65"/>
                <a:gd name="T59" fmla="*/ 255 h 256"/>
                <a:gd name="T60" fmla="*/ 0 w 65"/>
                <a:gd name="T61" fmla="*/ 255 h 256"/>
                <a:gd name="T62" fmla="*/ 0 w 65"/>
                <a:gd name="T63" fmla="*/ 225 h 256"/>
                <a:gd name="T64" fmla="*/ 0 w 65"/>
                <a:gd name="T65" fmla="*/ 225 h 256"/>
                <a:gd name="T66" fmla="*/ 1 w 65"/>
                <a:gd name="T67" fmla="*/ 225 h 256"/>
                <a:gd name="T68" fmla="*/ 2 w 65"/>
                <a:gd name="T69" fmla="*/ 225 h 256"/>
                <a:gd name="T70" fmla="*/ 3 w 65"/>
                <a:gd name="T71" fmla="*/ 225 h 256"/>
                <a:gd name="T72" fmla="*/ 4 w 65"/>
                <a:gd name="T73" fmla="*/ 224 h 256"/>
                <a:gd name="T74" fmla="*/ 6 w 65"/>
                <a:gd name="T75" fmla="*/ 224 h 256"/>
                <a:gd name="T76" fmla="*/ 7 w 65"/>
                <a:gd name="T77" fmla="*/ 223 h 256"/>
                <a:gd name="T78" fmla="*/ 9 w 65"/>
                <a:gd name="T79" fmla="*/ 223 h 256"/>
                <a:gd name="T80" fmla="*/ 10 w 65"/>
                <a:gd name="T81" fmla="*/ 221 h 256"/>
                <a:gd name="T82" fmla="*/ 11 w 65"/>
                <a:gd name="T83" fmla="*/ 220 h 256"/>
                <a:gd name="T84" fmla="*/ 11 w 65"/>
                <a:gd name="T85" fmla="*/ 218 h 256"/>
                <a:gd name="T86" fmla="*/ 12 w 65"/>
                <a:gd name="T87" fmla="*/ 216 h 256"/>
                <a:gd name="T88" fmla="*/ 12 w 65"/>
                <a:gd name="T89" fmla="*/ 39 h 256"/>
                <a:gd name="T90" fmla="*/ 11 w 65"/>
                <a:gd name="T91" fmla="*/ 37 h 256"/>
                <a:gd name="T92" fmla="*/ 11 w 65"/>
                <a:gd name="T93" fmla="*/ 35 h 256"/>
                <a:gd name="T94" fmla="*/ 10 w 65"/>
                <a:gd name="T95" fmla="*/ 33 h 256"/>
                <a:gd name="T96" fmla="*/ 9 w 65"/>
                <a:gd name="T97" fmla="*/ 32 h 256"/>
                <a:gd name="T98" fmla="*/ 7 w 65"/>
                <a:gd name="T99" fmla="*/ 32 h 256"/>
                <a:gd name="T100" fmla="*/ 6 w 65"/>
                <a:gd name="T101" fmla="*/ 31 h 256"/>
                <a:gd name="T102" fmla="*/ 4 w 65"/>
                <a:gd name="T103" fmla="*/ 31 h 256"/>
                <a:gd name="T104" fmla="*/ 3 w 65"/>
                <a:gd name="T105" fmla="*/ 30 h 256"/>
                <a:gd name="T106" fmla="*/ 2 w 65"/>
                <a:gd name="T107" fmla="*/ 30 h 256"/>
                <a:gd name="T108" fmla="*/ 1 w 65"/>
                <a:gd name="T109" fmla="*/ 30 h 256"/>
                <a:gd name="T110" fmla="*/ 0 w 65"/>
                <a:gd name="T111" fmla="*/ 30 h 256"/>
                <a:gd name="T112" fmla="*/ 0 w 65"/>
                <a:gd name="T113" fmla="*/ 30 h 256"/>
                <a:gd name="T114" fmla="*/ 0 w 65"/>
                <a:gd name="T115" fmla="*/ 30 h 2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5"/>
                <a:gd name="T175" fmla="*/ 0 h 256"/>
                <a:gd name="T176" fmla="*/ 65 w 65"/>
                <a:gd name="T177" fmla="*/ 256 h 2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5" h="256">
                  <a:moveTo>
                    <a:pt x="0" y="30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30"/>
                  </a:lnTo>
                  <a:lnTo>
                    <a:pt x="63" y="30"/>
                  </a:lnTo>
                  <a:lnTo>
                    <a:pt x="61" y="30"/>
                  </a:lnTo>
                  <a:lnTo>
                    <a:pt x="60" y="31"/>
                  </a:lnTo>
                  <a:lnTo>
                    <a:pt x="59" y="31"/>
                  </a:lnTo>
                  <a:lnTo>
                    <a:pt x="57" y="32"/>
                  </a:lnTo>
                  <a:lnTo>
                    <a:pt x="56" y="33"/>
                  </a:lnTo>
                  <a:lnTo>
                    <a:pt x="55" y="34"/>
                  </a:lnTo>
                  <a:lnTo>
                    <a:pt x="55" y="35"/>
                  </a:lnTo>
                  <a:lnTo>
                    <a:pt x="54" y="37"/>
                  </a:lnTo>
                  <a:lnTo>
                    <a:pt x="54" y="39"/>
                  </a:lnTo>
                  <a:lnTo>
                    <a:pt x="54" y="216"/>
                  </a:lnTo>
                  <a:lnTo>
                    <a:pt x="54" y="218"/>
                  </a:lnTo>
                  <a:lnTo>
                    <a:pt x="55" y="220"/>
                  </a:lnTo>
                  <a:lnTo>
                    <a:pt x="55" y="221"/>
                  </a:lnTo>
                  <a:lnTo>
                    <a:pt x="56" y="223"/>
                  </a:lnTo>
                  <a:lnTo>
                    <a:pt x="57" y="223"/>
                  </a:lnTo>
                  <a:lnTo>
                    <a:pt x="59" y="224"/>
                  </a:lnTo>
                  <a:lnTo>
                    <a:pt x="60" y="224"/>
                  </a:lnTo>
                  <a:lnTo>
                    <a:pt x="61" y="225"/>
                  </a:lnTo>
                  <a:lnTo>
                    <a:pt x="63" y="225"/>
                  </a:lnTo>
                  <a:lnTo>
                    <a:pt x="64" y="225"/>
                  </a:lnTo>
                  <a:lnTo>
                    <a:pt x="64" y="255"/>
                  </a:lnTo>
                  <a:lnTo>
                    <a:pt x="0" y="255"/>
                  </a:lnTo>
                  <a:lnTo>
                    <a:pt x="0" y="225"/>
                  </a:lnTo>
                  <a:lnTo>
                    <a:pt x="1" y="225"/>
                  </a:lnTo>
                  <a:lnTo>
                    <a:pt x="2" y="225"/>
                  </a:lnTo>
                  <a:lnTo>
                    <a:pt x="3" y="225"/>
                  </a:lnTo>
                  <a:lnTo>
                    <a:pt x="4" y="224"/>
                  </a:lnTo>
                  <a:lnTo>
                    <a:pt x="6" y="224"/>
                  </a:lnTo>
                  <a:lnTo>
                    <a:pt x="7" y="223"/>
                  </a:lnTo>
                  <a:lnTo>
                    <a:pt x="9" y="223"/>
                  </a:lnTo>
                  <a:lnTo>
                    <a:pt x="10" y="221"/>
                  </a:lnTo>
                  <a:lnTo>
                    <a:pt x="11" y="220"/>
                  </a:lnTo>
                  <a:lnTo>
                    <a:pt x="11" y="218"/>
                  </a:lnTo>
                  <a:lnTo>
                    <a:pt x="12" y="216"/>
                  </a:lnTo>
                  <a:lnTo>
                    <a:pt x="12" y="39"/>
                  </a:lnTo>
                  <a:lnTo>
                    <a:pt x="11" y="37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30"/>
                  </a:lnTo>
                  <a:lnTo>
                    <a:pt x="1" y="30"/>
                  </a:lnTo>
                  <a:lnTo>
                    <a:pt x="0" y="3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4" name="Line 336"/>
            <p:cNvSpPr>
              <a:spLocks noChangeShapeType="1"/>
            </p:cNvSpPr>
            <p:nvPr/>
          </p:nvSpPr>
          <p:spPr bwMode="auto">
            <a:xfrm>
              <a:off x="3630" y="2243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5" name="Line 337"/>
            <p:cNvSpPr>
              <a:spLocks noChangeShapeType="1"/>
            </p:cNvSpPr>
            <p:nvPr/>
          </p:nvSpPr>
          <p:spPr bwMode="auto">
            <a:xfrm>
              <a:off x="3630" y="2048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6" name="Freeform 338"/>
            <p:cNvSpPr>
              <a:spLocks/>
            </p:cNvSpPr>
            <p:nvPr/>
          </p:nvSpPr>
          <p:spPr bwMode="auto">
            <a:xfrm>
              <a:off x="3635" y="2085"/>
              <a:ext cx="32" cy="156"/>
            </a:xfrm>
            <a:custGeom>
              <a:avLst/>
              <a:gdLst>
                <a:gd name="T0" fmla="*/ 0 w 32"/>
                <a:gd name="T1" fmla="*/ 0 h 156"/>
                <a:gd name="T2" fmla="*/ 1 w 32"/>
                <a:gd name="T3" fmla="*/ 155 h 156"/>
                <a:gd name="T4" fmla="*/ 29 w 32"/>
                <a:gd name="T5" fmla="*/ 155 h 156"/>
                <a:gd name="T6" fmla="*/ 31 w 32"/>
                <a:gd name="T7" fmla="*/ 0 h 156"/>
                <a:gd name="T8" fmla="*/ 0 w 32"/>
                <a:gd name="T9" fmla="*/ 0 h 156"/>
                <a:gd name="T10" fmla="*/ 0 w 32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156"/>
                <a:gd name="T20" fmla="*/ 32 w 32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156">
                  <a:moveTo>
                    <a:pt x="0" y="0"/>
                  </a:moveTo>
                  <a:lnTo>
                    <a:pt x="1" y="155"/>
                  </a:lnTo>
                  <a:lnTo>
                    <a:pt x="29" y="155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7" name="Freeform 339"/>
            <p:cNvSpPr>
              <a:spLocks/>
            </p:cNvSpPr>
            <p:nvPr/>
          </p:nvSpPr>
          <p:spPr bwMode="auto">
            <a:xfrm>
              <a:off x="3635" y="2085"/>
              <a:ext cx="32" cy="156"/>
            </a:xfrm>
            <a:custGeom>
              <a:avLst/>
              <a:gdLst>
                <a:gd name="T0" fmla="*/ 0 w 32"/>
                <a:gd name="T1" fmla="*/ 0 h 156"/>
                <a:gd name="T2" fmla="*/ 1 w 32"/>
                <a:gd name="T3" fmla="*/ 155 h 156"/>
                <a:gd name="T4" fmla="*/ 29 w 32"/>
                <a:gd name="T5" fmla="*/ 155 h 156"/>
                <a:gd name="T6" fmla="*/ 31 w 32"/>
                <a:gd name="T7" fmla="*/ 0 h 156"/>
                <a:gd name="T8" fmla="*/ 0 w 32"/>
                <a:gd name="T9" fmla="*/ 0 h 156"/>
                <a:gd name="T10" fmla="*/ 0 w 32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156"/>
                <a:gd name="T20" fmla="*/ 32 w 32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156">
                  <a:moveTo>
                    <a:pt x="0" y="0"/>
                  </a:moveTo>
                  <a:lnTo>
                    <a:pt x="1" y="155"/>
                  </a:lnTo>
                  <a:lnTo>
                    <a:pt x="29" y="155"/>
                  </a:lnTo>
                  <a:lnTo>
                    <a:pt x="3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8" name="Freeform 340"/>
            <p:cNvSpPr>
              <a:spLocks/>
            </p:cNvSpPr>
            <p:nvPr/>
          </p:nvSpPr>
          <p:spPr bwMode="auto">
            <a:xfrm>
              <a:off x="3678" y="2054"/>
              <a:ext cx="24" cy="17"/>
            </a:xfrm>
            <a:custGeom>
              <a:avLst/>
              <a:gdLst>
                <a:gd name="T0" fmla="*/ 0 w 24"/>
                <a:gd name="T1" fmla="*/ 8 h 17"/>
                <a:gd name="T2" fmla="*/ 8 w 24"/>
                <a:gd name="T3" fmla="*/ 0 h 17"/>
                <a:gd name="T4" fmla="*/ 7 w 24"/>
                <a:gd name="T5" fmla="*/ 6 h 17"/>
                <a:gd name="T6" fmla="*/ 23 w 24"/>
                <a:gd name="T7" fmla="*/ 6 h 17"/>
                <a:gd name="T8" fmla="*/ 23 w 24"/>
                <a:gd name="T9" fmla="*/ 8 h 17"/>
                <a:gd name="T10" fmla="*/ 7 w 24"/>
                <a:gd name="T11" fmla="*/ 8 h 17"/>
                <a:gd name="T12" fmla="*/ 8 w 24"/>
                <a:gd name="T13" fmla="*/ 16 h 17"/>
                <a:gd name="T14" fmla="*/ 0 w 24"/>
                <a:gd name="T15" fmla="*/ 8 h 17"/>
                <a:gd name="T16" fmla="*/ 0 w 24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7"/>
                <a:gd name="T29" fmla="*/ 24 w 24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7">
                  <a:moveTo>
                    <a:pt x="0" y="8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7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19" name="Freeform 341"/>
            <p:cNvSpPr>
              <a:spLocks/>
            </p:cNvSpPr>
            <p:nvPr/>
          </p:nvSpPr>
          <p:spPr bwMode="auto">
            <a:xfrm>
              <a:off x="3678" y="2054"/>
              <a:ext cx="24" cy="17"/>
            </a:xfrm>
            <a:custGeom>
              <a:avLst/>
              <a:gdLst>
                <a:gd name="T0" fmla="*/ 0 w 24"/>
                <a:gd name="T1" fmla="*/ 8 h 17"/>
                <a:gd name="T2" fmla="*/ 8 w 24"/>
                <a:gd name="T3" fmla="*/ 0 h 17"/>
                <a:gd name="T4" fmla="*/ 7 w 24"/>
                <a:gd name="T5" fmla="*/ 6 h 17"/>
                <a:gd name="T6" fmla="*/ 23 w 24"/>
                <a:gd name="T7" fmla="*/ 6 h 17"/>
                <a:gd name="T8" fmla="*/ 23 w 24"/>
                <a:gd name="T9" fmla="*/ 8 h 17"/>
                <a:gd name="T10" fmla="*/ 7 w 24"/>
                <a:gd name="T11" fmla="*/ 8 h 17"/>
                <a:gd name="T12" fmla="*/ 8 w 24"/>
                <a:gd name="T13" fmla="*/ 16 h 17"/>
                <a:gd name="T14" fmla="*/ 0 w 24"/>
                <a:gd name="T15" fmla="*/ 8 h 17"/>
                <a:gd name="T16" fmla="*/ 0 w 24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17"/>
                <a:gd name="T29" fmla="*/ 24 w 24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17">
                  <a:moveTo>
                    <a:pt x="0" y="8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7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0" name="Freeform 342"/>
            <p:cNvSpPr>
              <a:spLocks/>
            </p:cNvSpPr>
            <p:nvPr/>
          </p:nvSpPr>
          <p:spPr bwMode="auto">
            <a:xfrm>
              <a:off x="3601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1" name="Freeform 343"/>
            <p:cNvSpPr>
              <a:spLocks/>
            </p:cNvSpPr>
            <p:nvPr/>
          </p:nvSpPr>
          <p:spPr bwMode="auto">
            <a:xfrm>
              <a:off x="3601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2" name="Freeform 344"/>
            <p:cNvSpPr>
              <a:spLocks/>
            </p:cNvSpPr>
            <p:nvPr/>
          </p:nvSpPr>
          <p:spPr bwMode="auto">
            <a:xfrm>
              <a:off x="3585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3" name="Freeform 345"/>
            <p:cNvSpPr>
              <a:spLocks/>
            </p:cNvSpPr>
            <p:nvPr/>
          </p:nvSpPr>
          <p:spPr bwMode="auto">
            <a:xfrm>
              <a:off x="3585" y="2035"/>
              <a:ext cx="17" cy="46"/>
            </a:xfrm>
            <a:custGeom>
              <a:avLst/>
              <a:gdLst>
                <a:gd name="T0" fmla="*/ 0 w 17"/>
                <a:gd name="T1" fmla="*/ 0 h 46"/>
                <a:gd name="T2" fmla="*/ 0 w 17"/>
                <a:gd name="T3" fmla="*/ 45 h 46"/>
                <a:gd name="T4" fmla="*/ 16 w 17"/>
                <a:gd name="T5" fmla="*/ 45 h 46"/>
                <a:gd name="T6" fmla="*/ 16 w 17"/>
                <a:gd name="T7" fmla="*/ 0 h 46"/>
                <a:gd name="T8" fmla="*/ 0 w 17"/>
                <a:gd name="T9" fmla="*/ 0 h 46"/>
                <a:gd name="T10" fmla="*/ 0 w 17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46"/>
                <a:gd name="T20" fmla="*/ 17 w 17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46">
                  <a:moveTo>
                    <a:pt x="0" y="0"/>
                  </a:moveTo>
                  <a:lnTo>
                    <a:pt x="0" y="45"/>
                  </a:lnTo>
                  <a:lnTo>
                    <a:pt x="16" y="45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4" name="Freeform 346"/>
            <p:cNvSpPr>
              <a:spLocks/>
            </p:cNvSpPr>
            <p:nvPr/>
          </p:nvSpPr>
          <p:spPr bwMode="auto">
            <a:xfrm>
              <a:off x="3590" y="2042"/>
              <a:ext cx="17" cy="32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31 h 32"/>
                <a:gd name="T4" fmla="*/ 16 w 17"/>
                <a:gd name="T5" fmla="*/ 31 h 32"/>
                <a:gd name="T6" fmla="*/ 16 w 17"/>
                <a:gd name="T7" fmla="*/ 0 h 32"/>
                <a:gd name="T8" fmla="*/ 0 w 17"/>
                <a:gd name="T9" fmla="*/ 0 h 32"/>
                <a:gd name="T10" fmla="*/ 0 w 17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2"/>
                <a:gd name="T20" fmla="*/ 17 w 17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2">
                  <a:moveTo>
                    <a:pt x="0" y="0"/>
                  </a:moveTo>
                  <a:lnTo>
                    <a:pt x="0" y="31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5" name="Freeform 347"/>
            <p:cNvSpPr>
              <a:spLocks/>
            </p:cNvSpPr>
            <p:nvPr/>
          </p:nvSpPr>
          <p:spPr bwMode="auto">
            <a:xfrm>
              <a:off x="3590" y="2042"/>
              <a:ext cx="17" cy="32"/>
            </a:xfrm>
            <a:custGeom>
              <a:avLst/>
              <a:gdLst>
                <a:gd name="T0" fmla="*/ 0 w 17"/>
                <a:gd name="T1" fmla="*/ 0 h 32"/>
                <a:gd name="T2" fmla="*/ 0 w 17"/>
                <a:gd name="T3" fmla="*/ 31 h 32"/>
                <a:gd name="T4" fmla="*/ 16 w 17"/>
                <a:gd name="T5" fmla="*/ 31 h 32"/>
                <a:gd name="T6" fmla="*/ 16 w 17"/>
                <a:gd name="T7" fmla="*/ 0 h 32"/>
                <a:gd name="T8" fmla="*/ 0 w 17"/>
                <a:gd name="T9" fmla="*/ 0 h 32"/>
                <a:gd name="T10" fmla="*/ 0 w 17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32"/>
                <a:gd name="T20" fmla="*/ 17 w 17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32">
                  <a:moveTo>
                    <a:pt x="0" y="0"/>
                  </a:moveTo>
                  <a:lnTo>
                    <a:pt x="0" y="31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6" name="Line 348"/>
            <p:cNvSpPr>
              <a:spLocks noChangeShapeType="1"/>
            </p:cNvSpPr>
            <p:nvPr/>
          </p:nvSpPr>
          <p:spPr bwMode="auto">
            <a:xfrm>
              <a:off x="3590" y="2050"/>
              <a:ext cx="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7" name="Line 349"/>
            <p:cNvSpPr>
              <a:spLocks noChangeShapeType="1"/>
            </p:cNvSpPr>
            <p:nvPr/>
          </p:nvSpPr>
          <p:spPr bwMode="auto">
            <a:xfrm>
              <a:off x="3590" y="2066"/>
              <a:ext cx="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8" name="Freeform 350"/>
            <p:cNvSpPr>
              <a:spLocks/>
            </p:cNvSpPr>
            <p:nvPr/>
          </p:nvSpPr>
          <p:spPr bwMode="auto">
            <a:xfrm>
              <a:off x="3705" y="2085"/>
              <a:ext cx="17" cy="17"/>
            </a:xfrm>
            <a:custGeom>
              <a:avLst/>
              <a:gdLst>
                <a:gd name="T0" fmla="*/ 1 w 17"/>
                <a:gd name="T1" fmla="*/ 8 h 17"/>
                <a:gd name="T2" fmla="*/ 1 w 17"/>
                <a:gd name="T3" fmla="*/ 8 h 17"/>
                <a:gd name="T4" fmla="*/ 0 w 17"/>
                <a:gd name="T5" fmla="*/ 8 h 17"/>
                <a:gd name="T6" fmla="*/ 1 w 17"/>
                <a:gd name="T7" fmla="*/ 5 h 17"/>
                <a:gd name="T8" fmla="*/ 1 w 17"/>
                <a:gd name="T9" fmla="*/ 2 h 17"/>
                <a:gd name="T10" fmla="*/ 2 w 17"/>
                <a:gd name="T11" fmla="*/ 2 h 17"/>
                <a:gd name="T12" fmla="*/ 2 w 17"/>
                <a:gd name="T13" fmla="*/ 2 h 17"/>
                <a:gd name="T14" fmla="*/ 4 w 17"/>
                <a:gd name="T15" fmla="*/ 2 h 17"/>
                <a:gd name="T16" fmla="*/ 4 w 17"/>
                <a:gd name="T17" fmla="*/ 0 h 17"/>
                <a:gd name="T18" fmla="*/ 5 w 17"/>
                <a:gd name="T19" fmla="*/ 0 h 17"/>
                <a:gd name="T20" fmla="*/ 5 w 17"/>
                <a:gd name="T21" fmla="*/ 0 h 17"/>
                <a:gd name="T22" fmla="*/ 8 w 17"/>
                <a:gd name="T23" fmla="*/ 0 h 17"/>
                <a:gd name="T24" fmla="*/ 9 w 17"/>
                <a:gd name="T25" fmla="*/ 0 h 17"/>
                <a:gd name="T26" fmla="*/ 9 w 17"/>
                <a:gd name="T27" fmla="*/ 0 h 17"/>
                <a:gd name="T28" fmla="*/ 10 w 17"/>
                <a:gd name="T29" fmla="*/ 0 h 17"/>
                <a:gd name="T30" fmla="*/ 12 w 17"/>
                <a:gd name="T31" fmla="*/ 0 h 17"/>
                <a:gd name="T32" fmla="*/ 13 w 17"/>
                <a:gd name="T33" fmla="*/ 0 h 17"/>
                <a:gd name="T34" fmla="*/ 13 w 17"/>
                <a:gd name="T35" fmla="*/ 0 h 17"/>
                <a:gd name="T36" fmla="*/ 14 w 17"/>
                <a:gd name="T37" fmla="*/ 2 h 17"/>
                <a:gd name="T38" fmla="*/ 14 w 17"/>
                <a:gd name="T39" fmla="*/ 2 h 17"/>
                <a:gd name="T40" fmla="*/ 14 w 17"/>
                <a:gd name="T41" fmla="*/ 2 h 17"/>
                <a:gd name="T42" fmla="*/ 16 w 17"/>
                <a:gd name="T43" fmla="*/ 2 h 17"/>
                <a:gd name="T44" fmla="*/ 16 w 17"/>
                <a:gd name="T45" fmla="*/ 2 h 17"/>
                <a:gd name="T46" fmla="*/ 16 w 17"/>
                <a:gd name="T47" fmla="*/ 5 h 17"/>
                <a:gd name="T48" fmla="*/ 16 w 17"/>
                <a:gd name="T49" fmla="*/ 8 h 17"/>
                <a:gd name="T50" fmla="*/ 16 w 17"/>
                <a:gd name="T51" fmla="*/ 8 h 17"/>
                <a:gd name="T52" fmla="*/ 16 w 17"/>
                <a:gd name="T53" fmla="*/ 8 h 17"/>
                <a:gd name="T54" fmla="*/ 16 w 17"/>
                <a:gd name="T55" fmla="*/ 16 h 17"/>
                <a:gd name="T56" fmla="*/ 14 w 17"/>
                <a:gd name="T57" fmla="*/ 8 h 17"/>
                <a:gd name="T58" fmla="*/ 14 w 17"/>
                <a:gd name="T59" fmla="*/ 8 h 17"/>
                <a:gd name="T60" fmla="*/ 14 w 17"/>
                <a:gd name="T61" fmla="*/ 8 h 17"/>
                <a:gd name="T62" fmla="*/ 14 w 17"/>
                <a:gd name="T63" fmla="*/ 5 h 17"/>
                <a:gd name="T64" fmla="*/ 14 w 17"/>
                <a:gd name="T65" fmla="*/ 5 h 17"/>
                <a:gd name="T66" fmla="*/ 13 w 17"/>
                <a:gd name="T67" fmla="*/ 5 h 17"/>
                <a:gd name="T68" fmla="*/ 13 w 17"/>
                <a:gd name="T69" fmla="*/ 2 h 17"/>
                <a:gd name="T70" fmla="*/ 13 w 17"/>
                <a:gd name="T71" fmla="*/ 2 h 17"/>
                <a:gd name="T72" fmla="*/ 12 w 17"/>
                <a:gd name="T73" fmla="*/ 2 h 17"/>
                <a:gd name="T74" fmla="*/ 10 w 17"/>
                <a:gd name="T75" fmla="*/ 2 h 17"/>
                <a:gd name="T76" fmla="*/ 10 w 17"/>
                <a:gd name="T77" fmla="*/ 2 h 17"/>
                <a:gd name="T78" fmla="*/ 9 w 17"/>
                <a:gd name="T79" fmla="*/ 2 h 17"/>
                <a:gd name="T80" fmla="*/ 8 w 17"/>
                <a:gd name="T81" fmla="*/ 2 h 17"/>
                <a:gd name="T82" fmla="*/ 6 w 17"/>
                <a:gd name="T83" fmla="*/ 2 h 17"/>
                <a:gd name="T84" fmla="*/ 5 w 17"/>
                <a:gd name="T85" fmla="*/ 2 h 17"/>
                <a:gd name="T86" fmla="*/ 4 w 17"/>
                <a:gd name="T87" fmla="*/ 2 h 17"/>
                <a:gd name="T88" fmla="*/ 4 w 17"/>
                <a:gd name="T89" fmla="*/ 2 h 17"/>
                <a:gd name="T90" fmla="*/ 4 w 17"/>
                <a:gd name="T91" fmla="*/ 5 h 17"/>
                <a:gd name="T92" fmla="*/ 2 w 17"/>
                <a:gd name="T93" fmla="*/ 8 h 17"/>
                <a:gd name="T94" fmla="*/ 2 w 17"/>
                <a:gd name="T95" fmla="*/ 8 h 17"/>
                <a:gd name="T96" fmla="*/ 2 w 17"/>
                <a:gd name="T97" fmla="*/ 8 h 17"/>
                <a:gd name="T98" fmla="*/ 2 w 17"/>
                <a:gd name="T99" fmla="*/ 13 h 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"/>
                <a:gd name="T151" fmla="*/ 0 h 17"/>
                <a:gd name="T152" fmla="*/ 17 w 17"/>
                <a:gd name="T153" fmla="*/ 17 h 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" h="17">
                  <a:moveTo>
                    <a:pt x="16" y="16"/>
                  </a:moveTo>
                  <a:lnTo>
                    <a:pt x="1" y="16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5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6"/>
                  </a:lnTo>
                  <a:lnTo>
                    <a:pt x="14" y="13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5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14" y="13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29" name="Freeform 351"/>
            <p:cNvSpPr>
              <a:spLocks/>
            </p:cNvSpPr>
            <p:nvPr/>
          </p:nvSpPr>
          <p:spPr bwMode="auto">
            <a:xfrm>
              <a:off x="3706" y="2078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9 w 17"/>
                <a:gd name="T3" fmla="*/ 0 h 17"/>
                <a:gd name="T4" fmla="*/ 10 w 17"/>
                <a:gd name="T5" fmla="*/ 0 h 17"/>
                <a:gd name="T6" fmla="*/ 12 w 17"/>
                <a:gd name="T7" fmla="*/ 0 h 17"/>
                <a:gd name="T8" fmla="*/ 13 w 17"/>
                <a:gd name="T9" fmla="*/ 0 h 17"/>
                <a:gd name="T10" fmla="*/ 13 w 17"/>
                <a:gd name="T11" fmla="*/ 0 h 17"/>
                <a:gd name="T12" fmla="*/ 13 w 17"/>
                <a:gd name="T13" fmla="*/ 2 h 17"/>
                <a:gd name="T14" fmla="*/ 14 w 17"/>
                <a:gd name="T15" fmla="*/ 2 h 17"/>
                <a:gd name="T16" fmla="*/ 14 w 17"/>
                <a:gd name="T17" fmla="*/ 5 h 17"/>
                <a:gd name="T18" fmla="*/ 14 w 17"/>
                <a:gd name="T19" fmla="*/ 5 h 17"/>
                <a:gd name="T20" fmla="*/ 14 w 17"/>
                <a:gd name="T21" fmla="*/ 5 h 17"/>
                <a:gd name="T22" fmla="*/ 14 w 17"/>
                <a:gd name="T23" fmla="*/ 8 h 17"/>
                <a:gd name="T24" fmla="*/ 16 w 17"/>
                <a:gd name="T25" fmla="*/ 8 h 17"/>
                <a:gd name="T26" fmla="*/ 14 w 17"/>
                <a:gd name="T27" fmla="*/ 8 h 17"/>
                <a:gd name="T28" fmla="*/ 14 w 17"/>
                <a:gd name="T29" fmla="*/ 10 h 17"/>
                <a:gd name="T30" fmla="*/ 14 w 17"/>
                <a:gd name="T31" fmla="*/ 10 h 17"/>
                <a:gd name="T32" fmla="*/ 14 w 17"/>
                <a:gd name="T33" fmla="*/ 10 h 17"/>
                <a:gd name="T34" fmla="*/ 14 w 17"/>
                <a:gd name="T35" fmla="*/ 10 h 17"/>
                <a:gd name="T36" fmla="*/ 13 w 17"/>
                <a:gd name="T37" fmla="*/ 13 h 17"/>
                <a:gd name="T38" fmla="*/ 13 w 17"/>
                <a:gd name="T39" fmla="*/ 13 h 17"/>
                <a:gd name="T40" fmla="*/ 13 w 17"/>
                <a:gd name="T41" fmla="*/ 16 h 17"/>
                <a:gd name="T42" fmla="*/ 12 w 17"/>
                <a:gd name="T43" fmla="*/ 16 h 17"/>
                <a:gd name="T44" fmla="*/ 10 w 17"/>
                <a:gd name="T45" fmla="*/ 16 h 17"/>
                <a:gd name="T46" fmla="*/ 9 w 17"/>
                <a:gd name="T47" fmla="*/ 16 h 17"/>
                <a:gd name="T48" fmla="*/ 9 w 17"/>
                <a:gd name="T49" fmla="*/ 16 h 17"/>
                <a:gd name="T50" fmla="*/ 9 w 17"/>
                <a:gd name="T51" fmla="*/ 13 h 17"/>
                <a:gd name="T52" fmla="*/ 9 w 17"/>
                <a:gd name="T53" fmla="*/ 13 h 17"/>
                <a:gd name="T54" fmla="*/ 10 w 17"/>
                <a:gd name="T55" fmla="*/ 13 h 17"/>
                <a:gd name="T56" fmla="*/ 12 w 17"/>
                <a:gd name="T57" fmla="*/ 13 h 17"/>
                <a:gd name="T58" fmla="*/ 12 w 17"/>
                <a:gd name="T59" fmla="*/ 13 h 17"/>
                <a:gd name="T60" fmla="*/ 12 w 17"/>
                <a:gd name="T61" fmla="*/ 10 h 17"/>
                <a:gd name="T62" fmla="*/ 13 w 17"/>
                <a:gd name="T63" fmla="*/ 10 h 17"/>
                <a:gd name="T64" fmla="*/ 13 w 17"/>
                <a:gd name="T65" fmla="*/ 10 h 17"/>
                <a:gd name="T66" fmla="*/ 13 w 17"/>
                <a:gd name="T67" fmla="*/ 10 h 17"/>
                <a:gd name="T68" fmla="*/ 13 w 17"/>
                <a:gd name="T69" fmla="*/ 8 h 17"/>
                <a:gd name="T70" fmla="*/ 13 w 17"/>
                <a:gd name="T71" fmla="*/ 8 h 17"/>
                <a:gd name="T72" fmla="*/ 13 w 17"/>
                <a:gd name="T73" fmla="*/ 8 h 17"/>
                <a:gd name="T74" fmla="*/ 13 w 17"/>
                <a:gd name="T75" fmla="*/ 8 h 17"/>
                <a:gd name="T76" fmla="*/ 13 w 17"/>
                <a:gd name="T77" fmla="*/ 8 h 17"/>
                <a:gd name="T78" fmla="*/ 13 w 17"/>
                <a:gd name="T79" fmla="*/ 5 h 17"/>
                <a:gd name="T80" fmla="*/ 13 w 17"/>
                <a:gd name="T81" fmla="*/ 5 h 17"/>
                <a:gd name="T82" fmla="*/ 13 w 17"/>
                <a:gd name="T83" fmla="*/ 5 h 17"/>
                <a:gd name="T84" fmla="*/ 12 w 17"/>
                <a:gd name="T85" fmla="*/ 2 h 17"/>
                <a:gd name="T86" fmla="*/ 12 w 17"/>
                <a:gd name="T87" fmla="*/ 2 h 17"/>
                <a:gd name="T88" fmla="*/ 9 w 17"/>
                <a:gd name="T89" fmla="*/ 2 h 17"/>
                <a:gd name="T90" fmla="*/ 9 w 17"/>
                <a:gd name="T91" fmla="*/ 2 h 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"/>
                <a:gd name="T139" fmla="*/ 0 h 17"/>
                <a:gd name="T140" fmla="*/ 17 w 17"/>
                <a:gd name="T141" fmla="*/ 17 h 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" h="17">
                  <a:moveTo>
                    <a:pt x="0" y="2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5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9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0" name="Freeform 352"/>
            <p:cNvSpPr>
              <a:spLocks/>
            </p:cNvSpPr>
            <p:nvPr/>
          </p:nvSpPr>
          <p:spPr bwMode="auto">
            <a:xfrm>
              <a:off x="3706" y="207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12 h 17"/>
                <a:gd name="T6" fmla="*/ 14 w 17"/>
                <a:gd name="T7" fmla="*/ 12 h 17"/>
                <a:gd name="T8" fmla="*/ 14 w 17"/>
                <a:gd name="T9" fmla="*/ 0 h 17"/>
                <a:gd name="T10" fmla="*/ 16 w 17"/>
                <a:gd name="T11" fmla="*/ 0 h 17"/>
                <a:gd name="T12" fmla="*/ 16 w 17"/>
                <a:gd name="T13" fmla="*/ 16 h 17"/>
                <a:gd name="T14" fmla="*/ 16 w 17"/>
                <a:gd name="T15" fmla="*/ 1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14" y="1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1" name="Freeform 353"/>
            <p:cNvSpPr>
              <a:spLocks/>
            </p:cNvSpPr>
            <p:nvPr/>
          </p:nvSpPr>
          <p:spPr bwMode="auto">
            <a:xfrm>
              <a:off x="3706" y="2065"/>
              <a:ext cx="17" cy="17"/>
            </a:xfrm>
            <a:custGeom>
              <a:avLst/>
              <a:gdLst>
                <a:gd name="T0" fmla="*/ 10 w 17"/>
                <a:gd name="T1" fmla="*/ 0 h 17"/>
                <a:gd name="T2" fmla="*/ 12 w 17"/>
                <a:gd name="T3" fmla="*/ 0 h 17"/>
                <a:gd name="T4" fmla="*/ 13 w 17"/>
                <a:gd name="T5" fmla="*/ 2 h 17"/>
                <a:gd name="T6" fmla="*/ 14 w 17"/>
                <a:gd name="T7" fmla="*/ 2 h 17"/>
                <a:gd name="T8" fmla="*/ 14 w 17"/>
                <a:gd name="T9" fmla="*/ 4 h 17"/>
                <a:gd name="T10" fmla="*/ 14 w 17"/>
                <a:gd name="T11" fmla="*/ 4 h 17"/>
                <a:gd name="T12" fmla="*/ 14 w 17"/>
                <a:gd name="T13" fmla="*/ 6 h 17"/>
                <a:gd name="T14" fmla="*/ 14 w 17"/>
                <a:gd name="T15" fmla="*/ 9 h 17"/>
                <a:gd name="T16" fmla="*/ 14 w 17"/>
                <a:gd name="T17" fmla="*/ 9 h 17"/>
                <a:gd name="T18" fmla="*/ 13 w 17"/>
                <a:gd name="T19" fmla="*/ 11 h 17"/>
                <a:gd name="T20" fmla="*/ 13 w 17"/>
                <a:gd name="T21" fmla="*/ 11 h 17"/>
                <a:gd name="T22" fmla="*/ 12 w 17"/>
                <a:gd name="T23" fmla="*/ 11 h 17"/>
                <a:gd name="T24" fmla="*/ 10 w 17"/>
                <a:gd name="T25" fmla="*/ 13 h 17"/>
                <a:gd name="T26" fmla="*/ 9 w 17"/>
                <a:gd name="T27" fmla="*/ 13 h 17"/>
                <a:gd name="T28" fmla="*/ 8 w 17"/>
                <a:gd name="T29" fmla="*/ 13 h 17"/>
                <a:gd name="T30" fmla="*/ 6 w 17"/>
                <a:gd name="T31" fmla="*/ 13 h 17"/>
                <a:gd name="T32" fmla="*/ 4 w 17"/>
                <a:gd name="T33" fmla="*/ 13 h 17"/>
                <a:gd name="T34" fmla="*/ 2 w 17"/>
                <a:gd name="T35" fmla="*/ 13 h 17"/>
                <a:gd name="T36" fmla="*/ 2 w 17"/>
                <a:gd name="T37" fmla="*/ 11 h 17"/>
                <a:gd name="T38" fmla="*/ 1 w 17"/>
                <a:gd name="T39" fmla="*/ 11 h 17"/>
                <a:gd name="T40" fmla="*/ 1 w 17"/>
                <a:gd name="T41" fmla="*/ 11 h 17"/>
                <a:gd name="T42" fmla="*/ 0 w 17"/>
                <a:gd name="T43" fmla="*/ 9 h 17"/>
                <a:gd name="T44" fmla="*/ 0 w 17"/>
                <a:gd name="T45" fmla="*/ 9 h 17"/>
                <a:gd name="T46" fmla="*/ 0 w 17"/>
                <a:gd name="T47" fmla="*/ 6 h 17"/>
                <a:gd name="T48" fmla="*/ 0 w 17"/>
                <a:gd name="T49" fmla="*/ 4 h 17"/>
                <a:gd name="T50" fmla="*/ 0 w 17"/>
                <a:gd name="T51" fmla="*/ 4 h 17"/>
                <a:gd name="T52" fmla="*/ 0 w 17"/>
                <a:gd name="T53" fmla="*/ 2 h 17"/>
                <a:gd name="T54" fmla="*/ 1 w 17"/>
                <a:gd name="T55" fmla="*/ 2 h 17"/>
                <a:gd name="T56" fmla="*/ 2 w 17"/>
                <a:gd name="T57" fmla="*/ 0 h 17"/>
                <a:gd name="T58" fmla="*/ 4 w 17"/>
                <a:gd name="T59" fmla="*/ 0 h 17"/>
                <a:gd name="T60" fmla="*/ 4 w 17"/>
                <a:gd name="T61" fmla="*/ 2 h 17"/>
                <a:gd name="T62" fmla="*/ 2 w 17"/>
                <a:gd name="T63" fmla="*/ 2 h 17"/>
                <a:gd name="T64" fmla="*/ 2 w 17"/>
                <a:gd name="T65" fmla="*/ 2 h 17"/>
                <a:gd name="T66" fmla="*/ 1 w 17"/>
                <a:gd name="T67" fmla="*/ 4 h 17"/>
                <a:gd name="T68" fmla="*/ 1 w 17"/>
                <a:gd name="T69" fmla="*/ 4 h 17"/>
                <a:gd name="T70" fmla="*/ 1 w 17"/>
                <a:gd name="T71" fmla="*/ 4 h 17"/>
                <a:gd name="T72" fmla="*/ 1 w 17"/>
                <a:gd name="T73" fmla="*/ 6 h 17"/>
                <a:gd name="T74" fmla="*/ 1 w 17"/>
                <a:gd name="T75" fmla="*/ 6 h 17"/>
                <a:gd name="T76" fmla="*/ 1 w 17"/>
                <a:gd name="T77" fmla="*/ 9 h 17"/>
                <a:gd name="T78" fmla="*/ 2 w 17"/>
                <a:gd name="T79" fmla="*/ 9 h 17"/>
                <a:gd name="T80" fmla="*/ 2 w 17"/>
                <a:gd name="T81" fmla="*/ 9 h 17"/>
                <a:gd name="T82" fmla="*/ 4 w 17"/>
                <a:gd name="T83" fmla="*/ 11 h 17"/>
                <a:gd name="T84" fmla="*/ 4 w 17"/>
                <a:gd name="T85" fmla="*/ 11 h 17"/>
                <a:gd name="T86" fmla="*/ 5 w 17"/>
                <a:gd name="T87" fmla="*/ 11 h 17"/>
                <a:gd name="T88" fmla="*/ 6 w 17"/>
                <a:gd name="T89" fmla="*/ 11 h 17"/>
                <a:gd name="T90" fmla="*/ 8 w 17"/>
                <a:gd name="T91" fmla="*/ 11 h 17"/>
                <a:gd name="T92" fmla="*/ 9 w 17"/>
                <a:gd name="T93" fmla="*/ 11 h 17"/>
                <a:gd name="T94" fmla="*/ 9 w 17"/>
                <a:gd name="T95" fmla="*/ 11 h 17"/>
                <a:gd name="T96" fmla="*/ 12 w 17"/>
                <a:gd name="T97" fmla="*/ 11 h 17"/>
                <a:gd name="T98" fmla="*/ 12 w 17"/>
                <a:gd name="T99" fmla="*/ 11 h 17"/>
                <a:gd name="T100" fmla="*/ 12 w 17"/>
                <a:gd name="T101" fmla="*/ 9 h 17"/>
                <a:gd name="T102" fmla="*/ 13 w 17"/>
                <a:gd name="T103" fmla="*/ 9 h 17"/>
                <a:gd name="T104" fmla="*/ 13 w 17"/>
                <a:gd name="T105" fmla="*/ 9 h 17"/>
                <a:gd name="T106" fmla="*/ 13 w 17"/>
                <a:gd name="T107" fmla="*/ 6 h 17"/>
                <a:gd name="T108" fmla="*/ 13 w 17"/>
                <a:gd name="T109" fmla="*/ 4 h 17"/>
                <a:gd name="T110" fmla="*/ 13 w 17"/>
                <a:gd name="T111" fmla="*/ 4 h 17"/>
                <a:gd name="T112" fmla="*/ 13 w 17"/>
                <a:gd name="T113" fmla="*/ 4 h 17"/>
                <a:gd name="T114" fmla="*/ 12 w 17"/>
                <a:gd name="T115" fmla="*/ 2 h 17"/>
                <a:gd name="T116" fmla="*/ 12 w 17"/>
                <a:gd name="T117" fmla="*/ 2 h 17"/>
                <a:gd name="T118" fmla="*/ 10 w 17"/>
                <a:gd name="T119" fmla="*/ 2 h 17"/>
                <a:gd name="T120" fmla="*/ 9 w 17"/>
                <a:gd name="T121" fmla="*/ 2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9" y="2"/>
                  </a:move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2" name="Freeform 354"/>
            <p:cNvSpPr>
              <a:spLocks/>
            </p:cNvSpPr>
            <p:nvPr/>
          </p:nvSpPr>
          <p:spPr bwMode="auto">
            <a:xfrm>
              <a:off x="3706" y="2057"/>
              <a:ext cx="17" cy="17"/>
            </a:xfrm>
            <a:custGeom>
              <a:avLst/>
              <a:gdLst>
                <a:gd name="T0" fmla="*/ 5 w 17"/>
                <a:gd name="T1" fmla="*/ 13 h 17"/>
                <a:gd name="T2" fmla="*/ 2 w 17"/>
                <a:gd name="T3" fmla="*/ 13 h 17"/>
                <a:gd name="T4" fmla="*/ 1 w 17"/>
                <a:gd name="T5" fmla="*/ 13 h 17"/>
                <a:gd name="T6" fmla="*/ 1 w 17"/>
                <a:gd name="T7" fmla="*/ 11 h 17"/>
                <a:gd name="T8" fmla="*/ 0 w 17"/>
                <a:gd name="T9" fmla="*/ 11 h 17"/>
                <a:gd name="T10" fmla="*/ 0 w 17"/>
                <a:gd name="T11" fmla="*/ 9 h 17"/>
                <a:gd name="T12" fmla="*/ 0 w 17"/>
                <a:gd name="T13" fmla="*/ 6 h 17"/>
                <a:gd name="T14" fmla="*/ 0 w 17"/>
                <a:gd name="T15" fmla="*/ 4 h 17"/>
                <a:gd name="T16" fmla="*/ 0 w 17"/>
                <a:gd name="T17" fmla="*/ 4 h 17"/>
                <a:gd name="T18" fmla="*/ 1 w 17"/>
                <a:gd name="T19" fmla="*/ 2 h 17"/>
                <a:gd name="T20" fmla="*/ 1 w 17"/>
                <a:gd name="T21" fmla="*/ 2 h 17"/>
                <a:gd name="T22" fmla="*/ 2 w 17"/>
                <a:gd name="T23" fmla="*/ 2 h 17"/>
                <a:gd name="T24" fmla="*/ 4 w 17"/>
                <a:gd name="T25" fmla="*/ 0 h 17"/>
                <a:gd name="T26" fmla="*/ 5 w 17"/>
                <a:gd name="T27" fmla="*/ 0 h 17"/>
                <a:gd name="T28" fmla="*/ 6 w 17"/>
                <a:gd name="T29" fmla="*/ 0 h 17"/>
                <a:gd name="T30" fmla="*/ 8 w 17"/>
                <a:gd name="T31" fmla="*/ 0 h 17"/>
                <a:gd name="T32" fmla="*/ 9 w 17"/>
                <a:gd name="T33" fmla="*/ 0 h 17"/>
                <a:gd name="T34" fmla="*/ 12 w 17"/>
                <a:gd name="T35" fmla="*/ 0 h 17"/>
                <a:gd name="T36" fmla="*/ 12 w 17"/>
                <a:gd name="T37" fmla="*/ 2 h 17"/>
                <a:gd name="T38" fmla="*/ 13 w 17"/>
                <a:gd name="T39" fmla="*/ 2 h 17"/>
                <a:gd name="T40" fmla="*/ 13 w 17"/>
                <a:gd name="T41" fmla="*/ 2 h 17"/>
                <a:gd name="T42" fmla="*/ 14 w 17"/>
                <a:gd name="T43" fmla="*/ 4 h 17"/>
                <a:gd name="T44" fmla="*/ 14 w 17"/>
                <a:gd name="T45" fmla="*/ 4 h 17"/>
                <a:gd name="T46" fmla="*/ 14 w 17"/>
                <a:gd name="T47" fmla="*/ 6 h 17"/>
                <a:gd name="T48" fmla="*/ 14 w 17"/>
                <a:gd name="T49" fmla="*/ 9 h 17"/>
                <a:gd name="T50" fmla="*/ 14 w 17"/>
                <a:gd name="T51" fmla="*/ 9 h 17"/>
                <a:gd name="T52" fmla="*/ 14 w 17"/>
                <a:gd name="T53" fmla="*/ 11 h 17"/>
                <a:gd name="T54" fmla="*/ 13 w 17"/>
                <a:gd name="T55" fmla="*/ 11 h 17"/>
                <a:gd name="T56" fmla="*/ 13 w 17"/>
                <a:gd name="T57" fmla="*/ 13 h 17"/>
                <a:gd name="T58" fmla="*/ 12 w 17"/>
                <a:gd name="T59" fmla="*/ 13 h 17"/>
                <a:gd name="T60" fmla="*/ 10 w 17"/>
                <a:gd name="T61" fmla="*/ 13 h 17"/>
                <a:gd name="T62" fmla="*/ 9 w 17"/>
                <a:gd name="T63" fmla="*/ 13 h 17"/>
                <a:gd name="T64" fmla="*/ 8 w 17"/>
                <a:gd name="T65" fmla="*/ 13 h 17"/>
                <a:gd name="T66" fmla="*/ 8 w 17"/>
                <a:gd name="T67" fmla="*/ 13 h 17"/>
                <a:gd name="T68" fmla="*/ 9 w 17"/>
                <a:gd name="T69" fmla="*/ 11 h 17"/>
                <a:gd name="T70" fmla="*/ 10 w 17"/>
                <a:gd name="T71" fmla="*/ 11 h 17"/>
                <a:gd name="T72" fmla="*/ 12 w 17"/>
                <a:gd name="T73" fmla="*/ 11 h 17"/>
                <a:gd name="T74" fmla="*/ 13 w 17"/>
                <a:gd name="T75" fmla="*/ 11 h 17"/>
                <a:gd name="T76" fmla="*/ 13 w 17"/>
                <a:gd name="T77" fmla="*/ 9 h 17"/>
                <a:gd name="T78" fmla="*/ 13 w 17"/>
                <a:gd name="T79" fmla="*/ 9 h 17"/>
                <a:gd name="T80" fmla="*/ 13 w 17"/>
                <a:gd name="T81" fmla="*/ 4 h 17"/>
                <a:gd name="T82" fmla="*/ 13 w 17"/>
                <a:gd name="T83" fmla="*/ 4 h 17"/>
                <a:gd name="T84" fmla="*/ 12 w 17"/>
                <a:gd name="T85" fmla="*/ 4 h 17"/>
                <a:gd name="T86" fmla="*/ 10 w 17"/>
                <a:gd name="T87" fmla="*/ 2 h 17"/>
                <a:gd name="T88" fmla="*/ 9 w 17"/>
                <a:gd name="T89" fmla="*/ 2 h 17"/>
                <a:gd name="T90" fmla="*/ 8 w 17"/>
                <a:gd name="T91" fmla="*/ 2 h 17"/>
                <a:gd name="T92" fmla="*/ 6 w 17"/>
                <a:gd name="T93" fmla="*/ 2 h 17"/>
                <a:gd name="T94" fmla="*/ 5 w 17"/>
                <a:gd name="T95" fmla="*/ 2 h 17"/>
                <a:gd name="T96" fmla="*/ 4 w 17"/>
                <a:gd name="T97" fmla="*/ 2 h 17"/>
                <a:gd name="T98" fmla="*/ 2 w 17"/>
                <a:gd name="T99" fmla="*/ 2 h 17"/>
                <a:gd name="T100" fmla="*/ 2 w 17"/>
                <a:gd name="T101" fmla="*/ 4 h 17"/>
                <a:gd name="T102" fmla="*/ 2 w 17"/>
                <a:gd name="T103" fmla="*/ 4 h 17"/>
                <a:gd name="T104" fmla="*/ 1 w 17"/>
                <a:gd name="T105" fmla="*/ 4 h 17"/>
                <a:gd name="T106" fmla="*/ 1 w 17"/>
                <a:gd name="T107" fmla="*/ 6 h 17"/>
                <a:gd name="T108" fmla="*/ 1 w 17"/>
                <a:gd name="T109" fmla="*/ 9 h 17"/>
                <a:gd name="T110" fmla="*/ 1 w 17"/>
                <a:gd name="T111" fmla="*/ 9 h 17"/>
                <a:gd name="T112" fmla="*/ 1 w 17"/>
                <a:gd name="T113" fmla="*/ 11 h 17"/>
                <a:gd name="T114" fmla="*/ 2 w 17"/>
                <a:gd name="T115" fmla="*/ 11 h 17"/>
                <a:gd name="T116" fmla="*/ 4 w 17"/>
                <a:gd name="T117" fmla="*/ 11 h 17"/>
                <a:gd name="T118" fmla="*/ 5 w 17"/>
                <a:gd name="T119" fmla="*/ 11 h 17"/>
                <a:gd name="T120" fmla="*/ 8 w 17"/>
                <a:gd name="T121" fmla="*/ 13 h 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"/>
                <a:gd name="T184" fmla="*/ 0 h 17"/>
                <a:gd name="T185" fmla="*/ 17 w 17"/>
                <a:gd name="T186" fmla="*/ 17 h 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" h="17">
                  <a:moveTo>
                    <a:pt x="8" y="16"/>
                  </a:moveTo>
                  <a:lnTo>
                    <a:pt x="6" y="13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6" y="9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8" y="13"/>
                  </a:lnTo>
                  <a:lnTo>
                    <a:pt x="8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3" name="Freeform 355"/>
            <p:cNvSpPr>
              <a:spLocks/>
            </p:cNvSpPr>
            <p:nvPr/>
          </p:nvSpPr>
          <p:spPr bwMode="auto">
            <a:xfrm>
              <a:off x="3706" y="2051"/>
              <a:ext cx="17" cy="17"/>
            </a:xfrm>
            <a:custGeom>
              <a:avLst/>
              <a:gdLst>
                <a:gd name="T0" fmla="*/ 16 w 17"/>
                <a:gd name="T1" fmla="*/ 8 h 17"/>
                <a:gd name="T2" fmla="*/ 1 w 17"/>
                <a:gd name="T3" fmla="*/ 8 h 17"/>
                <a:gd name="T4" fmla="*/ 1 w 17"/>
                <a:gd name="T5" fmla="*/ 16 h 17"/>
                <a:gd name="T6" fmla="*/ 0 w 17"/>
                <a:gd name="T7" fmla="*/ 16 h 17"/>
                <a:gd name="T8" fmla="*/ 0 w 17"/>
                <a:gd name="T9" fmla="*/ 0 h 17"/>
                <a:gd name="T10" fmla="*/ 1 w 17"/>
                <a:gd name="T11" fmla="*/ 0 h 17"/>
                <a:gd name="T12" fmla="*/ 1 w 17"/>
                <a:gd name="T13" fmla="*/ 5 h 17"/>
                <a:gd name="T14" fmla="*/ 16 w 17"/>
                <a:gd name="T15" fmla="*/ 5 h 17"/>
                <a:gd name="T16" fmla="*/ 16 w 17"/>
                <a:gd name="T17" fmla="*/ 8 h 17"/>
                <a:gd name="T18" fmla="*/ 16 w 17"/>
                <a:gd name="T19" fmla="*/ 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8"/>
                  </a:moveTo>
                  <a:lnTo>
                    <a:pt x="1" y="8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5"/>
                  </a:lnTo>
                  <a:lnTo>
                    <a:pt x="16" y="5"/>
                  </a:lnTo>
                  <a:lnTo>
                    <a:pt x="16" y="8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4" name="Freeform 356"/>
            <p:cNvSpPr>
              <a:spLocks/>
            </p:cNvSpPr>
            <p:nvPr/>
          </p:nvSpPr>
          <p:spPr bwMode="auto">
            <a:xfrm>
              <a:off x="3706" y="2044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16 h 17"/>
                <a:gd name="T4" fmla="*/ 0 w 17"/>
                <a:gd name="T5" fmla="*/ 0 h 17"/>
                <a:gd name="T6" fmla="*/ 1 w 17"/>
                <a:gd name="T7" fmla="*/ 0 h 17"/>
                <a:gd name="T8" fmla="*/ 1 w 17"/>
                <a:gd name="T9" fmla="*/ 13 h 17"/>
                <a:gd name="T10" fmla="*/ 7 w 17"/>
                <a:gd name="T11" fmla="*/ 13 h 17"/>
                <a:gd name="T12" fmla="*/ 7 w 17"/>
                <a:gd name="T13" fmla="*/ 2 h 17"/>
                <a:gd name="T14" fmla="*/ 8 w 17"/>
                <a:gd name="T15" fmla="*/ 2 h 17"/>
                <a:gd name="T16" fmla="*/ 8 w 17"/>
                <a:gd name="T17" fmla="*/ 13 h 17"/>
                <a:gd name="T18" fmla="*/ 14 w 17"/>
                <a:gd name="T19" fmla="*/ 13 h 17"/>
                <a:gd name="T20" fmla="*/ 14 w 17"/>
                <a:gd name="T21" fmla="*/ 0 h 17"/>
                <a:gd name="T22" fmla="*/ 16 w 17"/>
                <a:gd name="T23" fmla="*/ 0 h 17"/>
                <a:gd name="T24" fmla="*/ 16 w 17"/>
                <a:gd name="T25" fmla="*/ 16 h 17"/>
                <a:gd name="T26" fmla="*/ 16 w 17"/>
                <a:gd name="T27" fmla="*/ 16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17"/>
                <a:gd name="T44" fmla="*/ 17 w 17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3"/>
                  </a:lnTo>
                  <a:lnTo>
                    <a:pt x="7" y="13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3"/>
                  </a:lnTo>
                  <a:lnTo>
                    <a:pt x="14" y="13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5" name="Freeform 357"/>
            <p:cNvSpPr>
              <a:spLocks/>
            </p:cNvSpPr>
            <p:nvPr/>
          </p:nvSpPr>
          <p:spPr bwMode="auto">
            <a:xfrm>
              <a:off x="3705" y="2038"/>
              <a:ext cx="17" cy="17"/>
            </a:xfrm>
            <a:custGeom>
              <a:avLst/>
              <a:gdLst>
                <a:gd name="T0" fmla="*/ 11 w 17"/>
                <a:gd name="T1" fmla="*/ 12 h 17"/>
                <a:gd name="T2" fmla="*/ 12 w 17"/>
                <a:gd name="T3" fmla="*/ 12 h 17"/>
                <a:gd name="T4" fmla="*/ 13 w 17"/>
                <a:gd name="T5" fmla="*/ 12 h 17"/>
                <a:gd name="T6" fmla="*/ 13 w 17"/>
                <a:gd name="T7" fmla="*/ 9 h 17"/>
                <a:gd name="T8" fmla="*/ 13 w 17"/>
                <a:gd name="T9" fmla="*/ 6 h 17"/>
                <a:gd name="T10" fmla="*/ 13 w 17"/>
                <a:gd name="T11" fmla="*/ 6 h 17"/>
                <a:gd name="T12" fmla="*/ 13 w 17"/>
                <a:gd name="T13" fmla="*/ 3 h 17"/>
                <a:gd name="T14" fmla="*/ 13 w 17"/>
                <a:gd name="T15" fmla="*/ 3 h 17"/>
                <a:gd name="T16" fmla="*/ 12 w 17"/>
                <a:gd name="T17" fmla="*/ 3 h 17"/>
                <a:gd name="T18" fmla="*/ 12 w 17"/>
                <a:gd name="T19" fmla="*/ 3 h 17"/>
                <a:gd name="T20" fmla="*/ 11 w 17"/>
                <a:gd name="T21" fmla="*/ 3 h 17"/>
                <a:gd name="T22" fmla="*/ 9 w 17"/>
                <a:gd name="T23" fmla="*/ 3 h 17"/>
                <a:gd name="T24" fmla="*/ 9 w 17"/>
                <a:gd name="T25" fmla="*/ 3 h 17"/>
                <a:gd name="T26" fmla="*/ 9 w 17"/>
                <a:gd name="T27" fmla="*/ 6 h 17"/>
                <a:gd name="T28" fmla="*/ 8 w 17"/>
                <a:gd name="T29" fmla="*/ 6 h 17"/>
                <a:gd name="T30" fmla="*/ 8 w 17"/>
                <a:gd name="T31" fmla="*/ 9 h 17"/>
                <a:gd name="T32" fmla="*/ 8 w 17"/>
                <a:gd name="T33" fmla="*/ 12 h 17"/>
                <a:gd name="T34" fmla="*/ 7 w 17"/>
                <a:gd name="T35" fmla="*/ 12 h 17"/>
                <a:gd name="T36" fmla="*/ 7 w 17"/>
                <a:gd name="T37" fmla="*/ 12 h 17"/>
                <a:gd name="T38" fmla="*/ 4 w 17"/>
                <a:gd name="T39" fmla="*/ 16 h 17"/>
                <a:gd name="T40" fmla="*/ 3 w 17"/>
                <a:gd name="T41" fmla="*/ 16 h 17"/>
                <a:gd name="T42" fmla="*/ 3 w 17"/>
                <a:gd name="T43" fmla="*/ 16 h 17"/>
                <a:gd name="T44" fmla="*/ 2 w 17"/>
                <a:gd name="T45" fmla="*/ 12 h 17"/>
                <a:gd name="T46" fmla="*/ 1 w 17"/>
                <a:gd name="T47" fmla="*/ 12 h 17"/>
                <a:gd name="T48" fmla="*/ 1 w 17"/>
                <a:gd name="T49" fmla="*/ 12 h 17"/>
                <a:gd name="T50" fmla="*/ 1 w 17"/>
                <a:gd name="T51" fmla="*/ 9 h 17"/>
                <a:gd name="T52" fmla="*/ 1 w 17"/>
                <a:gd name="T53" fmla="*/ 6 h 17"/>
                <a:gd name="T54" fmla="*/ 1 w 17"/>
                <a:gd name="T55" fmla="*/ 3 h 17"/>
                <a:gd name="T56" fmla="*/ 2 w 17"/>
                <a:gd name="T57" fmla="*/ 0 h 17"/>
                <a:gd name="T58" fmla="*/ 3 w 17"/>
                <a:gd name="T59" fmla="*/ 0 h 17"/>
                <a:gd name="T60" fmla="*/ 4 w 17"/>
                <a:gd name="T61" fmla="*/ 0 h 17"/>
                <a:gd name="T62" fmla="*/ 3 w 17"/>
                <a:gd name="T63" fmla="*/ 3 h 17"/>
                <a:gd name="T64" fmla="*/ 3 w 17"/>
                <a:gd name="T65" fmla="*/ 3 h 17"/>
                <a:gd name="T66" fmla="*/ 2 w 17"/>
                <a:gd name="T67" fmla="*/ 6 h 17"/>
                <a:gd name="T68" fmla="*/ 2 w 17"/>
                <a:gd name="T69" fmla="*/ 6 h 17"/>
                <a:gd name="T70" fmla="*/ 2 w 17"/>
                <a:gd name="T71" fmla="*/ 12 h 17"/>
                <a:gd name="T72" fmla="*/ 3 w 17"/>
                <a:gd name="T73" fmla="*/ 12 h 17"/>
                <a:gd name="T74" fmla="*/ 3 w 17"/>
                <a:gd name="T75" fmla="*/ 12 h 17"/>
                <a:gd name="T76" fmla="*/ 4 w 17"/>
                <a:gd name="T77" fmla="*/ 12 h 17"/>
                <a:gd name="T78" fmla="*/ 6 w 17"/>
                <a:gd name="T79" fmla="*/ 12 h 17"/>
                <a:gd name="T80" fmla="*/ 6 w 17"/>
                <a:gd name="T81" fmla="*/ 9 h 17"/>
                <a:gd name="T82" fmla="*/ 7 w 17"/>
                <a:gd name="T83" fmla="*/ 6 h 17"/>
                <a:gd name="T84" fmla="*/ 7 w 17"/>
                <a:gd name="T85" fmla="*/ 3 h 17"/>
                <a:gd name="T86" fmla="*/ 8 w 17"/>
                <a:gd name="T87" fmla="*/ 3 h 17"/>
                <a:gd name="T88" fmla="*/ 9 w 17"/>
                <a:gd name="T89" fmla="*/ 0 h 17"/>
                <a:gd name="T90" fmla="*/ 9 w 17"/>
                <a:gd name="T91" fmla="*/ 0 h 17"/>
                <a:gd name="T92" fmla="*/ 12 w 17"/>
                <a:gd name="T93" fmla="*/ 0 h 17"/>
                <a:gd name="T94" fmla="*/ 13 w 17"/>
                <a:gd name="T95" fmla="*/ 0 h 17"/>
                <a:gd name="T96" fmla="*/ 13 w 17"/>
                <a:gd name="T97" fmla="*/ 0 h 17"/>
                <a:gd name="T98" fmla="*/ 14 w 17"/>
                <a:gd name="T99" fmla="*/ 3 h 17"/>
                <a:gd name="T100" fmla="*/ 14 w 17"/>
                <a:gd name="T101" fmla="*/ 6 h 17"/>
                <a:gd name="T102" fmla="*/ 14 w 17"/>
                <a:gd name="T103" fmla="*/ 6 h 17"/>
                <a:gd name="T104" fmla="*/ 14 w 17"/>
                <a:gd name="T105" fmla="*/ 12 h 17"/>
                <a:gd name="T106" fmla="*/ 14 w 17"/>
                <a:gd name="T107" fmla="*/ 12 h 17"/>
                <a:gd name="T108" fmla="*/ 13 w 17"/>
                <a:gd name="T109" fmla="*/ 16 h 17"/>
                <a:gd name="T110" fmla="*/ 12 w 17"/>
                <a:gd name="T111" fmla="*/ 16 h 17"/>
                <a:gd name="T112" fmla="*/ 11 w 17"/>
                <a:gd name="T113" fmla="*/ 16 h 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"/>
                <a:gd name="T172" fmla="*/ 0 h 17"/>
                <a:gd name="T173" fmla="*/ 17 w 17"/>
                <a:gd name="T174" fmla="*/ 17 h 1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" h="17">
                  <a:moveTo>
                    <a:pt x="11" y="16"/>
                  </a:moveTo>
                  <a:lnTo>
                    <a:pt x="11" y="16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9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9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1" y="9"/>
                  </a:lnTo>
                  <a:lnTo>
                    <a:pt x="0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6"/>
                  </a:lnTo>
                  <a:lnTo>
                    <a:pt x="2" y="9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9"/>
                  </a:lnTo>
                  <a:lnTo>
                    <a:pt x="6" y="6"/>
                  </a:lnTo>
                  <a:lnTo>
                    <a:pt x="7" y="6"/>
                  </a:lnTo>
                  <a:lnTo>
                    <a:pt x="7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1" y="16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6" name="Freeform 358"/>
            <p:cNvSpPr>
              <a:spLocks/>
            </p:cNvSpPr>
            <p:nvPr/>
          </p:nvSpPr>
          <p:spPr bwMode="auto">
            <a:xfrm>
              <a:off x="3706" y="2031"/>
              <a:ext cx="17" cy="17"/>
            </a:xfrm>
            <a:custGeom>
              <a:avLst/>
              <a:gdLst>
                <a:gd name="T0" fmla="*/ 16 w 17"/>
                <a:gd name="T1" fmla="*/ 10 h 17"/>
                <a:gd name="T2" fmla="*/ 1 w 17"/>
                <a:gd name="T3" fmla="*/ 10 h 17"/>
                <a:gd name="T4" fmla="*/ 1 w 17"/>
                <a:gd name="T5" fmla="*/ 16 h 17"/>
                <a:gd name="T6" fmla="*/ 0 w 17"/>
                <a:gd name="T7" fmla="*/ 16 h 17"/>
                <a:gd name="T8" fmla="*/ 0 w 17"/>
                <a:gd name="T9" fmla="*/ 0 h 17"/>
                <a:gd name="T10" fmla="*/ 1 w 17"/>
                <a:gd name="T11" fmla="*/ 0 h 17"/>
                <a:gd name="T12" fmla="*/ 1 w 17"/>
                <a:gd name="T13" fmla="*/ 8 h 17"/>
                <a:gd name="T14" fmla="*/ 16 w 17"/>
                <a:gd name="T15" fmla="*/ 8 h 17"/>
                <a:gd name="T16" fmla="*/ 16 w 17"/>
                <a:gd name="T17" fmla="*/ 10 h 17"/>
                <a:gd name="T18" fmla="*/ 16 w 17"/>
                <a:gd name="T19" fmla="*/ 1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10"/>
                  </a:moveTo>
                  <a:lnTo>
                    <a:pt x="1" y="10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8"/>
                  </a:lnTo>
                  <a:lnTo>
                    <a:pt x="16" y="8"/>
                  </a:lnTo>
                  <a:lnTo>
                    <a:pt x="16" y="10"/>
                  </a:lnTo>
                </a:path>
              </a:pathLst>
            </a:custGeom>
            <a:solidFill>
              <a:srgbClr val="000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7" name="Freeform 359"/>
            <p:cNvSpPr>
              <a:spLocks/>
            </p:cNvSpPr>
            <p:nvPr/>
          </p:nvSpPr>
          <p:spPr bwMode="auto">
            <a:xfrm>
              <a:off x="3629" y="1819"/>
              <a:ext cx="45" cy="48"/>
            </a:xfrm>
            <a:custGeom>
              <a:avLst/>
              <a:gdLst>
                <a:gd name="T0" fmla="*/ 0 w 45"/>
                <a:gd name="T1" fmla="*/ 0 h 48"/>
                <a:gd name="T2" fmla="*/ 0 w 45"/>
                <a:gd name="T3" fmla="*/ 47 h 48"/>
                <a:gd name="T4" fmla="*/ 44 w 45"/>
                <a:gd name="T5" fmla="*/ 47 h 48"/>
                <a:gd name="T6" fmla="*/ 44 w 45"/>
                <a:gd name="T7" fmla="*/ 0 h 48"/>
                <a:gd name="T8" fmla="*/ 0 w 45"/>
                <a:gd name="T9" fmla="*/ 0 h 48"/>
                <a:gd name="T10" fmla="*/ 0 w 45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48"/>
                <a:gd name="T20" fmla="*/ 45 w 45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48">
                  <a:moveTo>
                    <a:pt x="0" y="0"/>
                  </a:moveTo>
                  <a:lnTo>
                    <a:pt x="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8" name="Freeform 360"/>
            <p:cNvSpPr>
              <a:spLocks/>
            </p:cNvSpPr>
            <p:nvPr/>
          </p:nvSpPr>
          <p:spPr bwMode="auto">
            <a:xfrm>
              <a:off x="3629" y="1819"/>
              <a:ext cx="45" cy="48"/>
            </a:xfrm>
            <a:custGeom>
              <a:avLst/>
              <a:gdLst>
                <a:gd name="T0" fmla="*/ 0 w 45"/>
                <a:gd name="T1" fmla="*/ 0 h 48"/>
                <a:gd name="T2" fmla="*/ 0 w 45"/>
                <a:gd name="T3" fmla="*/ 47 h 48"/>
                <a:gd name="T4" fmla="*/ 44 w 45"/>
                <a:gd name="T5" fmla="*/ 47 h 48"/>
                <a:gd name="T6" fmla="*/ 44 w 45"/>
                <a:gd name="T7" fmla="*/ 0 h 48"/>
                <a:gd name="T8" fmla="*/ 0 w 45"/>
                <a:gd name="T9" fmla="*/ 0 h 48"/>
                <a:gd name="T10" fmla="*/ 0 w 45"/>
                <a:gd name="T11" fmla="*/ 0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48"/>
                <a:gd name="T20" fmla="*/ 45 w 45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48">
                  <a:moveTo>
                    <a:pt x="0" y="0"/>
                  </a:moveTo>
                  <a:lnTo>
                    <a:pt x="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39" name="Freeform 361"/>
            <p:cNvSpPr>
              <a:spLocks/>
            </p:cNvSpPr>
            <p:nvPr/>
          </p:nvSpPr>
          <p:spPr bwMode="auto">
            <a:xfrm>
              <a:off x="3632" y="1810"/>
              <a:ext cx="39" cy="17"/>
            </a:xfrm>
            <a:custGeom>
              <a:avLst/>
              <a:gdLst>
                <a:gd name="T0" fmla="*/ 0 w 39"/>
                <a:gd name="T1" fmla="*/ 0 h 17"/>
                <a:gd name="T2" fmla="*/ 0 w 39"/>
                <a:gd name="T3" fmla="*/ 16 h 17"/>
                <a:gd name="T4" fmla="*/ 38 w 39"/>
                <a:gd name="T5" fmla="*/ 16 h 17"/>
                <a:gd name="T6" fmla="*/ 38 w 39"/>
                <a:gd name="T7" fmla="*/ 0 h 17"/>
                <a:gd name="T8" fmla="*/ 0 w 39"/>
                <a:gd name="T9" fmla="*/ 0 h 17"/>
                <a:gd name="T10" fmla="*/ 0 w 3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17"/>
                <a:gd name="T20" fmla="*/ 39 w 3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17">
                  <a:moveTo>
                    <a:pt x="0" y="0"/>
                  </a:moveTo>
                  <a:lnTo>
                    <a:pt x="0" y="16"/>
                  </a:lnTo>
                  <a:lnTo>
                    <a:pt x="38" y="16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0" name="Freeform 362"/>
            <p:cNvSpPr>
              <a:spLocks/>
            </p:cNvSpPr>
            <p:nvPr/>
          </p:nvSpPr>
          <p:spPr bwMode="auto">
            <a:xfrm>
              <a:off x="3632" y="1810"/>
              <a:ext cx="39" cy="17"/>
            </a:xfrm>
            <a:custGeom>
              <a:avLst/>
              <a:gdLst>
                <a:gd name="T0" fmla="*/ 0 w 39"/>
                <a:gd name="T1" fmla="*/ 0 h 17"/>
                <a:gd name="T2" fmla="*/ 0 w 39"/>
                <a:gd name="T3" fmla="*/ 16 h 17"/>
                <a:gd name="T4" fmla="*/ 38 w 39"/>
                <a:gd name="T5" fmla="*/ 16 h 17"/>
                <a:gd name="T6" fmla="*/ 38 w 39"/>
                <a:gd name="T7" fmla="*/ 0 h 17"/>
                <a:gd name="T8" fmla="*/ 0 w 39"/>
                <a:gd name="T9" fmla="*/ 0 h 17"/>
                <a:gd name="T10" fmla="*/ 0 w 3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"/>
                <a:gd name="T19" fmla="*/ 0 h 17"/>
                <a:gd name="T20" fmla="*/ 39 w 3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" h="17">
                  <a:moveTo>
                    <a:pt x="0" y="0"/>
                  </a:moveTo>
                  <a:lnTo>
                    <a:pt x="0" y="16"/>
                  </a:lnTo>
                  <a:lnTo>
                    <a:pt x="38" y="16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1" name="Freeform 363"/>
            <p:cNvSpPr>
              <a:spLocks/>
            </p:cNvSpPr>
            <p:nvPr/>
          </p:nvSpPr>
          <p:spPr bwMode="auto">
            <a:xfrm>
              <a:off x="3636" y="1804"/>
              <a:ext cx="31" cy="17"/>
            </a:xfrm>
            <a:custGeom>
              <a:avLst/>
              <a:gdLst>
                <a:gd name="T0" fmla="*/ 0 w 31"/>
                <a:gd name="T1" fmla="*/ 0 h 17"/>
                <a:gd name="T2" fmla="*/ 0 w 31"/>
                <a:gd name="T3" fmla="*/ 16 h 17"/>
                <a:gd name="T4" fmla="*/ 30 w 31"/>
                <a:gd name="T5" fmla="*/ 16 h 17"/>
                <a:gd name="T6" fmla="*/ 30 w 31"/>
                <a:gd name="T7" fmla="*/ 0 h 17"/>
                <a:gd name="T8" fmla="*/ 0 w 31"/>
                <a:gd name="T9" fmla="*/ 0 h 17"/>
                <a:gd name="T10" fmla="*/ 0 w 31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7"/>
                <a:gd name="T20" fmla="*/ 31 w 3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7">
                  <a:moveTo>
                    <a:pt x="0" y="0"/>
                  </a:moveTo>
                  <a:lnTo>
                    <a:pt x="0" y="16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2" name="Freeform 364"/>
            <p:cNvSpPr>
              <a:spLocks/>
            </p:cNvSpPr>
            <p:nvPr/>
          </p:nvSpPr>
          <p:spPr bwMode="auto">
            <a:xfrm>
              <a:off x="3636" y="1804"/>
              <a:ext cx="31" cy="17"/>
            </a:xfrm>
            <a:custGeom>
              <a:avLst/>
              <a:gdLst>
                <a:gd name="T0" fmla="*/ 0 w 31"/>
                <a:gd name="T1" fmla="*/ 0 h 17"/>
                <a:gd name="T2" fmla="*/ 0 w 31"/>
                <a:gd name="T3" fmla="*/ 16 h 17"/>
                <a:gd name="T4" fmla="*/ 30 w 31"/>
                <a:gd name="T5" fmla="*/ 16 h 17"/>
                <a:gd name="T6" fmla="*/ 30 w 31"/>
                <a:gd name="T7" fmla="*/ 0 h 17"/>
                <a:gd name="T8" fmla="*/ 0 w 31"/>
                <a:gd name="T9" fmla="*/ 0 h 17"/>
                <a:gd name="T10" fmla="*/ 0 w 31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7"/>
                <a:gd name="T20" fmla="*/ 31 w 3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7">
                  <a:moveTo>
                    <a:pt x="0" y="0"/>
                  </a:moveTo>
                  <a:lnTo>
                    <a:pt x="0" y="16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3" name="Line 365"/>
            <p:cNvSpPr>
              <a:spLocks noChangeShapeType="1"/>
            </p:cNvSpPr>
            <p:nvPr/>
          </p:nvSpPr>
          <p:spPr bwMode="auto">
            <a:xfrm>
              <a:off x="3644" y="1804"/>
              <a:ext cx="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4" name="Line 366"/>
            <p:cNvSpPr>
              <a:spLocks noChangeShapeType="1"/>
            </p:cNvSpPr>
            <p:nvPr/>
          </p:nvSpPr>
          <p:spPr bwMode="auto">
            <a:xfrm>
              <a:off x="3658" y="1804"/>
              <a:ext cx="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5" name="Freeform 367"/>
            <p:cNvSpPr>
              <a:spLocks/>
            </p:cNvSpPr>
            <p:nvPr/>
          </p:nvSpPr>
          <p:spPr bwMode="auto">
            <a:xfrm>
              <a:off x="3640" y="1798"/>
              <a:ext cx="22" cy="17"/>
            </a:xfrm>
            <a:custGeom>
              <a:avLst/>
              <a:gdLst>
                <a:gd name="T0" fmla="*/ 0 w 22"/>
                <a:gd name="T1" fmla="*/ 0 h 17"/>
                <a:gd name="T2" fmla="*/ 0 w 22"/>
                <a:gd name="T3" fmla="*/ 16 h 17"/>
                <a:gd name="T4" fmla="*/ 21 w 22"/>
                <a:gd name="T5" fmla="*/ 16 h 17"/>
                <a:gd name="T6" fmla="*/ 21 w 22"/>
                <a:gd name="T7" fmla="*/ 0 h 17"/>
                <a:gd name="T8" fmla="*/ 0 w 22"/>
                <a:gd name="T9" fmla="*/ 0 h 17"/>
                <a:gd name="T10" fmla="*/ 0 w 22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7"/>
                <a:gd name="T20" fmla="*/ 22 w 22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7">
                  <a:moveTo>
                    <a:pt x="0" y="0"/>
                  </a:moveTo>
                  <a:lnTo>
                    <a:pt x="0" y="16"/>
                  </a:lnTo>
                  <a:lnTo>
                    <a:pt x="21" y="16"/>
                  </a:lnTo>
                  <a:lnTo>
                    <a:pt x="2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6" name="Freeform 368"/>
            <p:cNvSpPr>
              <a:spLocks/>
            </p:cNvSpPr>
            <p:nvPr/>
          </p:nvSpPr>
          <p:spPr bwMode="auto">
            <a:xfrm>
              <a:off x="3640" y="1798"/>
              <a:ext cx="22" cy="17"/>
            </a:xfrm>
            <a:custGeom>
              <a:avLst/>
              <a:gdLst>
                <a:gd name="T0" fmla="*/ 0 w 22"/>
                <a:gd name="T1" fmla="*/ 0 h 17"/>
                <a:gd name="T2" fmla="*/ 0 w 22"/>
                <a:gd name="T3" fmla="*/ 16 h 17"/>
                <a:gd name="T4" fmla="*/ 21 w 22"/>
                <a:gd name="T5" fmla="*/ 16 h 17"/>
                <a:gd name="T6" fmla="*/ 21 w 22"/>
                <a:gd name="T7" fmla="*/ 0 h 17"/>
                <a:gd name="T8" fmla="*/ 0 w 22"/>
                <a:gd name="T9" fmla="*/ 0 h 17"/>
                <a:gd name="T10" fmla="*/ 0 w 22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7"/>
                <a:gd name="T20" fmla="*/ 22 w 22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7">
                  <a:moveTo>
                    <a:pt x="0" y="0"/>
                  </a:moveTo>
                  <a:lnTo>
                    <a:pt x="0" y="16"/>
                  </a:lnTo>
                  <a:lnTo>
                    <a:pt x="21" y="16"/>
                  </a:lnTo>
                  <a:lnTo>
                    <a:pt x="2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7" name="Freeform 369"/>
            <p:cNvSpPr>
              <a:spLocks/>
            </p:cNvSpPr>
            <p:nvPr/>
          </p:nvSpPr>
          <p:spPr bwMode="auto">
            <a:xfrm>
              <a:off x="3636" y="1792"/>
              <a:ext cx="31" cy="17"/>
            </a:xfrm>
            <a:custGeom>
              <a:avLst/>
              <a:gdLst>
                <a:gd name="T0" fmla="*/ 0 w 31"/>
                <a:gd name="T1" fmla="*/ 0 h 17"/>
                <a:gd name="T2" fmla="*/ 0 w 31"/>
                <a:gd name="T3" fmla="*/ 16 h 17"/>
                <a:gd name="T4" fmla="*/ 30 w 31"/>
                <a:gd name="T5" fmla="*/ 16 h 17"/>
                <a:gd name="T6" fmla="*/ 30 w 31"/>
                <a:gd name="T7" fmla="*/ 0 h 17"/>
                <a:gd name="T8" fmla="*/ 0 w 31"/>
                <a:gd name="T9" fmla="*/ 0 h 17"/>
                <a:gd name="T10" fmla="*/ 0 w 31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7"/>
                <a:gd name="T20" fmla="*/ 31 w 3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7">
                  <a:moveTo>
                    <a:pt x="0" y="0"/>
                  </a:moveTo>
                  <a:lnTo>
                    <a:pt x="0" y="16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8" name="Freeform 370"/>
            <p:cNvSpPr>
              <a:spLocks/>
            </p:cNvSpPr>
            <p:nvPr/>
          </p:nvSpPr>
          <p:spPr bwMode="auto">
            <a:xfrm>
              <a:off x="3636" y="1792"/>
              <a:ext cx="31" cy="17"/>
            </a:xfrm>
            <a:custGeom>
              <a:avLst/>
              <a:gdLst>
                <a:gd name="T0" fmla="*/ 0 w 31"/>
                <a:gd name="T1" fmla="*/ 0 h 17"/>
                <a:gd name="T2" fmla="*/ 0 w 31"/>
                <a:gd name="T3" fmla="*/ 16 h 17"/>
                <a:gd name="T4" fmla="*/ 30 w 31"/>
                <a:gd name="T5" fmla="*/ 16 h 17"/>
                <a:gd name="T6" fmla="*/ 30 w 31"/>
                <a:gd name="T7" fmla="*/ 0 h 17"/>
                <a:gd name="T8" fmla="*/ 0 w 31"/>
                <a:gd name="T9" fmla="*/ 0 h 17"/>
                <a:gd name="T10" fmla="*/ 0 w 31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7"/>
                <a:gd name="T20" fmla="*/ 31 w 3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7">
                  <a:moveTo>
                    <a:pt x="0" y="0"/>
                  </a:moveTo>
                  <a:lnTo>
                    <a:pt x="0" y="16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49" name="Line 371"/>
            <p:cNvSpPr>
              <a:spLocks noChangeShapeType="1"/>
            </p:cNvSpPr>
            <p:nvPr/>
          </p:nvSpPr>
          <p:spPr bwMode="auto">
            <a:xfrm>
              <a:off x="3644" y="1792"/>
              <a:ext cx="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0" name="Line 372"/>
            <p:cNvSpPr>
              <a:spLocks noChangeShapeType="1"/>
            </p:cNvSpPr>
            <p:nvPr/>
          </p:nvSpPr>
          <p:spPr bwMode="auto">
            <a:xfrm>
              <a:off x="3658" y="1792"/>
              <a:ext cx="0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1" name="Freeform 373"/>
            <p:cNvSpPr>
              <a:spLocks/>
            </p:cNvSpPr>
            <p:nvPr/>
          </p:nvSpPr>
          <p:spPr bwMode="auto">
            <a:xfrm>
              <a:off x="3638" y="1779"/>
              <a:ext cx="27" cy="17"/>
            </a:xfrm>
            <a:custGeom>
              <a:avLst/>
              <a:gdLst>
                <a:gd name="T0" fmla="*/ 0 w 27"/>
                <a:gd name="T1" fmla="*/ 16 h 17"/>
                <a:gd name="T2" fmla="*/ 0 w 27"/>
                <a:gd name="T3" fmla="*/ 8 h 17"/>
                <a:gd name="T4" fmla="*/ 0 w 27"/>
                <a:gd name="T5" fmla="*/ 7 h 17"/>
                <a:gd name="T6" fmla="*/ 0 w 27"/>
                <a:gd name="T7" fmla="*/ 6 h 17"/>
                <a:gd name="T8" fmla="*/ 0 w 27"/>
                <a:gd name="T9" fmla="*/ 6 h 17"/>
                <a:gd name="T10" fmla="*/ 1 w 27"/>
                <a:gd name="T11" fmla="*/ 3 h 17"/>
                <a:gd name="T12" fmla="*/ 1 w 27"/>
                <a:gd name="T13" fmla="*/ 3 h 17"/>
                <a:gd name="T14" fmla="*/ 2 w 27"/>
                <a:gd name="T15" fmla="*/ 2 h 17"/>
                <a:gd name="T16" fmla="*/ 2 w 27"/>
                <a:gd name="T17" fmla="*/ 2 h 17"/>
                <a:gd name="T18" fmla="*/ 3 w 27"/>
                <a:gd name="T19" fmla="*/ 1 h 17"/>
                <a:gd name="T20" fmla="*/ 4 w 27"/>
                <a:gd name="T21" fmla="*/ 0 h 17"/>
                <a:gd name="T22" fmla="*/ 5 w 27"/>
                <a:gd name="T23" fmla="*/ 0 h 17"/>
                <a:gd name="T24" fmla="*/ 6 w 27"/>
                <a:gd name="T25" fmla="*/ 0 h 17"/>
                <a:gd name="T26" fmla="*/ 7 w 27"/>
                <a:gd name="T27" fmla="*/ 0 h 17"/>
                <a:gd name="T28" fmla="*/ 19 w 27"/>
                <a:gd name="T29" fmla="*/ 0 h 17"/>
                <a:gd name="T30" fmla="*/ 20 w 27"/>
                <a:gd name="T31" fmla="*/ 0 h 17"/>
                <a:gd name="T32" fmla="*/ 21 w 27"/>
                <a:gd name="T33" fmla="*/ 0 h 17"/>
                <a:gd name="T34" fmla="*/ 21 w 27"/>
                <a:gd name="T35" fmla="*/ 0 h 17"/>
                <a:gd name="T36" fmla="*/ 23 w 27"/>
                <a:gd name="T37" fmla="*/ 1 h 17"/>
                <a:gd name="T38" fmla="*/ 23 w 27"/>
                <a:gd name="T39" fmla="*/ 2 h 17"/>
                <a:gd name="T40" fmla="*/ 24 w 27"/>
                <a:gd name="T41" fmla="*/ 2 h 17"/>
                <a:gd name="T42" fmla="*/ 24 w 27"/>
                <a:gd name="T43" fmla="*/ 3 h 17"/>
                <a:gd name="T44" fmla="*/ 25 w 27"/>
                <a:gd name="T45" fmla="*/ 3 h 17"/>
                <a:gd name="T46" fmla="*/ 25 w 27"/>
                <a:gd name="T47" fmla="*/ 6 h 17"/>
                <a:gd name="T48" fmla="*/ 25 w 27"/>
                <a:gd name="T49" fmla="*/ 6 h 17"/>
                <a:gd name="T50" fmla="*/ 25 w 27"/>
                <a:gd name="T51" fmla="*/ 7 h 17"/>
                <a:gd name="T52" fmla="*/ 26 w 27"/>
                <a:gd name="T53" fmla="*/ 8 h 17"/>
                <a:gd name="T54" fmla="*/ 26 w 27"/>
                <a:gd name="T55" fmla="*/ 16 h 17"/>
                <a:gd name="T56" fmla="*/ 0 w 27"/>
                <a:gd name="T57" fmla="*/ 16 h 17"/>
                <a:gd name="T58" fmla="*/ 0 w 27"/>
                <a:gd name="T59" fmla="*/ 16 h 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"/>
                <a:gd name="T91" fmla="*/ 0 h 17"/>
                <a:gd name="T92" fmla="*/ 27 w 27"/>
                <a:gd name="T93" fmla="*/ 17 h 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" h="17">
                  <a:moveTo>
                    <a:pt x="0" y="16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6" y="8"/>
                  </a:lnTo>
                  <a:lnTo>
                    <a:pt x="26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2" name="Freeform 374"/>
            <p:cNvSpPr>
              <a:spLocks/>
            </p:cNvSpPr>
            <p:nvPr/>
          </p:nvSpPr>
          <p:spPr bwMode="auto">
            <a:xfrm>
              <a:off x="3638" y="1779"/>
              <a:ext cx="27" cy="17"/>
            </a:xfrm>
            <a:custGeom>
              <a:avLst/>
              <a:gdLst>
                <a:gd name="T0" fmla="*/ 0 w 27"/>
                <a:gd name="T1" fmla="*/ 16 h 17"/>
                <a:gd name="T2" fmla="*/ 0 w 27"/>
                <a:gd name="T3" fmla="*/ 8 h 17"/>
                <a:gd name="T4" fmla="*/ 0 w 27"/>
                <a:gd name="T5" fmla="*/ 7 h 17"/>
                <a:gd name="T6" fmla="*/ 0 w 27"/>
                <a:gd name="T7" fmla="*/ 6 h 17"/>
                <a:gd name="T8" fmla="*/ 0 w 27"/>
                <a:gd name="T9" fmla="*/ 6 h 17"/>
                <a:gd name="T10" fmla="*/ 1 w 27"/>
                <a:gd name="T11" fmla="*/ 3 h 17"/>
                <a:gd name="T12" fmla="*/ 1 w 27"/>
                <a:gd name="T13" fmla="*/ 3 h 17"/>
                <a:gd name="T14" fmla="*/ 2 w 27"/>
                <a:gd name="T15" fmla="*/ 2 h 17"/>
                <a:gd name="T16" fmla="*/ 2 w 27"/>
                <a:gd name="T17" fmla="*/ 2 h 17"/>
                <a:gd name="T18" fmla="*/ 3 w 27"/>
                <a:gd name="T19" fmla="*/ 1 h 17"/>
                <a:gd name="T20" fmla="*/ 4 w 27"/>
                <a:gd name="T21" fmla="*/ 0 h 17"/>
                <a:gd name="T22" fmla="*/ 5 w 27"/>
                <a:gd name="T23" fmla="*/ 0 h 17"/>
                <a:gd name="T24" fmla="*/ 6 w 27"/>
                <a:gd name="T25" fmla="*/ 0 h 17"/>
                <a:gd name="T26" fmla="*/ 7 w 27"/>
                <a:gd name="T27" fmla="*/ 0 h 17"/>
                <a:gd name="T28" fmla="*/ 19 w 27"/>
                <a:gd name="T29" fmla="*/ 0 h 17"/>
                <a:gd name="T30" fmla="*/ 20 w 27"/>
                <a:gd name="T31" fmla="*/ 0 h 17"/>
                <a:gd name="T32" fmla="*/ 21 w 27"/>
                <a:gd name="T33" fmla="*/ 0 h 17"/>
                <a:gd name="T34" fmla="*/ 21 w 27"/>
                <a:gd name="T35" fmla="*/ 0 h 17"/>
                <a:gd name="T36" fmla="*/ 23 w 27"/>
                <a:gd name="T37" fmla="*/ 1 h 17"/>
                <a:gd name="T38" fmla="*/ 23 w 27"/>
                <a:gd name="T39" fmla="*/ 2 h 17"/>
                <a:gd name="T40" fmla="*/ 24 w 27"/>
                <a:gd name="T41" fmla="*/ 2 h 17"/>
                <a:gd name="T42" fmla="*/ 24 w 27"/>
                <a:gd name="T43" fmla="*/ 3 h 17"/>
                <a:gd name="T44" fmla="*/ 25 w 27"/>
                <a:gd name="T45" fmla="*/ 3 h 17"/>
                <a:gd name="T46" fmla="*/ 25 w 27"/>
                <a:gd name="T47" fmla="*/ 6 h 17"/>
                <a:gd name="T48" fmla="*/ 25 w 27"/>
                <a:gd name="T49" fmla="*/ 6 h 17"/>
                <a:gd name="T50" fmla="*/ 25 w 27"/>
                <a:gd name="T51" fmla="*/ 7 h 17"/>
                <a:gd name="T52" fmla="*/ 26 w 27"/>
                <a:gd name="T53" fmla="*/ 8 h 17"/>
                <a:gd name="T54" fmla="*/ 26 w 27"/>
                <a:gd name="T55" fmla="*/ 16 h 17"/>
                <a:gd name="T56" fmla="*/ 0 w 27"/>
                <a:gd name="T57" fmla="*/ 16 h 17"/>
                <a:gd name="T58" fmla="*/ 0 w 27"/>
                <a:gd name="T59" fmla="*/ 16 h 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7"/>
                <a:gd name="T91" fmla="*/ 0 h 17"/>
                <a:gd name="T92" fmla="*/ 27 w 27"/>
                <a:gd name="T93" fmla="*/ 17 h 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7" h="17">
                  <a:moveTo>
                    <a:pt x="0" y="16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3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6" y="8"/>
                  </a:lnTo>
                  <a:lnTo>
                    <a:pt x="26" y="16"/>
                  </a:lnTo>
                  <a:lnTo>
                    <a:pt x="0" y="1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3" name="Freeform 375"/>
            <p:cNvSpPr>
              <a:spLocks/>
            </p:cNvSpPr>
            <p:nvPr/>
          </p:nvSpPr>
          <p:spPr bwMode="auto">
            <a:xfrm>
              <a:off x="3629" y="1866"/>
              <a:ext cx="45" cy="139"/>
            </a:xfrm>
            <a:custGeom>
              <a:avLst/>
              <a:gdLst>
                <a:gd name="T0" fmla="*/ 0 w 45"/>
                <a:gd name="T1" fmla="*/ 0 h 139"/>
                <a:gd name="T2" fmla="*/ 0 w 45"/>
                <a:gd name="T3" fmla="*/ 138 h 139"/>
                <a:gd name="T4" fmla="*/ 44 w 45"/>
                <a:gd name="T5" fmla="*/ 138 h 139"/>
                <a:gd name="T6" fmla="*/ 44 w 45"/>
                <a:gd name="T7" fmla="*/ 0 h 139"/>
                <a:gd name="T8" fmla="*/ 0 w 45"/>
                <a:gd name="T9" fmla="*/ 0 h 139"/>
                <a:gd name="T10" fmla="*/ 0 w 45"/>
                <a:gd name="T11" fmla="*/ 0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139"/>
                <a:gd name="T20" fmla="*/ 45 w 45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139">
                  <a:moveTo>
                    <a:pt x="0" y="0"/>
                  </a:moveTo>
                  <a:lnTo>
                    <a:pt x="0" y="138"/>
                  </a:lnTo>
                  <a:lnTo>
                    <a:pt x="44" y="138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4" name="Freeform 376"/>
            <p:cNvSpPr>
              <a:spLocks/>
            </p:cNvSpPr>
            <p:nvPr/>
          </p:nvSpPr>
          <p:spPr bwMode="auto">
            <a:xfrm>
              <a:off x="3629" y="1866"/>
              <a:ext cx="45" cy="139"/>
            </a:xfrm>
            <a:custGeom>
              <a:avLst/>
              <a:gdLst>
                <a:gd name="T0" fmla="*/ 0 w 45"/>
                <a:gd name="T1" fmla="*/ 0 h 139"/>
                <a:gd name="T2" fmla="*/ 0 w 45"/>
                <a:gd name="T3" fmla="*/ 138 h 139"/>
                <a:gd name="T4" fmla="*/ 44 w 45"/>
                <a:gd name="T5" fmla="*/ 138 h 139"/>
                <a:gd name="T6" fmla="*/ 44 w 45"/>
                <a:gd name="T7" fmla="*/ 0 h 139"/>
                <a:gd name="T8" fmla="*/ 0 w 45"/>
                <a:gd name="T9" fmla="*/ 0 h 139"/>
                <a:gd name="T10" fmla="*/ 0 w 45"/>
                <a:gd name="T11" fmla="*/ 0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139"/>
                <a:gd name="T20" fmla="*/ 45 w 45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139">
                  <a:moveTo>
                    <a:pt x="0" y="0"/>
                  </a:moveTo>
                  <a:lnTo>
                    <a:pt x="0" y="138"/>
                  </a:lnTo>
                  <a:lnTo>
                    <a:pt x="44" y="138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5" name="Freeform 377"/>
            <p:cNvSpPr>
              <a:spLocks/>
            </p:cNvSpPr>
            <p:nvPr/>
          </p:nvSpPr>
          <p:spPr bwMode="auto">
            <a:xfrm>
              <a:off x="3629" y="1986"/>
              <a:ext cx="17" cy="19"/>
            </a:xfrm>
            <a:custGeom>
              <a:avLst/>
              <a:gdLst>
                <a:gd name="T0" fmla="*/ 0 w 17"/>
                <a:gd name="T1" fmla="*/ 0 h 19"/>
                <a:gd name="T2" fmla="*/ 0 w 17"/>
                <a:gd name="T3" fmla="*/ 18 h 19"/>
                <a:gd name="T4" fmla="*/ 16 w 17"/>
                <a:gd name="T5" fmla="*/ 18 h 19"/>
                <a:gd name="T6" fmla="*/ 16 w 17"/>
                <a:gd name="T7" fmla="*/ 0 h 19"/>
                <a:gd name="T8" fmla="*/ 0 w 17"/>
                <a:gd name="T9" fmla="*/ 0 h 19"/>
                <a:gd name="T10" fmla="*/ 0 w 1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9"/>
                <a:gd name="T20" fmla="*/ 17 w 1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9">
                  <a:moveTo>
                    <a:pt x="0" y="0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6" name="Freeform 378"/>
            <p:cNvSpPr>
              <a:spLocks/>
            </p:cNvSpPr>
            <p:nvPr/>
          </p:nvSpPr>
          <p:spPr bwMode="auto">
            <a:xfrm>
              <a:off x="3629" y="1986"/>
              <a:ext cx="17" cy="19"/>
            </a:xfrm>
            <a:custGeom>
              <a:avLst/>
              <a:gdLst>
                <a:gd name="T0" fmla="*/ 0 w 17"/>
                <a:gd name="T1" fmla="*/ 0 h 19"/>
                <a:gd name="T2" fmla="*/ 0 w 17"/>
                <a:gd name="T3" fmla="*/ 18 h 19"/>
                <a:gd name="T4" fmla="*/ 16 w 17"/>
                <a:gd name="T5" fmla="*/ 18 h 19"/>
                <a:gd name="T6" fmla="*/ 16 w 17"/>
                <a:gd name="T7" fmla="*/ 0 h 19"/>
                <a:gd name="T8" fmla="*/ 0 w 17"/>
                <a:gd name="T9" fmla="*/ 0 h 19"/>
                <a:gd name="T10" fmla="*/ 0 w 1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9"/>
                <a:gd name="T20" fmla="*/ 17 w 1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9">
                  <a:moveTo>
                    <a:pt x="0" y="0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7" name="Line 379"/>
            <p:cNvSpPr>
              <a:spLocks noChangeShapeType="1"/>
            </p:cNvSpPr>
            <p:nvPr/>
          </p:nvSpPr>
          <p:spPr bwMode="auto">
            <a:xfrm>
              <a:off x="3629" y="1986"/>
              <a:ext cx="12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8" name="Line 380"/>
            <p:cNvSpPr>
              <a:spLocks noChangeShapeType="1"/>
            </p:cNvSpPr>
            <p:nvPr/>
          </p:nvSpPr>
          <p:spPr bwMode="auto">
            <a:xfrm flipV="1">
              <a:off x="3629" y="1986"/>
              <a:ext cx="12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59" name="Freeform 381"/>
            <p:cNvSpPr>
              <a:spLocks/>
            </p:cNvSpPr>
            <p:nvPr/>
          </p:nvSpPr>
          <p:spPr bwMode="auto">
            <a:xfrm>
              <a:off x="3662" y="1986"/>
              <a:ext cx="17" cy="19"/>
            </a:xfrm>
            <a:custGeom>
              <a:avLst/>
              <a:gdLst>
                <a:gd name="T0" fmla="*/ 0 w 17"/>
                <a:gd name="T1" fmla="*/ 0 h 19"/>
                <a:gd name="T2" fmla="*/ 0 w 17"/>
                <a:gd name="T3" fmla="*/ 18 h 19"/>
                <a:gd name="T4" fmla="*/ 16 w 17"/>
                <a:gd name="T5" fmla="*/ 18 h 19"/>
                <a:gd name="T6" fmla="*/ 16 w 17"/>
                <a:gd name="T7" fmla="*/ 0 h 19"/>
                <a:gd name="T8" fmla="*/ 0 w 17"/>
                <a:gd name="T9" fmla="*/ 0 h 19"/>
                <a:gd name="T10" fmla="*/ 0 w 1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9"/>
                <a:gd name="T20" fmla="*/ 17 w 1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9">
                  <a:moveTo>
                    <a:pt x="0" y="0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0" name="Freeform 382"/>
            <p:cNvSpPr>
              <a:spLocks/>
            </p:cNvSpPr>
            <p:nvPr/>
          </p:nvSpPr>
          <p:spPr bwMode="auto">
            <a:xfrm>
              <a:off x="3662" y="1986"/>
              <a:ext cx="17" cy="19"/>
            </a:xfrm>
            <a:custGeom>
              <a:avLst/>
              <a:gdLst>
                <a:gd name="T0" fmla="*/ 0 w 17"/>
                <a:gd name="T1" fmla="*/ 0 h 19"/>
                <a:gd name="T2" fmla="*/ 0 w 17"/>
                <a:gd name="T3" fmla="*/ 18 h 19"/>
                <a:gd name="T4" fmla="*/ 16 w 17"/>
                <a:gd name="T5" fmla="*/ 18 h 19"/>
                <a:gd name="T6" fmla="*/ 16 w 17"/>
                <a:gd name="T7" fmla="*/ 0 h 19"/>
                <a:gd name="T8" fmla="*/ 0 w 17"/>
                <a:gd name="T9" fmla="*/ 0 h 19"/>
                <a:gd name="T10" fmla="*/ 0 w 1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9"/>
                <a:gd name="T20" fmla="*/ 17 w 1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9">
                  <a:moveTo>
                    <a:pt x="0" y="0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1" name="Line 383"/>
            <p:cNvSpPr>
              <a:spLocks noChangeShapeType="1"/>
            </p:cNvSpPr>
            <p:nvPr/>
          </p:nvSpPr>
          <p:spPr bwMode="auto">
            <a:xfrm>
              <a:off x="3662" y="1986"/>
              <a:ext cx="1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2" name="Line 384"/>
            <p:cNvSpPr>
              <a:spLocks noChangeShapeType="1"/>
            </p:cNvSpPr>
            <p:nvPr/>
          </p:nvSpPr>
          <p:spPr bwMode="auto">
            <a:xfrm flipV="1">
              <a:off x="3662" y="1986"/>
              <a:ext cx="1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3" name="Freeform 385"/>
            <p:cNvSpPr>
              <a:spLocks/>
            </p:cNvSpPr>
            <p:nvPr/>
          </p:nvSpPr>
          <p:spPr bwMode="auto">
            <a:xfrm>
              <a:off x="3640" y="1986"/>
              <a:ext cx="22" cy="19"/>
            </a:xfrm>
            <a:custGeom>
              <a:avLst/>
              <a:gdLst>
                <a:gd name="T0" fmla="*/ 0 w 22"/>
                <a:gd name="T1" fmla="*/ 0 h 19"/>
                <a:gd name="T2" fmla="*/ 0 w 22"/>
                <a:gd name="T3" fmla="*/ 18 h 19"/>
                <a:gd name="T4" fmla="*/ 21 w 22"/>
                <a:gd name="T5" fmla="*/ 18 h 19"/>
                <a:gd name="T6" fmla="*/ 21 w 22"/>
                <a:gd name="T7" fmla="*/ 0 h 19"/>
                <a:gd name="T8" fmla="*/ 0 w 22"/>
                <a:gd name="T9" fmla="*/ 0 h 19"/>
                <a:gd name="T10" fmla="*/ 0 w 22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9"/>
                <a:gd name="T20" fmla="*/ 22 w 22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9">
                  <a:moveTo>
                    <a:pt x="0" y="0"/>
                  </a:moveTo>
                  <a:lnTo>
                    <a:pt x="0" y="18"/>
                  </a:lnTo>
                  <a:lnTo>
                    <a:pt x="21" y="18"/>
                  </a:lnTo>
                  <a:lnTo>
                    <a:pt x="2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4" name="Freeform 386"/>
            <p:cNvSpPr>
              <a:spLocks/>
            </p:cNvSpPr>
            <p:nvPr/>
          </p:nvSpPr>
          <p:spPr bwMode="auto">
            <a:xfrm>
              <a:off x="3640" y="1986"/>
              <a:ext cx="22" cy="19"/>
            </a:xfrm>
            <a:custGeom>
              <a:avLst/>
              <a:gdLst>
                <a:gd name="T0" fmla="*/ 0 w 22"/>
                <a:gd name="T1" fmla="*/ 0 h 19"/>
                <a:gd name="T2" fmla="*/ 0 w 22"/>
                <a:gd name="T3" fmla="*/ 18 h 19"/>
                <a:gd name="T4" fmla="*/ 21 w 22"/>
                <a:gd name="T5" fmla="*/ 18 h 19"/>
                <a:gd name="T6" fmla="*/ 21 w 22"/>
                <a:gd name="T7" fmla="*/ 0 h 19"/>
                <a:gd name="T8" fmla="*/ 0 w 22"/>
                <a:gd name="T9" fmla="*/ 0 h 19"/>
                <a:gd name="T10" fmla="*/ 0 w 22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9"/>
                <a:gd name="T20" fmla="*/ 22 w 22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9">
                  <a:moveTo>
                    <a:pt x="0" y="0"/>
                  </a:moveTo>
                  <a:lnTo>
                    <a:pt x="0" y="18"/>
                  </a:lnTo>
                  <a:lnTo>
                    <a:pt x="21" y="18"/>
                  </a:lnTo>
                  <a:lnTo>
                    <a:pt x="21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5" name="Line 387"/>
            <p:cNvSpPr>
              <a:spLocks noChangeShapeType="1"/>
            </p:cNvSpPr>
            <p:nvPr/>
          </p:nvSpPr>
          <p:spPr bwMode="auto">
            <a:xfrm>
              <a:off x="3640" y="1986"/>
              <a:ext cx="2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6" name="Line 388"/>
            <p:cNvSpPr>
              <a:spLocks noChangeShapeType="1"/>
            </p:cNvSpPr>
            <p:nvPr/>
          </p:nvSpPr>
          <p:spPr bwMode="auto">
            <a:xfrm flipV="1">
              <a:off x="3640" y="1986"/>
              <a:ext cx="2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7" name="Freeform 389"/>
            <p:cNvSpPr>
              <a:spLocks/>
            </p:cNvSpPr>
            <p:nvPr/>
          </p:nvSpPr>
          <p:spPr bwMode="auto">
            <a:xfrm>
              <a:off x="3065" y="3574"/>
              <a:ext cx="46" cy="92"/>
            </a:xfrm>
            <a:custGeom>
              <a:avLst/>
              <a:gdLst>
                <a:gd name="T0" fmla="*/ 0 w 46"/>
                <a:gd name="T1" fmla="*/ 91 h 92"/>
                <a:gd name="T2" fmla="*/ 45 w 46"/>
                <a:gd name="T3" fmla="*/ 0 h 92"/>
                <a:gd name="T4" fmla="*/ 0 w 46"/>
                <a:gd name="T5" fmla="*/ 0 h 92"/>
                <a:gd name="T6" fmla="*/ 45 w 46"/>
                <a:gd name="T7" fmla="*/ 91 h 92"/>
                <a:gd name="T8" fmla="*/ 0 w 46"/>
                <a:gd name="T9" fmla="*/ 91 h 92"/>
                <a:gd name="T10" fmla="*/ 0 w 46"/>
                <a:gd name="T11" fmla="*/ 91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92"/>
                <a:gd name="T20" fmla="*/ 46 w 46"/>
                <a:gd name="T21" fmla="*/ 92 h 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92">
                  <a:moveTo>
                    <a:pt x="0" y="91"/>
                  </a:moveTo>
                  <a:lnTo>
                    <a:pt x="45" y="0"/>
                  </a:lnTo>
                  <a:lnTo>
                    <a:pt x="0" y="0"/>
                  </a:lnTo>
                  <a:lnTo>
                    <a:pt x="45" y="91"/>
                  </a:lnTo>
                  <a:lnTo>
                    <a:pt x="0" y="91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8" name="Freeform 390"/>
            <p:cNvSpPr>
              <a:spLocks/>
            </p:cNvSpPr>
            <p:nvPr/>
          </p:nvSpPr>
          <p:spPr bwMode="auto">
            <a:xfrm>
              <a:off x="3078" y="3579"/>
              <a:ext cx="20" cy="20"/>
            </a:xfrm>
            <a:custGeom>
              <a:avLst/>
              <a:gdLst>
                <a:gd name="T0" fmla="*/ 9 w 20"/>
                <a:gd name="T1" fmla="*/ 0 h 20"/>
                <a:gd name="T2" fmla="*/ 7 w 20"/>
                <a:gd name="T3" fmla="*/ 0 h 20"/>
                <a:gd name="T4" fmla="*/ 6 w 20"/>
                <a:gd name="T5" fmla="*/ 0 h 20"/>
                <a:gd name="T6" fmla="*/ 5 w 20"/>
                <a:gd name="T7" fmla="*/ 1 h 20"/>
                <a:gd name="T8" fmla="*/ 4 w 20"/>
                <a:gd name="T9" fmla="*/ 2 h 20"/>
                <a:gd name="T10" fmla="*/ 3 w 20"/>
                <a:gd name="T11" fmla="*/ 2 h 20"/>
                <a:gd name="T12" fmla="*/ 2 w 20"/>
                <a:gd name="T13" fmla="*/ 3 h 20"/>
                <a:gd name="T14" fmla="*/ 1 w 20"/>
                <a:gd name="T15" fmla="*/ 4 h 20"/>
                <a:gd name="T16" fmla="*/ 1 w 20"/>
                <a:gd name="T17" fmla="*/ 5 h 20"/>
                <a:gd name="T18" fmla="*/ 0 w 20"/>
                <a:gd name="T19" fmla="*/ 6 h 20"/>
                <a:gd name="T20" fmla="*/ 0 w 20"/>
                <a:gd name="T21" fmla="*/ 7 h 20"/>
                <a:gd name="T22" fmla="*/ 0 w 20"/>
                <a:gd name="T23" fmla="*/ 8 h 20"/>
                <a:gd name="T24" fmla="*/ 0 w 20"/>
                <a:gd name="T25" fmla="*/ 10 h 20"/>
                <a:gd name="T26" fmla="*/ 0 w 20"/>
                <a:gd name="T27" fmla="*/ 11 h 20"/>
                <a:gd name="T28" fmla="*/ 0 w 20"/>
                <a:gd name="T29" fmla="*/ 12 h 20"/>
                <a:gd name="T30" fmla="*/ 0 w 20"/>
                <a:gd name="T31" fmla="*/ 14 h 20"/>
                <a:gd name="T32" fmla="*/ 1 w 20"/>
                <a:gd name="T33" fmla="*/ 15 h 20"/>
                <a:gd name="T34" fmla="*/ 1 w 20"/>
                <a:gd name="T35" fmla="*/ 15 h 20"/>
                <a:gd name="T36" fmla="*/ 2 w 20"/>
                <a:gd name="T37" fmla="*/ 16 h 20"/>
                <a:gd name="T38" fmla="*/ 3 w 20"/>
                <a:gd name="T39" fmla="*/ 17 h 20"/>
                <a:gd name="T40" fmla="*/ 4 w 20"/>
                <a:gd name="T41" fmla="*/ 18 h 20"/>
                <a:gd name="T42" fmla="*/ 5 w 20"/>
                <a:gd name="T43" fmla="*/ 18 h 20"/>
                <a:gd name="T44" fmla="*/ 6 w 20"/>
                <a:gd name="T45" fmla="*/ 19 h 20"/>
                <a:gd name="T46" fmla="*/ 7 w 20"/>
                <a:gd name="T47" fmla="*/ 19 h 20"/>
                <a:gd name="T48" fmla="*/ 9 w 20"/>
                <a:gd name="T49" fmla="*/ 19 h 20"/>
                <a:gd name="T50" fmla="*/ 10 w 20"/>
                <a:gd name="T51" fmla="*/ 19 h 20"/>
                <a:gd name="T52" fmla="*/ 11 w 20"/>
                <a:gd name="T53" fmla="*/ 19 h 20"/>
                <a:gd name="T54" fmla="*/ 12 w 20"/>
                <a:gd name="T55" fmla="*/ 18 h 20"/>
                <a:gd name="T56" fmla="*/ 14 w 20"/>
                <a:gd name="T57" fmla="*/ 18 h 20"/>
                <a:gd name="T58" fmla="*/ 15 w 20"/>
                <a:gd name="T59" fmla="*/ 17 h 20"/>
                <a:gd name="T60" fmla="*/ 16 w 20"/>
                <a:gd name="T61" fmla="*/ 16 h 20"/>
                <a:gd name="T62" fmla="*/ 16 w 20"/>
                <a:gd name="T63" fmla="*/ 15 h 20"/>
                <a:gd name="T64" fmla="*/ 17 w 20"/>
                <a:gd name="T65" fmla="*/ 15 h 20"/>
                <a:gd name="T66" fmla="*/ 18 w 20"/>
                <a:gd name="T67" fmla="*/ 14 h 20"/>
                <a:gd name="T68" fmla="*/ 18 w 20"/>
                <a:gd name="T69" fmla="*/ 12 h 20"/>
                <a:gd name="T70" fmla="*/ 18 w 20"/>
                <a:gd name="T71" fmla="*/ 11 h 20"/>
                <a:gd name="T72" fmla="*/ 19 w 20"/>
                <a:gd name="T73" fmla="*/ 10 h 20"/>
                <a:gd name="T74" fmla="*/ 18 w 20"/>
                <a:gd name="T75" fmla="*/ 8 h 20"/>
                <a:gd name="T76" fmla="*/ 18 w 20"/>
                <a:gd name="T77" fmla="*/ 7 h 20"/>
                <a:gd name="T78" fmla="*/ 18 w 20"/>
                <a:gd name="T79" fmla="*/ 6 h 20"/>
                <a:gd name="T80" fmla="*/ 17 w 20"/>
                <a:gd name="T81" fmla="*/ 5 h 20"/>
                <a:gd name="T82" fmla="*/ 16 w 20"/>
                <a:gd name="T83" fmla="*/ 4 h 20"/>
                <a:gd name="T84" fmla="*/ 16 w 20"/>
                <a:gd name="T85" fmla="*/ 3 h 20"/>
                <a:gd name="T86" fmla="*/ 15 w 20"/>
                <a:gd name="T87" fmla="*/ 2 h 20"/>
                <a:gd name="T88" fmla="*/ 14 w 20"/>
                <a:gd name="T89" fmla="*/ 2 h 20"/>
                <a:gd name="T90" fmla="*/ 12 w 20"/>
                <a:gd name="T91" fmla="*/ 1 h 20"/>
                <a:gd name="T92" fmla="*/ 11 w 20"/>
                <a:gd name="T93" fmla="*/ 0 h 20"/>
                <a:gd name="T94" fmla="*/ 10 w 20"/>
                <a:gd name="T95" fmla="*/ 0 h 20"/>
                <a:gd name="T96" fmla="*/ 9 w 20"/>
                <a:gd name="T97" fmla="*/ 0 h 20"/>
                <a:gd name="T98" fmla="*/ 9 w 20"/>
                <a:gd name="T99" fmla="*/ 0 h 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"/>
                <a:gd name="T151" fmla="*/ 0 h 20"/>
                <a:gd name="T152" fmla="*/ 20 w 20"/>
                <a:gd name="T153" fmla="*/ 20 h 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" h="20">
                  <a:moveTo>
                    <a:pt x="9" y="0"/>
                  </a:move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69" name="Freeform 391"/>
            <p:cNvSpPr>
              <a:spLocks/>
            </p:cNvSpPr>
            <p:nvPr/>
          </p:nvSpPr>
          <p:spPr bwMode="auto">
            <a:xfrm>
              <a:off x="2289" y="2279"/>
              <a:ext cx="29" cy="29"/>
            </a:xfrm>
            <a:custGeom>
              <a:avLst/>
              <a:gdLst>
                <a:gd name="T0" fmla="*/ 14 w 29"/>
                <a:gd name="T1" fmla="*/ 28 h 29"/>
                <a:gd name="T2" fmla="*/ 28 w 29"/>
                <a:gd name="T3" fmla="*/ 0 h 29"/>
                <a:gd name="T4" fmla="*/ 0 w 29"/>
                <a:gd name="T5" fmla="*/ 0 h 29"/>
                <a:gd name="T6" fmla="*/ 14 w 29"/>
                <a:gd name="T7" fmla="*/ 28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14" y="28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14" y="2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0" name="Line 392"/>
            <p:cNvSpPr>
              <a:spLocks noChangeShapeType="1"/>
            </p:cNvSpPr>
            <p:nvPr/>
          </p:nvSpPr>
          <p:spPr bwMode="auto">
            <a:xfrm flipV="1">
              <a:off x="3487" y="3088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1" name="Line 393"/>
            <p:cNvSpPr>
              <a:spLocks noChangeShapeType="1"/>
            </p:cNvSpPr>
            <p:nvPr/>
          </p:nvSpPr>
          <p:spPr bwMode="auto">
            <a:xfrm flipV="1">
              <a:off x="3487" y="3041"/>
              <a:ext cx="0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2" name="Line 394"/>
            <p:cNvSpPr>
              <a:spLocks noChangeShapeType="1"/>
            </p:cNvSpPr>
            <p:nvPr/>
          </p:nvSpPr>
          <p:spPr bwMode="auto">
            <a:xfrm flipV="1">
              <a:off x="3487" y="2995"/>
              <a:ext cx="0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3" name="Line 395"/>
            <p:cNvSpPr>
              <a:spLocks noChangeShapeType="1"/>
            </p:cNvSpPr>
            <p:nvPr/>
          </p:nvSpPr>
          <p:spPr bwMode="auto">
            <a:xfrm flipV="1">
              <a:off x="3487" y="2950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4" name="Line 396"/>
            <p:cNvSpPr>
              <a:spLocks noChangeShapeType="1"/>
            </p:cNvSpPr>
            <p:nvPr/>
          </p:nvSpPr>
          <p:spPr bwMode="auto">
            <a:xfrm flipV="1">
              <a:off x="3487" y="2904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5" name="Line 397"/>
            <p:cNvSpPr>
              <a:spLocks noChangeShapeType="1"/>
            </p:cNvSpPr>
            <p:nvPr/>
          </p:nvSpPr>
          <p:spPr bwMode="auto">
            <a:xfrm flipV="1">
              <a:off x="3487" y="2858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6" name="Line 398"/>
            <p:cNvSpPr>
              <a:spLocks noChangeShapeType="1"/>
            </p:cNvSpPr>
            <p:nvPr/>
          </p:nvSpPr>
          <p:spPr bwMode="auto">
            <a:xfrm flipV="1">
              <a:off x="3487" y="2812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7" name="Line 399"/>
            <p:cNvSpPr>
              <a:spLocks noChangeShapeType="1"/>
            </p:cNvSpPr>
            <p:nvPr/>
          </p:nvSpPr>
          <p:spPr bwMode="auto">
            <a:xfrm flipV="1">
              <a:off x="3487" y="2766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8" name="Line 400"/>
            <p:cNvSpPr>
              <a:spLocks noChangeShapeType="1"/>
            </p:cNvSpPr>
            <p:nvPr/>
          </p:nvSpPr>
          <p:spPr bwMode="auto">
            <a:xfrm flipV="1">
              <a:off x="3487" y="2720"/>
              <a:ext cx="0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79" name="Line 401"/>
            <p:cNvSpPr>
              <a:spLocks noChangeShapeType="1"/>
            </p:cNvSpPr>
            <p:nvPr/>
          </p:nvSpPr>
          <p:spPr bwMode="auto">
            <a:xfrm flipV="1">
              <a:off x="3487" y="2674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0" name="Line 402"/>
            <p:cNvSpPr>
              <a:spLocks noChangeShapeType="1"/>
            </p:cNvSpPr>
            <p:nvPr/>
          </p:nvSpPr>
          <p:spPr bwMode="auto">
            <a:xfrm flipV="1">
              <a:off x="3487" y="2628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1" name="Line 403"/>
            <p:cNvSpPr>
              <a:spLocks noChangeShapeType="1"/>
            </p:cNvSpPr>
            <p:nvPr/>
          </p:nvSpPr>
          <p:spPr bwMode="auto">
            <a:xfrm flipV="1">
              <a:off x="3487" y="2582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2" name="Line 404"/>
            <p:cNvSpPr>
              <a:spLocks noChangeShapeType="1"/>
            </p:cNvSpPr>
            <p:nvPr/>
          </p:nvSpPr>
          <p:spPr bwMode="auto">
            <a:xfrm flipV="1">
              <a:off x="3487" y="2536"/>
              <a:ext cx="0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3" name="Line 405"/>
            <p:cNvSpPr>
              <a:spLocks noChangeShapeType="1"/>
            </p:cNvSpPr>
            <p:nvPr/>
          </p:nvSpPr>
          <p:spPr bwMode="auto">
            <a:xfrm flipV="1">
              <a:off x="3487" y="2489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4" name="Line 406"/>
            <p:cNvSpPr>
              <a:spLocks noChangeShapeType="1"/>
            </p:cNvSpPr>
            <p:nvPr/>
          </p:nvSpPr>
          <p:spPr bwMode="auto">
            <a:xfrm flipV="1">
              <a:off x="3487" y="2443"/>
              <a:ext cx="0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5" name="Line 407"/>
            <p:cNvSpPr>
              <a:spLocks noChangeShapeType="1"/>
            </p:cNvSpPr>
            <p:nvPr/>
          </p:nvSpPr>
          <p:spPr bwMode="auto">
            <a:xfrm flipV="1">
              <a:off x="3487" y="2398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6" name="Line 408"/>
            <p:cNvSpPr>
              <a:spLocks noChangeShapeType="1"/>
            </p:cNvSpPr>
            <p:nvPr/>
          </p:nvSpPr>
          <p:spPr bwMode="auto">
            <a:xfrm flipV="1">
              <a:off x="3487" y="2352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7" name="Line 409"/>
            <p:cNvSpPr>
              <a:spLocks noChangeShapeType="1"/>
            </p:cNvSpPr>
            <p:nvPr/>
          </p:nvSpPr>
          <p:spPr bwMode="auto">
            <a:xfrm flipV="1">
              <a:off x="3487" y="2305"/>
              <a:ext cx="0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8" name="Line 410"/>
            <p:cNvSpPr>
              <a:spLocks noChangeShapeType="1"/>
            </p:cNvSpPr>
            <p:nvPr/>
          </p:nvSpPr>
          <p:spPr bwMode="auto">
            <a:xfrm flipV="1">
              <a:off x="3487" y="2260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89" name="Line 411"/>
            <p:cNvSpPr>
              <a:spLocks noChangeShapeType="1"/>
            </p:cNvSpPr>
            <p:nvPr/>
          </p:nvSpPr>
          <p:spPr bwMode="auto">
            <a:xfrm flipV="1">
              <a:off x="3487" y="2214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0" name="Line 412"/>
            <p:cNvSpPr>
              <a:spLocks noChangeShapeType="1"/>
            </p:cNvSpPr>
            <p:nvPr/>
          </p:nvSpPr>
          <p:spPr bwMode="auto">
            <a:xfrm flipV="1">
              <a:off x="3487" y="2168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1" name="Line 413"/>
            <p:cNvSpPr>
              <a:spLocks noChangeShapeType="1"/>
            </p:cNvSpPr>
            <p:nvPr/>
          </p:nvSpPr>
          <p:spPr bwMode="auto">
            <a:xfrm flipV="1">
              <a:off x="3487" y="2122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2" name="Line 414"/>
            <p:cNvSpPr>
              <a:spLocks noChangeShapeType="1"/>
            </p:cNvSpPr>
            <p:nvPr/>
          </p:nvSpPr>
          <p:spPr bwMode="auto">
            <a:xfrm flipV="1">
              <a:off x="3487" y="2076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3" name="Line 415"/>
            <p:cNvSpPr>
              <a:spLocks noChangeShapeType="1"/>
            </p:cNvSpPr>
            <p:nvPr/>
          </p:nvSpPr>
          <p:spPr bwMode="auto">
            <a:xfrm flipV="1">
              <a:off x="3487" y="2030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4" name="Line 416"/>
            <p:cNvSpPr>
              <a:spLocks noChangeShapeType="1"/>
            </p:cNvSpPr>
            <p:nvPr/>
          </p:nvSpPr>
          <p:spPr bwMode="auto">
            <a:xfrm flipV="1">
              <a:off x="3487" y="1984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5" name="Line 417"/>
            <p:cNvSpPr>
              <a:spLocks noChangeShapeType="1"/>
            </p:cNvSpPr>
            <p:nvPr/>
          </p:nvSpPr>
          <p:spPr bwMode="auto">
            <a:xfrm flipV="1">
              <a:off x="3487" y="1939"/>
              <a:ext cx="0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6" name="Line 418"/>
            <p:cNvSpPr>
              <a:spLocks noChangeShapeType="1"/>
            </p:cNvSpPr>
            <p:nvPr/>
          </p:nvSpPr>
          <p:spPr bwMode="auto">
            <a:xfrm flipV="1">
              <a:off x="3487" y="1893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7" name="Line 419"/>
            <p:cNvSpPr>
              <a:spLocks noChangeShapeType="1"/>
            </p:cNvSpPr>
            <p:nvPr/>
          </p:nvSpPr>
          <p:spPr bwMode="auto">
            <a:xfrm flipV="1">
              <a:off x="3487" y="1846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8" name="Line 420"/>
            <p:cNvSpPr>
              <a:spLocks noChangeShapeType="1"/>
            </p:cNvSpPr>
            <p:nvPr/>
          </p:nvSpPr>
          <p:spPr bwMode="auto">
            <a:xfrm flipV="1">
              <a:off x="3487" y="1800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599" name="Line 421"/>
            <p:cNvSpPr>
              <a:spLocks noChangeShapeType="1"/>
            </p:cNvSpPr>
            <p:nvPr/>
          </p:nvSpPr>
          <p:spPr bwMode="auto">
            <a:xfrm flipV="1">
              <a:off x="3487" y="1755"/>
              <a:ext cx="0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00" name="Line 422"/>
            <p:cNvSpPr>
              <a:spLocks noChangeShapeType="1"/>
            </p:cNvSpPr>
            <p:nvPr/>
          </p:nvSpPr>
          <p:spPr bwMode="auto">
            <a:xfrm flipV="1">
              <a:off x="3487" y="1708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01" name="Line 423"/>
            <p:cNvSpPr>
              <a:spLocks noChangeShapeType="1"/>
            </p:cNvSpPr>
            <p:nvPr/>
          </p:nvSpPr>
          <p:spPr bwMode="auto">
            <a:xfrm flipV="1">
              <a:off x="3487" y="1662"/>
              <a:ext cx="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02" name="Rectangle 424"/>
            <p:cNvSpPr>
              <a:spLocks noChangeArrowheads="1"/>
            </p:cNvSpPr>
            <p:nvPr/>
          </p:nvSpPr>
          <p:spPr bwMode="auto">
            <a:xfrm>
              <a:off x="3926" y="1009"/>
              <a:ext cx="1067" cy="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de-DE" sz="1600">
                  <a:solidFill>
                    <a:srgbClr val="000066"/>
                  </a:solidFill>
                </a:rPr>
                <a:t>Chlorine </a:t>
              </a:r>
            </a:p>
            <a:p>
              <a:pPr defTabSz="762000" eaLnBrk="0" hangingPunct="0"/>
              <a:r>
                <a:rPr lang="de-DE" sz="1600">
                  <a:solidFill>
                    <a:srgbClr val="000066"/>
                  </a:solidFill>
                </a:rPr>
                <a:t>dioxide</a:t>
              </a:r>
            </a:p>
            <a:p>
              <a:pPr defTabSz="762000" eaLnBrk="0" hangingPunct="0"/>
              <a:r>
                <a:rPr lang="de-DE" sz="1600">
                  <a:solidFill>
                    <a:srgbClr val="000066"/>
                  </a:solidFill>
                </a:rPr>
                <a:t>alternative: ORP</a:t>
              </a:r>
            </a:p>
          </p:txBody>
        </p:sp>
        <p:sp>
          <p:nvSpPr>
            <p:cNvPr id="50603" name="Rectangle 425"/>
            <p:cNvSpPr>
              <a:spLocks noChangeArrowheads="1"/>
            </p:cNvSpPr>
            <p:nvPr/>
          </p:nvSpPr>
          <p:spPr bwMode="auto">
            <a:xfrm>
              <a:off x="1293" y="1248"/>
              <a:ext cx="635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de-DE" sz="1600" b="1">
                  <a:solidFill>
                    <a:srgbClr val="000066"/>
                  </a:solidFill>
                </a:rPr>
                <a:t>Cooling </a:t>
              </a:r>
            </a:p>
            <a:p>
              <a:pPr algn="ctr" defTabSz="762000" eaLnBrk="0" hangingPunct="0"/>
              <a:r>
                <a:rPr lang="de-DE" sz="1600" b="1">
                  <a:solidFill>
                    <a:srgbClr val="000066"/>
                  </a:solidFill>
                </a:rPr>
                <a:t>Tower</a:t>
              </a:r>
            </a:p>
          </p:txBody>
        </p:sp>
        <p:sp>
          <p:nvSpPr>
            <p:cNvPr id="50604" name="Rectangle 426"/>
            <p:cNvSpPr>
              <a:spLocks noChangeArrowheads="1"/>
            </p:cNvSpPr>
            <p:nvPr/>
          </p:nvSpPr>
          <p:spPr bwMode="auto">
            <a:xfrm>
              <a:off x="230" y="1714"/>
              <a:ext cx="102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GB" sz="1600" b="1">
                  <a:solidFill>
                    <a:srgbClr val="000066"/>
                  </a:solidFill>
                </a:rPr>
                <a:t>make-up water</a:t>
              </a:r>
            </a:p>
          </p:txBody>
        </p:sp>
        <p:sp>
          <p:nvSpPr>
            <p:cNvPr id="50605" name="Rectangle 427"/>
            <p:cNvSpPr>
              <a:spLocks noChangeArrowheads="1"/>
            </p:cNvSpPr>
            <p:nvPr/>
          </p:nvSpPr>
          <p:spPr bwMode="auto">
            <a:xfrm rot="-5400000">
              <a:off x="4877" y="1556"/>
              <a:ext cx="1270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GB" sz="1600" b="1">
                  <a:solidFill>
                    <a:srgbClr val="000066"/>
                  </a:solidFill>
                </a:rPr>
                <a:t>Heat  exchanger</a:t>
              </a:r>
            </a:p>
          </p:txBody>
        </p:sp>
        <p:sp>
          <p:nvSpPr>
            <p:cNvPr id="50606" name="Rectangle 428"/>
            <p:cNvSpPr>
              <a:spLocks noChangeArrowheads="1"/>
            </p:cNvSpPr>
            <p:nvPr/>
          </p:nvSpPr>
          <p:spPr bwMode="auto">
            <a:xfrm>
              <a:off x="1296" y="2257"/>
              <a:ext cx="57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n-GB" sz="1600" b="1">
                  <a:solidFill>
                    <a:srgbClr val="000066"/>
                  </a:solidFill>
                </a:rPr>
                <a:t>Basin</a:t>
              </a:r>
            </a:p>
          </p:txBody>
        </p:sp>
        <p:sp>
          <p:nvSpPr>
            <p:cNvPr id="50607" name="Rectangle 429"/>
            <p:cNvSpPr>
              <a:spLocks noChangeArrowheads="1"/>
            </p:cNvSpPr>
            <p:nvPr/>
          </p:nvSpPr>
          <p:spPr bwMode="auto">
            <a:xfrm>
              <a:off x="2640" y="3168"/>
              <a:ext cx="768" cy="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608" name="Line 430"/>
            <p:cNvSpPr>
              <a:spLocks noChangeShapeType="1"/>
            </p:cNvSpPr>
            <p:nvPr/>
          </p:nvSpPr>
          <p:spPr bwMode="auto">
            <a:xfrm>
              <a:off x="2592" y="2900"/>
              <a:ext cx="0" cy="48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09" name="Line 431"/>
            <p:cNvSpPr>
              <a:spLocks noChangeShapeType="1"/>
            </p:cNvSpPr>
            <p:nvPr/>
          </p:nvSpPr>
          <p:spPr bwMode="auto">
            <a:xfrm>
              <a:off x="2592" y="3380"/>
              <a:ext cx="96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0" name="Line 432"/>
            <p:cNvSpPr>
              <a:spLocks noChangeShapeType="1"/>
            </p:cNvSpPr>
            <p:nvPr/>
          </p:nvSpPr>
          <p:spPr bwMode="auto">
            <a:xfrm>
              <a:off x="3360" y="3380"/>
              <a:ext cx="96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1" name="Line 433"/>
            <p:cNvSpPr>
              <a:spLocks noChangeShapeType="1"/>
            </p:cNvSpPr>
            <p:nvPr/>
          </p:nvSpPr>
          <p:spPr bwMode="auto">
            <a:xfrm flipV="1">
              <a:off x="3456" y="2132"/>
              <a:ext cx="0" cy="1248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2" name="Line 434"/>
            <p:cNvSpPr>
              <a:spLocks noChangeShapeType="1"/>
            </p:cNvSpPr>
            <p:nvPr/>
          </p:nvSpPr>
          <p:spPr bwMode="auto">
            <a:xfrm flipH="1">
              <a:off x="2304" y="2132"/>
              <a:ext cx="1152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3" name="Line 435"/>
            <p:cNvSpPr>
              <a:spLocks noChangeShapeType="1"/>
            </p:cNvSpPr>
            <p:nvPr/>
          </p:nvSpPr>
          <p:spPr bwMode="auto">
            <a:xfrm>
              <a:off x="2304" y="2132"/>
              <a:ext cx="0" cy="144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4" name="Line 436"/>
            <p:cNvSpPr>
              <a:spLocks noChangeShapeType="1"/>
            </p:cNvSpPr>
            <p:nvPr/>
          </p:nvSpPr>
          <p:spPr bwMode="auto">
            <a:xfrm>
              <a:off x="3488" y="3136"/>
              <a:ext cx="2" cy="4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5" name="Line 437"/>
            <p:cNvSpPr>
              <a:spLocks noChangeShapeType="1"/>
            </p:cNvSpPr>
            <p:nvPr/>
          </p:nvSpPr>
          <p:spPr bwMode="auto">
            <a:xfrm>
              <a:off x="3358" y="3556"/>
              <a:ext cx="13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6" name="Freeform 438"/>
            <p:cNvSpPr>
              <a:spLocks/>
            </p:cNvSpPr>
            <p:nvPr/>
          </p:nvSpPr>
          <p:spPr bwMode="auto">
            <a:xfrm>
              <a:off x="2578" y="3051"/>
              <a:ext cx="29" cy="29"/>
            </a:xfrm>
            <a:custGeom>
              <a:avLst/>
              <a:gdLst>
                <a:gd name="T0" fmla="*/ 14 w 29"/>
                <a:gd name="T1" fmla="*/ 28 h 29"/>
                <a:gd name="T2" fmla="*/ 28 w 29"/>
                <a:gd name="T3" fmla="*/ 0 h 29"/>
                <a:gd name="T4" fmla="*/ 0 w 29"/>
                <a:gd name="T5" fmla="*/ 0 h 29"/>
                <a:gd name="T6" fmla="*/ 14 w 29"/>
                <a:gd name="T7" fmla="*/ 28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29"/>
                <a:gd name="T14" fmla="*/ 29 w 2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29">
                  <a:moveTo>
                    <a:pt x="14" y="28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14" y="2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617" name="Rectangle 439"/>
            <p:cNvSpPr>
              <a:spLocks noChangeArrowheads="1"/>
            </p:cNvSpPr>
            <p:nvPr/>
          </p:nvSpPr>
          <p:spPr bwMode="auto">
            <a:xfrm>
              <a:off x="2640" y="3216"/>
              <a:ext cx="76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de-DE" sz="1600" b="1">
                  <a:solidFill>
                    <a:srgbClr val="000066"/>
                  </a:solidFill>
                </a:rPr>
                <a:t>ClO</a:t>
              </a:r>
              <a:r>
                <a:rPr lang="de-DE" sz="1200" b="1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50618" name="Text Box 440"/>
            <p:cNvSpPr txBox="1">
              <a:spLocks noChangeArrowheads="1"/>
            </p:cNvSpPr>
            <p:nvPr/>
          </p:nvSpPr>
          <p:spPr bwMode="auto">
            <a:xfrm>
              <a:off x="1824" y="3696"/>
              <a:ext cx="3360" cy="30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2200">
                <a:solidFill>
                  <a:srgbClr val="000066"/>
                </a:solidFill>
              </a:endParaRPr>
            </a:p>
          </p:txBody>
        </p:sp>
      </p:grpSp>
      <p:sp>
        <p:nvSpPr>
          <p:cNvPr id="50179" name="Text Box 442"/>
          <p:cNvSpPr txBox="1">
            <a:spLocks noChangeArrowheads="1"/>
          </p:cNvSpPr>
          <p:nvPr/>
        </p:nvSpPr>
        <p:spPr bwMode="auto">
          <a:xfrm>
            <a:off x="457200" y="5562600"/>
            <a:ext cx="76962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/>
              <a:t>continuous dosage for residual of 0.2 – 0.3 ppm or repeated shock dosage 0.5-1.2 ppm</a:t>
            </a:r>
            <a:endParaRPr lang="en-GB" sz="2200"/>
          </a:p>
        </p:txBody>
      </p:sp>
      <p:sp>
        <p:nvSpPr>
          <p:cNvPr id="50180" name="Title 4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800" smtClean="0"/>
              <a:t>Cooling Water Treatment with ClO</a:t>
            </a:r>
            <a:r>
              <a:rPr lang="en-GB" sz="2800" baseline="-10000" smtClean="0"/>
              <a:t>2</a:t>
            </a:r>
            <a:endParaRPr lang="en-US" sz="280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Winery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Winery was using bleach (sodium hypo) to clean aging and storage tanks</a:t>
            </a:r>
          </a:p>
          <a:p>
            <a:r>
              <a:rPr lang="en-US" dirty="0" smtClean="0"/>
              <a:t>Concerns about TCA &amp; TCB</a:t>
            </a:r>
          </a:p>
          <a:p>
            <a:r>
              <a:rPr lang="en-US" dirty="0" smtClean="0"/>
              <a:t>ClO2 and PAA were tested</a:t>
            </a:r>
          </a:p>
          <a:p>
            <a:r>
              <a:rPr lang="en-US" dirty="0" smtClean="0"/>
              <a:t>PAA proved to be too expensive</a:t>
            </a:r>
          </a:p>
          <a:p>
            <a:r>
              <a:rPr lang="en-US" dirty="0" smtClean="0"/>
              <a:t>ClO2 was chosen for CIP tank washing and filter cleaning.</a:t>
            </a:r>
          </a:p>
          <a:p>
            <a:r>
              <a:rPr lang="en-US" dirty="0" smtClean="0"/>
              <a:t>Cooling towers were also treated with ClO2</a:t>
            </a:r>
          </a:p>
          <a:p>
            <a:r>
              <a:rPr lang="en-US" dirty="0" smtClean="0"/>
              <a:t>Day tanks were made with 1,000 </a:t>
            </a:r>
            <a:r>
              <a:rPr lang="en-US" dirty="0" err="1" smtClean="0"/>
              <a:t>ppm</a:t>
            </a:r>
            <a:r>
              <a:rPr lang="en-US" dirty="0" smtClean="0"/>
              <a:t> ClO2</a:t>
            </a:r>
          </a:p>
          <a:p>
            <a:r>
              <a:rPr lang="en-US" dirty="0" err="1" smtClean="0"/>
              <a:t>Venturi</a:t>
            </a:r>
            <a:r>
              <a:rPr lang="en-US" dirty="0" smtClean="0"/>
              <a:t> used to inject in wine tanks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FE1F5D-3441-4E4C-816F-FDCDC7DB095D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</p:cSld>
  <p:clrMapOvr>
    <a:masterClrMapping/>
  </p:clrMapOvr>
  <p:transition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24AA2F-EA53-4A0A-BDD6-5DF4D4739B08}" type="slidenum">
              <a:rPr lang="de-DE"/>
              <a:pPr/>
              <a:t>73</a:t>
            </a:fld>
            <a:endParaRPr lang="de-DE"/>
          </a:p>
        </p:txBody>
      </p:sp>
      <p:graphicFrame>
        <p:nvGraphicFramePr>
          <p:cNvPr id="197635" name="Object 3"/>
          <p:cNvGraphicFramePr>
            <a:graphicFrameLocks noChangeAspect="1"/>
          </p:cNvGraphicFramePr>
          <p:nvPr/>
        </p:nvGraphicFramePr>
        <p:xfrm>
          <a:off x="971550" y="765175"/>
          <a:ext cx="7620000" cy="5727700"/>
        </p:xfrm>
        <a:graphic>
          <a:graphicData uri="http://schemas.openxmlformats.org/presentationml/2006/ole">
            <p:oleObj spid="_x0000_s114690" name="Visio" r:id="rId3" imgW="12413880" imgH="8679960" progId="Visio.Drawing.11">
              <p:embed/>
            </p:oleObj>
          </a:graphicData>
        </a:graphic>
      </p:graphicFrame>
      <p:sp>
        <p:nvSpPr>
          <p:cNvPr id="197636" name="Rectangle 4">
            <a:hlinkClick r:id="rId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2209800" y="1676400"/>
            <a:ext cx="5334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8" dist="17961" dir="13500000">
              <a:srgbClr val="C3D3F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37" name="Rectangle 5">
            <a:hlinkClick r:id="rId5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7696200" y="1600200"/>
            <a:ext cx="5334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8" dist="17961" dir="13500000">
              <a:srgbClr val="C3D3F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7638" name="Rectangle 6">
            <a:hlinkClick r:id="rId6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505200" y="1600200"/>
            <a:ext cx="8382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8" dist="17961" dir="13500000">
              <a:srgbClr val="C3D3F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8CFB40-701D-44EF-8CE5-F18C7CC69A88}" type="slidenum">
              <a:rPr lang="de-DE"/>
              <a:pPr/>
              <a:t>74</a:t>
            </a:fld>
            <a:endParaRPr lang="de-DE"/>
          </a:p>
        </p:txBody>
      </p:sp>
      <p:graphicFrame>
        <p:nvGraphicFramePr>
          <p:cNvPr id="198658" name="Object 2"/>
          <p:cNvGraphicFramePr>
            <a:graphicFrameLocks noChangeAspect="1"/>
          </p:cNvGraphicFramePr>
          <p:nvPr/>
        </p:nvGraphicFramePr>
        <p:xfrm>
          <a:off x="838200" y="762000"/>
          <a:ext cx="7772400" cy="5732463"/>
        </p:xfrm>
        <a:graphic>
          <a:graphicData uri="http://schemas.openxmlformats.org/presentationml/2006/ole">
            <p:oleObj spid="_x0000_s115714" name="Visio" r:id="rId3" imgW="12413880" imgH="8629200" progId="Visio.Drawing.11">
              <p:embed/>
            </p:oleObj>
          </a:graphicData>
        </a:graphic>
      </p:graphicFrame>
      <p:sp>
        <p:nvSpPr>
          <p:cNvPr id="198660" name="Rectangle 4">
            <a:hlinkClick r:id="rId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2133600" y="1752600"/>
            <a:ext cx="60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8" dist="17961" dir="13500000">
              <a:srgbClr val="C3D3F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1" name="Rectangle 5">
            <a:hlinkClick r:id="rId5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886200" y="1143000"/>
            <a:ext cx="609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8" dist="17961" dir="13500000">
              <a:srgbClr val="C3D3F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Rectangle 6">
            <a:hlinkClick r:id="rId6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5105400" y="1524000"/>
            <a:ext cx="11430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8" dist="17961" dir="13500000">
              <a:srgbClr val="C3D3F3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BC4F66-4AB8-43C3-8AF8-9D6C9B37CAB6}" type="slidenum">
              <a:rPr lang="de-DE"/>
              <a:pPr/>
              <a:t>75</a:t>
            </a:fld>
            <a:endParaRPr lang="de-DE"/>
          </a:p>
        </p:txBody>
      </p:sp>
      <p:graphicFrame>
        <p:nvGraphicFramePr>
          <p:cNvPr id="199683" name="Object 3"/>
          <p:cNvGraphicFramePr>
            <a:graphicFrameLocks noChangeAspect="1"/>
          </p:cNvGraphicFramePr>
          <p:nvPr/>
        </p:nvGraphicFramePr>
        <p:xfrm>
          <a:off x="1219200" y="706438"/>
          <a:ext cx="6629400" cy="5816600"/>
        </p:xfrm>
        <a:graphic>
          <a:graphicData uri="http://schemas.openxmlformats.org/presentationml/2006/ole">
            <p:oleObj spid="_x0000_s116738" name="Visio" r:id="rId3" imgW="9111960" imgH="7967520" progId="Visio.Drawing.11">
              <p:embed/>
            </p:oleObj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D7489A-8C4A-460A-8638-090A92B3757C}" type="slidenum">
              <a:rPr lang="de-DE"/>
              <a:pPr/>
              <a:t>76</a:t>
            </a:fld>
            <a:endParaRPr lang="de-DE"/>
          </a:p>
        </p:txBody>
      </p:sp>
      <p:graphicFrame>
        <p:nvGraphicFramePr>
          <p:cNvPr id="200707" name="Object 3"/>
          <p:cNvGraphicFramePr>
            <a:graphicFrameLocks noChangeAspect="1"/>
          </p:cNvGraphicFramePr>
          <p:nvPr/>
        </p:nvGraphicFramePr>
        <p:xfrm>
          <a:off x="990600" y="609600"/>
          <a:ext cx="7432675" cy="5842000"/>
        </p:xfrm>
        <a:graphic>
          <a:graphicData uri="http://schemas.openxmlformats.org/presentationml/2006/ole">
            <p:oleObj spid="_x0000_s117762" name="Visio" r:id="rId3" imgW="9183240" imgH="7094160" progId="Visio.Drawing.11">
              <p:embed/>
            </p:oleObj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smtClean="0"/>
              <a:t>Conclusion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ClO2 is a great choice for disinfection and sanitization for the Municipal, Industrial and F&amp;B markets.</a:t>
            </a:r>
          </a:p>
          <a:p>
            <a:r>
              <a:rPr lang="en-US" dirty="0" smtClean="0"/>
              <a:t>A strong disinfectant which must be generated on-site</a:t>
            </a:r>
          </a:p>
          <a:p>
            <a:r>
              <a:rPr lang="en-US" dirty="0" smtClean="0"/>
              <a:t>Very limited harmful or lasting effects</a:t>
            </a:r>
          </a:p>
          <a:p>
            <a:r>
              <a:rPr lang="en-US" dirty="0" smtClean="0"/>
              <a:t>Safe for operator use with some pre-cautions</a:t>
            </a:r>
          </a:p>
          <a:p>
            <a:r>
              <a:rPr lang="en-US" dirty="0" smtClean="0"/>
              <a:t>Not expensive to operate</a:t>
            </a:r>
          </a:p>
          <a:p>
            <a:r>
              <a:rPr lang="en-US" dirty="0" smtClean="0"/>
              <a:t>Very versatile answer to other competitive products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21B4043-319D-4A64-A121-CD5A5D4C17AE}" type="slidenum">
              <a:rPr lang="de-DE" smtClean="0"/>
              <a:pPr/>
              <a:t>77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Ozone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Capital costs can be high</a:t>
            </a:r>
          </a:p>
          <a:p>
            <a:pPr eaLnBrk="1" hangingPunct="1"/>
            <a:r>
              <a:rPr lang="en-US" sz="2800" smtClean="0"/>
              <a:t>Energy demand is high</a:t>
            </a:r>
          </a:p>
          <a:p>
            <a:pPr eaLnBrk="1" hangingPunct="1"/>
            <a:r>
              <a:rPr lang="en-US" sz="2800" smtClean="0"/>
              <a:t>Temperature, humidity and pressure can be a factor</a:t>
            </a:r>
          </a:p>
          <a:p>
            <a:pPr eaLnBrk="1" hangingPunct="1"/>
            <a:r>
              <a:rPr lang="en-US" sz="2800" smtClean="0"/>
              <a:t>Half-life of only 20 minutes</a:t>
            </a:r>
          </a:p>
          <a:p>
            <a:pPr eaLnBrk="1" hangingPunct="1"/>
            <a:r>
              <a:rPr lang="en-US" sz="2800" smtClean="0"/>
              <a:t>Can breakdown organic components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A765FC0-70BF-4858-A99B-792A80006E4A}" type="slidenum">
              <a:rPr lang="de-DE" smtClean="0"/>
              <a:pPr/>
              <a:t>8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Peracetic</a:t>
            </a:r>
            <a:r>
              <a:rPr lang="en-US" sz="2800" dirty="0" smtClean="0"/>
              <a:t> Acid (PAA)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Mixture of Acetic Acid and Hydrogen Peroxide</a:t>
            </a:r>
          </a:p>
          <a:p>
            <a:r>
              <a:rPr lang="en-US" sz="2800" smtClean="0"/>
              <a:t>Strong disinfectant</a:t>
            </a:r>
          </a:p>
          <a:p>
            <a:r>
              <a:rPr lang="en-US" sz="2800" smtClean="0"/>
              <a:t>Penetrates bacteria membranes</a:t>
            </a:r>
          </a:p>
          <a:p>
            <a:r>
              <a:rPr lang="en-US" sz="2800" smtClean="0"/>
              <a:t>Widely used in the F&amp;B market</a:t>
            </a:r>
          </a:p>
          <a:p>
            <a:r>
              <a:rPr lang="en-US" sz="2800" smtClean="0"/>
              <a:t>Minimal capital cost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DF8B034-8DF1-49B2-930A-9A679346C0D9}" type="slidenum">
              <a:rPr lang="de-DE" smtClean="0"/>
              <a:pPr/>
              <a:t>9</a:t>
            </a:fld>
            <a:endParaRPr lang="de-DE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">
  <a:themeElements>
    <a:clrScheme name="2005CorpI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Corp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CorpI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CorpI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CorpI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CorpI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CorpI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CorpI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CorpI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CorpI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CorpI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CorpI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CorpI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CorpI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</Template>
  <TotalTime>870</TotalTime>
  <Words>2281</Words>
  <Application>Microsoft Office PowerPoint</Application>
  <PresentationFormat>On-screen Show (4:3)</PresentationFormat>
  <Paragraphs>633</Paragraphs>
  <Slides>77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Corporate</vt:lpstr>
      <vt:lpstr>Diagramm</vt:lpstr>
      <vt:lpstr>Worksheet</vt:lpstr>
      <vt:lpstr>Dokument</vt:lpstr>
      <vt:lpstr>Document</vt:lpstr>
      <vt:lpstr>Photo Editor Photo</vt:lpstr>
      <vt:lpstr>Visio</vt:lpstr>
      <vt:lpstr>Chlorine Dioxide Technology</vt:lpstr>
      <vt:lpstr>Introductions</vt:lpstr>
      <vt:lpstr>Seminar Goal</vt:lpstr>
      <vt:lpstr>Disinfection Methods</vt:lpstr>
      <vt:lpstr>UV-Light</vt:lpstr>
      <vt:lpstr>UV-Light</vt:lpstr>
      <vt:lpstr>Ozone</vt:lpstr>
      <vt:lpstr>Ozone</vt:lpstr>
      <vt:lpstr>Peracetic Acid (PAA)</vt:lpstr>
      <vt:lpstr>Slide 10</vt:lpstr>
      <vt:lpstr>Peracetic Acid (PAA)</vt:lpstr>
      <vt:lpstr>Chlorine</vt:lpstr>
      <vt:lpstr>Not Chlorine</vt:lpstr>
      <vt:lpstr>Chlorine</vt:lpstr>
      <vt:lpstr>Slide 15</vt:lpstr>
      <vt:lpstr>Influence of different pH-values</vt:lpstr>
      <vt:lpstr>Slide 17</vt:lpstr>
      <vt:lpstr>Chlorine Dioxide – ClO2</vt:lpstr>
      <vt:lpstr>Physical Properties of Chlorine Dioxide</vt:lpstr>
      <vt:lpstr>Properties of Chlorine Dioxide</vt:lpstr>
      <vt:lpstr>Reactions with Organic Substances</vt:lpstr>
      <vt:lpstr>Reaction with Inorganic Substances</vt:lpstr>
      <vt:lpstr>Slide 23</vt:lpstr>
      <vt:lpstr>Bacterial Reduction with Chlorine Dioxide</vt:lpstr>
      <vt:lpstr>Fungicidal Activity with Chlorine Dioxide</vt:lpstr>
      <vt:lpstr>Biofilm  -  a universal Problem</vt:lpstr>
      <vt:lpstr>Resistance of Biofilms  </vt:lpstr>
      <vt:lpstr>Chlorine Dioxide for Legionella Control</vt:lpstr>
      <vt:lpstr>Slide 29</vt:lpstr>
      <vt:lpstr>Slide 30</vt:lpstr>
      <vt:lpstr>Bello Zon Technology</vt:lpstr>
      <vt:lpstr>Bello Zon® ClO2 - Generation Method</vt:lpstr>
      <vt:lpstr>Legio Zon</vt:lpstr>
      <vt:lpstr>Legio Zon Basic Info</vt:lpstr>
      <vt:lpstr>Legio Zon Design: Front</vt:lpstr>
      <vt:lpstr>Bello Zon CDVc (dilute chemicals)</vt:lpstr>
      <vt:lpstr>Bello Zon CDVc for Diluted Chemicals</vt:lpstr>
      <vt:lpstr>ClO2–Concentration in Bello Zon®-Systems</vt:lpstr>
      <vt:lpstr>Bello Zon® - Reactor CDV and CDK</vt:lpstr>
      <vt:lpstr>Operation of CDV </vt:lpstr>
      <vt:lpstr>Operation of CDK </vt:lpstr>
      <vt:lpstr>Bello Zon® Type CDKc, (concentrated chemicals)</vt:lpstr>
      <vt:lpstr>Chemical Safety</vt:lpstr>
      <vt:lpstr>Reactor Safety</vt:lpstr>
      <vt:lpstr>Additional Safety Features</vt:lpstr>
      <vt:lpstr>Maintenance</vt:lpstr>
      <vt:lpstr>Analysis of Chlorine Dioxide and Chlorite</vt:lpstr>
      <vt:lpstr>Amperometric sensors for ClO2 and Chlorite</vt:lpstr>
      <vt:lpstr>Applications with Chlorine Dioxide</vt:lpstr>
      <vt:lpstr>Slide 50</vt:lpstr>
      <vt:lpstr>Slide 51</vt:lpstr>
      <vt:lpstr>Beverage Industry</vt:lpstr>
      <vt:lpstr>ClO2 in Breweries</vt:lpstr>
      <vt:lpstr>Clean in Place (CIP) with ClO2</vt:lpstr>
      <vt:lpstr>Bottle Washing with ClO2</vt:lpstr>
      <vt:lpstr>Bottle Rinsing with ClO2</vt:lpstr>
      <vt:lpstr>ClO2 in Filling Machines</vt:lpstr>
      <vt:lpstr>Pasteurization</vt:lpstr>
      <vt:lpstr>ClO2 in the Chicken Industry</vt:lpstr>
      <vt:lpstr>Vegetable Washing with ClO2</vt:lpstr>
      <vt:lpstr>Onion Rings, sprayed with Chlorine Dioxide Wash Water</vt:lpstr>
      <vt:lpstr>Optimizing the ClO2-Distribution </vt:lpstr>
      <vt:lpstr>Batch-wise Flume Basins</vt:lpstr>
      <vt:lpstr>Continuous Flume Basins</vt:lpstr>
      <vt:lpstr>Continuous Salad Washing </vt:lpstr>
      <vt:lpstr>Spinach Processing with ClO2</vt:lpstr>
      <vt:lpstr>Apple processing</vt:lpstr>
      <vt:lpstr>Slide 68</vt:lpstr>
      <vt:lpstr>Horticulture Applications</vt:lpstr>
      <vt:lpstr>Legionella Control</vt:lpstr>
      <vt:lpstr>Cooling Water Treatment with ClO2</vt:lpstr>
      <vt:lpstr>Recent Winery Application</vt:lpstr>
      <vt:lpstr>Slide 73</vt:lpstr>
      <vt:lpstr>Slide 74</vt:lpstr>
      <vt:lpstr>Slide 75</vt:lpstr>
      <vt:lpstr>Slide 76</vt:lpstr>
      <vt:lpstr>Conclusion</vt:lpstr>
    </vt:vector>
  </TitlesOfParts>
  <Company>ProMinent Dosiertechnik GmbH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rothe</dc:creator>
  <cp:lastModifiedBy> </cp:lastModifiedBy>
  <cp:revision>191</cp:revision>
  <cp:lastPrinted>2000-07-21T07:29:10Z</cp:lastPrinted>
  <dcterms:created xsi:type="dcterms:W3CDTF">2003-03-20T10:50:09Z</dcterms:created>
  <dcterms:modified xsi:type="dcterms:W3CDTF">2010-11-01T17:23:23Z</dcterms:modified>
</cp:coreProperties>
</file>