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61"/>
  </p:notesMasterIdLst>
  <p:handoutMasterIdLst>
    <p:handoutMasterId r:id="rId62"/>
  </p:handoutMasterIdLst>
  <p:sldIdLst>
    <p:sldId id="259" r:id="rId2"/>
    <p:sldId id="657" r:id="rId3"/>
    <p:sldId id="680" r:id="rId4"/>
    <p:sldId id="681" r:id="rId5"/>
    <p:sldId id="682" r:id="rId6"/>
    <p:sldId id="683" r:id="rId7"/>
    <p:sldId id="684" r:id="rId8"/>
    <p:sldId id="685" r:id="rId9"/>
    <p:sldId id="686" r:id="rId10"/>
    <p:sldId id="687" r:id="rId11"/>
    <p:sldId id="688" r:id="rId12"/>
    <p:sldId id="696" r:id="rId13"/>
    <p:sldId id="689" r:id="rId14"/>
    <p:sldId id="653" r:id="rId15"/>
    <p:sldId id="268" r:id="rId16"/>
    <p:sldId id="656" r:id="rId17"/>
    <p:sldId id="690" r:id="rId18"/>
    <p:sldId id="447" r:id="rId19"/>
    <p:sldId id="551" r:id="rId20"/>
    <p:sldId id="260" r:id="rId21"/>
    <p:sldId id="563" r:id="rId22"/>
    <p:sldId id="646" r:id="rId23"/>
    <p:sldId id="647" r:id="rId24"/>
    <p:sldId id="648" r:id="rId25"/>
    <p:sldId id="649" r:id="rId26"/>
    <p:sldId id="679" r:id="rId27"/>
    <p:sldId id="694" r:id="rId28"/>
    <p:sldId id="650" r:id="rId29"/>
    <p:sldId id="651" r:id="rId30"/>
    <p:sldId id="678" r:id="rId31"/>
    <p:sldId id="290" r:id="rId32"/>
    <p:sldId id="697" r:id="rId33"/>
    <p:sldId id="691" r:id="rId34"/>
    <p:sldId id="676" r:id="rId35"/>
    <p:sldId id="677" r:id="rId36"/>
    <p:sldId id="560" r:id="rId37"/>
    <p:sldId id="561" r:id="rId38"/>
    <p:sldId id="652" r:id="rId39"/>
    <p:sldId id="564" r:id="rId40"/>
    <p:sldId id="538" r:id="rId41"/>
    <p:sldId id="501" r:id="rId42"/>
    <p:sldId id="292" r:id="rId43"/>
    <p:sldId id="556" r:id="rId44"/>
    <p:sldId id="558" r:id="rId45"/>
    <p:sldId id="559" r:id="rId46"/>
    <p:sldId id="565" r:id="rId47"/>
    <p:sldId id="506" r:id="rId48"/>
    <p:sldId id="507" r:id="rId49"/>
    <p:sldId id="602" r:id="rId50"/>
    <p:sldId id="695" r:id="rId51"/>
    <p:sldId id="606" r:id="rId52"/>
    <p:sldId id="607" r:id="rId53"/>
    <p:sldId id="608" r:id="rId54"/>
    <p:sldId id="658" r:id="rId55"/>
    <p:sldId id="659" r:id="rId56"/>
    <p:sldId id="660" r:id="rId57"/>
    <p:sldId id="661" r:id="rId58"/>
    <p:sldId id="693" r:id="rId59"/>
    <p:sldId id="692" r:id="rId60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A9AC6"/>
    <a:srgbClr val="CCECFF"/>
    <a:srgbClr val="000099"/>
    <a:srgbClr val="000066"/>
    <a:srgbClr val="FFCC99"/>
    <a:srgbClr val="6DA2D7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595" autoAdjust="0"/>
  </p:normalViewPr>
  <p:slideViewPr>
    <p:cSldViewPr>
      <p:cViewPr>
        <p:scale>
          <a:sx n="50" d="100"/>
          <a:sy n="50" d="100"/>
        </p:scale>
        <p:origin x="-1493" y="-139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934"/>
    </p:cViewPr>
  </p:sorterViewPr>
  <p:notesViewPr>
    <p:cSldViewPr>
      <p:cViewPr varScale="1">
        <p:scale>
          <a:sx n="50" d="100"/>
          <a:sy n="50" d="100"/>
        </p:scale>
        <p:origin x="-1920" y="-102"/>
      </p:cViewPr>
      <p:guideLst>
        <p:guide orient="horz" pos="3120"/>
        <p:guide pos="21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27.xml"/><Relationship Id="rId1" Type="http://schemas.openxmlformats.org/officeDocument/2006/relationships/slide" Target="slides/slide22.xml"/><Relationship Id="rId6" Type="http://schemas.openxmlformats.org/officeDocument/2006/relationships/slide" Target="slides/slide46.xml"/><Relationship Id="rId5" Type="http://schemas.openxmlformats.org/officeDocument/2006/relationships/slide" Target="slides/slide39.xml"/><Relationship Id="rId4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EF2EBCF-1E58-42C1-9878-F38422BCA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1413" cy="3713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50387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FDE0259-5D41-4C32-87FD-28BD1A226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D8417-7BED-471D-A169-EE9B461925F1}" type="slidenum">
              <a:rPr lang="de-DE"/>
              <a:pPr/>
              <a:t>34</a:t>
            </a:fld>
            <a:endParaRPr lang="de-DE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48238" cy="3713163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AF76A-5049-494D-B3A4-20363E75ECAD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BFEE5-30D7-480C-AA03-FB62DE64769E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D9210-4987-4262-AD74-14A5ECFC8901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02372-CE7E-4089-AE91-53CE9123E15A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8237" cy="3711575"/>
          </a:xfrm>
          <a:solidFill>
            <a:srgbClr val="FFFFFF"/>
          </a:solidFill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5350"/>
            <a:ext cx="4965700" cy="4457700"/>
          </a:xfrm>
          <a:noFill/>
          <a:ln/>
        </p:spPr>
        <p:txBody>
          <a:bodyPr lIns="95868" tIns="47935" rIns="95868" bIns="47935"/>
          <a:lstStyle/>
          <a:p>
            <a:pPr latinLnBrk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3AD97-C856-4B07-AE86-1BFBB401CF92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60425"/>
            <a:ext cx="4637087" cy="34798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4B936-5D07-4C6D-A762-A30F03B6C8D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47744-6792-41E9-B3C2-AFDE6AB83ED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00054-D73D-4517-BAEE-4C8EC7365A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FAA5B-3906-4DCA-BBA7-2337AF33F59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8237" cy="3711575"/>
          </a:xfrm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1700" y="4705350"/>
            <a:ext cx="4965700" cy="4457700"/>
          </a:xfrm>
          <a:noFill/>
          <a:ln/>
        </p:spPr>
        <p:txBody>
          <a:bodyPr lIns="95868" tIns="47935" rIns="95868" bIns="4793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BD87D-95E6-4C3C-8A5C-750865E6EFF0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936F0-7D4E-43BE-9544-D34B2F45C3E9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B4D57-1171-48F7-9860-13C50F3D7CD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633413" y="1052513"/>
            <a:ext cx="7610475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582025" y="125413"/>
            <a:ext cx="204788" cy="1149350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34075" y="1100138"/>
            <a:ext cx="2232025" cy="122237"/>
            <a:chOff x="3738" y="693"/>
            <a:chExt cx="1406" cy="7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38" y="693"/>
              <a:ext cx="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81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x</a:t>
              </a:r>
              <a:endParaRPr lang="de-D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p</a:t>
              </a:r>
              <a:endParaRPr lang="de-DE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5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97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24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47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s</a:t>
              </a:r>
              <a:endParaRPr lang="de-DE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983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01" y="693"/>
              <a:ext cx="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i</a:t>
              </a:r>
              <a:endParaRPr lang="de-DE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19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059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074" y="693"/>
              <a:ext cx="4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C</a:t>
              </a:r>
              <a:endParaRPr lang="de-DE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24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h</a:t>
              </a:r>
              <a:endParaRPr lang="de-DE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6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203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264" y="693"/>
              <a:ext cx="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-</a:t>
              </a:r>
              <a:endParaRPr lang="de-DE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29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F</a:t>
              </a:r>
              <a:endParaRPr lang="de-DE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3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70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40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450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46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507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547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588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612" y="693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W</a:t>
              </a:r>
              <a:endParaRPr lang="de-DE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67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712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736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77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801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820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85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88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919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958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982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043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508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5121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</p:grp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0" y="1268413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4" name="Picture 105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1852613"/>
            <a:ext cx="76088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Freeform 54"/>
          <p:cNvSpPr>
            <a:spLocks/>
          </p:cNvSpPr>
          <p:nvPr/>
        </p:nvSpPr>
        <p:spPr bwMode="auto">
          <a:xfrm>
            <a:off x="633413" y="3206750"/>
            <a:ext cx="7610475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0" y="3213100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44888"/>
            <a:ext cx="7704138" cy="190023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620000" cy="1676400"/>
          </a:xfrm>
        </p:spPr>
        <p:txBody>
          <a:bodyPr anchorCtr="1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251B-E5F7-4517-8A30-185DAEADD9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B117-A837-4690-AE99-46FE85AEC5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C1CB-0E11-4701-A202-3E5CE12126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F5D-3441-4E4C-816F-FDCDC7DB09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AB1E-1D09-4D7A-BC09-08E4EA444A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8A61-D815-4123-96AC-2D707CFB2C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F45B-7E8E-470A-AA1B-FFE28C00A2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9EBB-ED4B-4D6F-BF0A-EDD882FFD2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477F-7F08-4F07-A0E2-DAD1BCC0E1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67EA-7260-4FED-8FBA-7614E18DC2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2B0F-8A03-4B00-B924-7E9A4BB7E8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704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Type Header Here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7041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Level 1</a:t>
            </a:r>
          </a:p>
          <a:p>
            <a:pPr lvl="1"/>
            <a:r>
              <a:rPr lang="de-DE" smtClean="0"/>
              <a:t>Level 2</a:t>
            </a:r>
          </a:p>
          <a:p>
            <a:pPr lvl="2"/>
            <a:r>
              <a:rPr lang="de-DE" smtClean="0"/>
              <a:t>Level 3</a:t>
            </a:r>
          </a:p>
          <a:p>
            <a:pPr lvl="3"/>
            <a:r>
              <a:rPr lang="de-DE" smtClean="0"/>
              <a:t>Level 4</a:t>
            </a:r>
          </a:p>
          <a:p>
            <a:pPr lvl="4"/>
            <a:r>
              <a:rPr lang="de-DE" smtClean="0"/>
              <a:t>Level 5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650038"/>
            <a:ext cx="20510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8913" y="6629400"/>
            <a:ext cx="16906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656D478-EB0F-46F1-A507-ABFAE04B5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633413" y="1052513"/>
            <a:ext cx="7610475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8582025" y="125413"/>
            <a:ext cx="204788" cy="1149350"/>
            <a:chOff x="5406" y="79"/>
            <a:chExt cx="129" cy="724"/>
          </a:xfrm>
        </p:grpSpPr>
        <p:sp>
          <p:nvSpPr>
            <p:cNvPr id="2" name="Freeform 9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49" name="Group 13"/>
          <p:cNvGrpSpPr>
            <a:grpSpLocks/>
          </p:cNvGrpSpPr>
          <p:nvPr/>
        </p:nvGrpSpPr>
        <p:grpSpPr bwMode="auto">
          <a:xfrm>
            <a:off x="5934075" y="1100138"/>
            <a:ext cx="2232025" cy="122237"/>
            <a:chOff x="3738" y="693"/>
            <a:chExt cx="1406" cy="77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738" y="693"/>
              <a:ext cx="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781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x</a:t>
              </a:r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81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p</a:t>
              </a:r>
              <a:endParaRPr lang="de-DE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85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897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3924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3947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s</a:t>
              </a:r>
              <a:endParaRPr lang="de-DE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983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001" y="693"/>
              <a:ext cx="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i</a:t>
              </a:r>
              <a:endParaRPr lang="de-DE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019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4059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4074" y="693"/>
              <a:ext cx="4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C</a:t>
              </a:r>
              <a:endParaRPr lang="de-DE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4124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h</a:t>
              </a:r>
              <a:endParaRPr lang="de-DE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416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203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4264" y="693"/>
              <a:ext cx="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-</a:t>
              </a:r>
              <a:endParaRPr lang="de-DE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429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F</a:t>
              </a:r>
              <a:endParaRPr lang="de-DE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33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370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440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4450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446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4507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4547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4588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4612" y="693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W</a:t>
              </a:r>
              <a:endParaRPr lang="de-DE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467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4712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4736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477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4801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4820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485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488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4919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4958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4982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5043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508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5121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</p:grp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39" r:id="rId12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804863" indent="-26511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077913" indent="-27146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344613" indent="-26511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4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.doc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hyperlink" Target="file:///\\192.168.80.3\dades\Dokumente%20und%20Einstellungen\behmel\Eigene%20Dateien\Prominent\Competence%20Center\Schulung%20Wein\Sub-Pr&#228;sentationen\Pressen.ppt" TargetMode="External"/><Relationship Id="rId5" Type="http://schemas.openxmlformats.org/officeDocument/2006/relationships/hyperlink" Target="file:///\\192.168.80.3\dades\Dokumente%20und%20Einstellungen\behmel\Eigene%20Dateien\Prominent\Competence%20Center\Schulung%20Wein\Sub-Pr&#228;sentationen\G&#228;rung.ppt" TargetMode="External"/><Relationship Id="rId4" Type="http://schemas.openxmlformats.org/officeDocument/2006/relationships/hyperlink" Target="file:///\\192.168.80.3\dades\Dokumente%20und%20Einstellungen\behmel\Eigene%20Dateien\Prominent\Competence%20Center\Schulung%20Wein\Sub-Pr&#228;sentationen\Abbeeren.pp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file:///\\192.168.80.3\dades\Dokumente%20und%20Einstellungen\behmel\Eigene%20Dateien\Prominent\Competence%20Center\Schulung%20Wein\Sub-Pr&#228;sentationen\Pressen.ppt" TargetMode="External"/><Relationship Id="rId5" Type="http://schemas.openxmlformats.org/officeDocument/2006/relationships/hyperlink" Target="file:///\\192.168.80.3\dades\Dokumente%20und%20Einstellungen\behmel\Eigene%20Dateien\Prominent\Competence%20Center\Schulung%20Wein\Sub-Pr&#228;sentationen\G&#228;rung.ppt" TargetMode="External"/><Relationship Id="rId4" Type="http://schemas.openxmlformats.org/officeDocument/2006/relationships/hyperlink" Target="file:///\\192.168.80.3\dades\Dokumente%20und%20Einstellungen\behmel\Eigene%20Dateien\Prominent\Competence%20Center\Schulung%20Wein\Sub-Pr&#228;sentationen\Abbeeren.ppt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en-GB" sz="3200" smtClean="0"/>
              <a:t>Chlorine Dioxide</a:t>
            </a:r>
            <a:br>
              <a:rPr lang="en-GB" sz="3200" smtClean="0"/>
            </a:br>
            <a:r>
              <a:rPr lang="en-GB" sz="3200" smtClean="0"/>
              <a:t>Technology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53313" y="6629400"/>
            <a:ext cx="1690687" cy="207963"/>
          </a:xfrm>
          <a:noFill/>
        </p:spPr>
        <p:txBody>
          <a:bodyPr/>
          <a:lstStyle/>
          <a:p>
            <a:fld id="{BE15C03A-949A-4C01-B3DD-5B1A19A7C9B8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Peracetic</a:t>
            </a:r>
            <a:r>
              <a:rPr lang="en-US" sz="2800" dirty="0" smtClean="0"/>
              <a:t> Acid (PAA)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pH and temperature dependent</a:t>
            </a:r>
          </a:p>
          <a:p>
            <a:r>
              <a:rPr lang="en-US" sz="2800" smtClean="0"/>
              <a:t>Can be very corrosive</a:t>
            </a:r>
          </a:p>
          <a:p>
            <a:r>
              <a:rPr lang="en-US" sz="2800" smtClean="0"/>
              <a:t>Very expensive</a:t>
            </a:r>
          </a:p>
          <a:p>
            <a:r>
              <a:rPr lang="en-US" sz="2800" smtClean="0"/>
              <a:t>Strong odor</a:t>
            </a:r>
          </a:p>
          <a:p>
            <a:r>
              <a:rPr lang="en-US" sz="2800" smtClean="0"/>
              <a:t>Stored on-site</a:t>
            </a:r>
          </a:p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6074E8-1700-4AD8-A93C-613E97B74BB3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704137" cy="922338"/>
          </a:xfrm>
        </p:spPr>
        <p:txBody>
          <a:bodyPr/>
          <a:lstStyle/>
          <a:p>
            <a:r>
              <a:rPr lang="en-US" sz="2800" dirty="0" smtClean="0"/>
              <a:t>Chlorine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Comes is gas, liquid and solid forms</a:t>
            </a:r>
          </a:p>
          <a:p>
            <a:r>
              <a:rPr lang="en-US" sz="2800" smtClean="0"/>
              <a:t>Most widely used disinfectant</a:t>
            </a:r>
          </a:p>
          <a:p>
            <a:r>
              <a:rPr lang="en-US" sz="2800" smtClean="0"/>
              <a:t>Good overall disinfectant</a:t>
            </a:r>
          </a:p>
          <a:p>
            <a:r>
              <a:rPr lang="en-US" sz="2800" smtClean="0"/>
              <a:t>Users have a comfort range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BEC83B-91D8-4226-81CD-606AF6190783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Not Chlorine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Chlorine Dioxide is not Chlorine</a:t>
            </a:r>
          </a:p>
          <a:p>
            <a:r>
              <a:rPr lang="en-US" sz="3200" dirty="0" smtClean="0"/>
              <a:t>Chlorine exists in several states:</a:t>
            </a:r>
          </a:p>
          <a:p>
            <a:pPr lvl="2"/>
            <a:r>
              <a:rPr lang="en-US" sz="3200" dirty="0" smtClean="0"/>
              <a:t>Gas (cylinders/rail cars)</a:t>
            </a:r>
          </a:p>
          <a:p>
            <a:pPr lvl="2"/>
            <a:r>
              <a:rPr lang="en-US" sz="3200" dirty="0" smtClean="0"/>
              <a:t>Liquid (sodium hypo/bleach)</a:t>
            </a:r>
          </a:p>
          <a:p>
            <a:pPr lvl="2"/>
            <a:r>
              <a:rPr lang="en-US" sz="3200" dirty="0" smtClean="0"/>
              <a:t>Salt (electrolysis)</a:t>
            </a:r>
          </a:p>
          <a:p>
            <a:pPr lvl="2"/>
            <a:r>
              <a:rPr lang="en-US" sz="3200" dirty="0" smtClean="0"/>
              <a:t>Solid (pellets or pucks)</a:t>
            </a:r>
          </a:p>
          <a:p>
            <a:r>
              <a:rPr lang="en-US" sz="3200" dirty="0" smtClean="0"/>
              <a:t>Chlorine Dioxide is a gas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C253EF-0B0C-48BF-A5DC-89E174E3414F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Chlorine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Very pH dependent</a:t>
            </a:r>
          </a:p>
          <a:p>
            <a:r>
              <a:rPr lang="en-US" sz="2800" smtClean="0"/>
              <a:t>Can produce harmful DBP’s</a:t>
            </a:r>
          </a:p>
          <a:p>
            <a:pPr lvl="1"/>
            <a:r>
              <a:rPr lang="en-US" sz="2800" smtClean="0"/>
              <a:t>THM’s</a:t>
            </a:r>
          </a:p>
          <a:p>
            <a:pPr lvl="1"/>
            <a:r>
              <a:rPr lang="en-US" sz="2800" smtClean="0"/>
              <a:t>Chlorophenols</a:t>
            </a:r>
          </a:p>
          <a:p>
            <a:pPr lvl="1"/>
            <a:r>
              <a:rPr lang="en-US" sz="2800" smtClean="0"/>
              <a:t>Chloramines</a:t>
            </a:r>
          </a:p>
          <a:p>
            <a:r>
              <a:rPr lang="en-US" sz="2800" smtClean="0"/>
              <a:t>Chlorine gas is dangerous</a:t>
            </a:r>
          </a:p>
          <a:p>
            <a:r>
              <a:rPr lang="en-US" sz="2800" smtClean="0"/>
              <a:t>Sodium hypochlorite decomposes</a:t>
            </a:r>
          </a:p>
          <a:p>
            <a:r>
              <a:rPr lang="en-US" sz="2800" smtClean="0"/>
              <a:t>Leaves odor and taste concerns</a:t>
            </a:r>
          </a:p>
          <a:p>
            <a:r>
              <a:rPr lang="en-US" sz="2800" smtClean="0"/>
              <a:t>Need large amounts to kill bacteria's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823406-535A-450A-A561-DEDE9CF91104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193925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Chlorine Source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29559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Chlorine Gas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46738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Dissociation of Chlorine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33400" y="35655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Sodium Hypochlorite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33400" y="42513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Calcium Hypochlorite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733800" y="2193925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Initial Reaction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3810000" y="28956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Cl</a:t>
            </a:r>
            <a:r>
              <a:rPr lang="en-US" sz="2000" baseline="-25000"/>
              <a:t>2</a:t>
            </a:r>
            <a:r>
              <a:rPr lang="en-US" sz="2000"/>
              <a:t> + H</a:t>
            </a:r>
            <a:r>
              <a:rPr lang="en-US" sz="2000" baseline="-25000"/>
              <a:t>2</a:t>
            </a:r>
            <a:r>
              <a:rPr lang="en-US" sz="2000"/>
              <a:t>O -&gt;</a:t>
            </a:r>
            <a:r>
              <a:rPr lang="en-US" sz="2000">
                <a:solidFill>
                  <a:srgbClr val="FF6600"/>
                </a:solidFill>
              </a:rPr>
              <a:t> HOCl</a:t>
            </a:r>
            <a:r>
              <a:rPr lang="en-US" sz="2000"/>
              <a:t> + H</a:t>
            </a:r>
            <a:r>
              <a:rPr lang="en-US" sz="2000" baseline="30000"/>
              <a:t>+</a:t>
            </a:r>
            <a:r>
              <a:rPr lang="en-US" sz="2000"/>
              <a:t> + Cl</a:t>
            </a:r>
            <a:r>
              <a:rPr lang="en-US" sz="2000" baseline="30000"/>
              <a:t>-</a:t>
            </a:r>
            <a:endParaRPr lang="en-US" sz="2000" baseline="-25000"/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3810000" y="35655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NaOCl + H</a:t>
            </a:r>
            <a:r>
              <a:rPr lang="en-US" sz="2000" baseline="-25000"/>
              <a:t>2</a:t>
            </a:r>
            <a:r>
              <a:rPr lang="en-US" sz="2000"/>
              <a:t>O -&gt; </a:t>
            </a:r>
            <a:r>
              <a:rPr lang="en-US" sz="2000">
                <a:solidFill>
                  <a:srgbClr val="FF6600"/>
                </a:solidFill>
              </a:rPr>
              <a:t>HOCl</a:t>
            </a:r>
            <a:r>
              <a:rPr lang="en-US" sz="2000"/>
              <a:t> + Na</a:t>
            </a:r>
            <a:r>
              <a:rPr lang="en-US" sz="2000" baseline="30000"/>
              <a:t>+</a:t>
            </a:r>
            <a:r>
              <a:rPr lang="en-US" sz="2000"/>
              <a:t> + OH</a:t>
            </a:r>
            <a:r>
              <a:rPr lang="en-US" sz="2000" baseline="30000"/>
              <a:t>-</a:t>
            </a:r>
            <a:endParaRPr lang="en-US" sz="2000" baseline="-25000"/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3810000" y="425132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Ca(OCl)</a:t>
            </a:r>
            <a:r>
              <a:rPr lang="en-US" sz="2000" baseline="-25000"/>
              <a:t>2</a:t>
            </a:r>
            <a:r>
              <a:rPr lang="en-US" sz="2000"/>
              <a:t> + 2H</a:t>
            </a:r>
            <a:r>
              <a:rPr lang="en-US" sz="2000" baseline="-25000"/>
              <a:t>2</a:t>
            </a:r>
            <a:r>
              <a:rPr lang="en-US" sz="2000"/>
              <a:t>O -&gt; 2</a:t>
            </a:r>
            <a:r>
              <a:rPr lang="en-US" sz="2000">
                <a:solidFill>
                  <a:srgbClr val="FF6600"/>
                </a:solidFill>
              </a:rPr>
              <a:t>HOCl</a:t>
            </a:r>
            <a:r>
              <a:rPr lang="en-US" sz="2000"/>
              <a:t> + Ca</a:t>
            </a:r>
            <a:r>
              <a:rPr lang="en-US" sz="2000" baseline="30000"/>
              <a:t>++</a:t>
            </a:r>
            <a:r>
              <a:rPr lang="en-US" sz="2000"/>
              <a:t> + (OH)</a:t>
            </a:r>
            <a:r>
              <a:rPr lang="en-US" sz="2000" baseline="30000"/>
              <a:t>=</a:t>
            </a:r>
            <a:endParaRPr lang="en-US" sz="2000" baseline="-25000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2209800" y="5105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Secondary (Dissociation) Reaction (pH increases)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2971800" y="58515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HOCl</a:t>
            </a:r>
            <a:r>
              <a:rPr lang="en-US" sz="2000"/>
              <a:t> &lt;--&gt; H</a:t>
            </a:r>
            <a:r>
              <a:rPr lang="en-US" sz="2000" baseline="30000"/>
              <a:t>+</a:t>
            </a:r>
            <a:r>
              <a:rPr lang="en-US" sz="2000"/>
              <a:t> + </a:t>
            </a:r>
            <a:r>
              <a:rPr lang="en-US" sz="2000">
                <a:solidFill>
                  <a:srgbClr val="FF6600"/>
                </a:solidFill>
              </a:rPr>
              <a:t>OCl</a:t>
            </a:r>
            <a:r>
              <a:rPr lang="en-US" sz="2000" baseline="30000">
                <a:solidFill>
                  <a:srgbClr val="FF6600"/>
                </a:solidFill>
              </a:rPr>
              <a:t>-</a:t>
            </a:r>
            <a:endParaRPr lang="en-US" sz="2000"/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3733800" y="6553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6699"/>
                </a:solidFill>
              </a:rPr>
              <a:t>Pr</a:t>
            </a:r>
            <a:r>
              <a:rPr lang="en-US" sz="1400">
                <a:solidFill>
                  <a:srgbClr val="FF3300"/>
                </a:solidFill>
              </a:rPr>
              <a:t>o</a:t>
            </a:r>
            <a:r>
              <a:rPr lang="en-US" sz="1400">
                <a:solidFill>
                  <a:srgbClr val="336699"/>
                </a:solidFill>
              </a:rPr>
              <a:t>Minent Fluid Controls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Influence of different pH-values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2CFE2-9FD0-40B5-9502-C2B456F654D0}" type="slidenum">
              <a:rPr lang="de-DE" smtClean="0"/>
              <a:pPr/>
              <a:t>15</a:t>
            </a:fld>
            <a:endParaRPr lang="de-DE" smtClean="0"/>
          </a:p>
        </p:txBody>
      </p:sp>
      <p:graphicFrame>
        <p:nvGraphicFramePr>
          <p:cNvPr id="41987" name="Object 2051"/>
          <p:cNvGraphicFramePr>
            <a:graphicFrameLocks/>
          </p:cNvGraphicFramePr>
          <p:nvPr/>
        </p:nvGraphicFramePr>
        <p:xfrm>
          <a:off x="381000" y="1244600"/>
          <a:ext cx="8216900" cy="5080000"/>
        </p:xfrm>
        <a:graphic>
          <a:graphicData uri="http://schemas.openxmlformats.org/presentationml/2006/ole">
            <p:oleObj spid="_x0000_s1026" name="Diagramm" r:id="rId4" imgW="4181487" imgH="2752817" progId="Excel.Sheet.8">
              <p:embed followColorScheme="full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DAFED214-0826-41B5-A7F1-0B673E750160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28575"/>
          <a:ext cx="9144000" cy="6886575"/>
        </p:xfrm>
        <a:graphic>
          <a:graphicData uri="http://schemas.openxmlformats.org/presentationml/2006/ole">
            <p:oleObj spid="_x0000_s2050" name="Worksheet" r:id="rId4" imgW="4965840" imgH="3735000" progId="Excel.Sheet.8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696200" y="609600"/>
            <a:ext cx="83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0%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696200" y="1143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10%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7696200" y="1676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20%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96200" y="2133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30%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696200" y="2590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40%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7696200" y="3124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50%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696200" y="3581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60%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696200" y="4114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70%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96200" y="457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80%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696200" y="5105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90%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696200" y="5562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100%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4191000" y="624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 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 rot="-5400000">
            <a:off x="-2328069" y="2937670"/>
            <a:ext cx="578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of Chlorine as Hypochlorous Acid (HOCl)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 rot="16200000" flipH="1">
            <a:off x="5822157" y="3093243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of Chlorine as Hypochlorite Ion (OCl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286000" y="28194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HOCl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5486400" y="2286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OCl</a:t>
            </a:r>
            <a:r>
              <a:rPr lang="en-US" sz="3200" b="1" baseline="30000"/>
              <a:t>-</a:t>
            </a:r>
            <a:endParaRPr lang="en-US" sz="3200" b="1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2286000" y="3048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Chlorine Dissociation Curve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3733800" y="6553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6699"/>
                </a:solidFill>
              </a:rPr>
              <a:t>Pr</a:t>
            </a:r>
            <a:r>
              <a:rPr lang="en-US" sz="1400">
                <a:solidFill>
                  <a:srgbClr val="FF3300"/>
                </a:solidFill>
              </a:rPr>
              <a:t>o</a:t>
            </a:r>
            <a:r>
              <a:rPr lang="en-US" sz="1400">
                <a:solidFill>
                  <a:srgbClr val="336699"/>
                </a:solidFill>
              </a:rPr>
              <a:t>Minent Fluid Controls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Chlorine Dioxide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pH dependency</a:t>
            </a:r>
          </a:p>
          <a:p>
            <a:r>
              <a:rPr lang="en-US" sz="2800" dirty="0" smtClean="0"/>
              <a:t>Leaves no taste or odor concerns</a:t>
            </a:r>
          </a:p>
          <a:p>
            <a:r>
              <a:rPr lang="en-US" sz="2800" dirty="0" smtClean="0"/>
              <a:t>Leaves residual for days</a:t>
            </a:r>
          </a:p>
          <a:p>
            <a:r>
              <a:rPr lang="en-US" sz="2800" dirty="0" smtClean="0"/>
              <a:t>Increases shelf life</a:t>
            </a:r>
          </a:p>
          <a:p>
            <a:r>
              <a:rPr lang="en-US" sz="2800" dirty="0" smtClean="0"/>
              <a:t>Does not form THM’s or other DBP’s</a:t>
            </a:r>
          </a:p>
          <a:p>
            <a:r>
              <a:rPr lang="en-US" sz="2800" dirty="0" smtClean="0"/>
              <a:t>Penetrates </a:t>
            </a:r>
            <a:r>
              <a:rPr lang="en-US" sz="2800" dirty="0" smtClean="0"/>
              <a:t>bacteria walls and destroys </a:t>
            </a:r>
            <a:r>
              <a:rPr lang="en-US" sz="2800" dirty="0" smtClean="0"/>
              <a:t>membranes</a:t>
            </a:r>
          </a:p>
          <a:p>
            <a:r>
              <a:rPr lang="en-US" sz="2800" dirty="0" smtClean="0"/>
              <a:t>Does not Chlorinate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643C9C-7BE9-4972-9631-E103E5034A20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04138" cy="92233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Physical Properties of Chlorine Dioxide</a:t>
            </a:r>
          </a:p>
        </p:txBody>
      </p:sp>
      <p:sp>
        <p:nvSpPr>
          <p:cNvPr id="26627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yellow-green gas, cannot be stored or compressed, has to be freshly produced</a:t>
            </a:r>
          </a:p>
          <a:p>
            <a:pPr eaLnBrk="1" hangingPunct="1"/>
            <a:r>
              <a:rPr lang="en-GB" sz="3200" smtClean="0"/>
              <a:t>soluble in water as a gas, off-gassing at:</a:t>
            </a:r>
          </a:p>
          <a:p>
            <a:pPr lvl="1" eaLnBrk="1" hangingPunct="1"/>
            <a:r>
              <a:rPr lang="en-GB" sz="3200" smtClean="0"/>
              <a:t>increasing temperature</a:t>
            </a:r>
          </a:p>
          <a:p>
            <a:pPr lvl="1" eaLnBrk="1" hangingPunct="1"/>
            <a:r>
              <a:rPr lang="en-GB" sz="3200" smtClean="0"/>
              <a:t>solution’s agitation</a:t>
            </a:r>
          </a:p>
          <a:p>
            <a:pPr eaLnBrk="1" hangingPunct="1"/>
            <a:r>
              <a:rPr lang="en-GB" sz="3200" smtClean="0"/>
              <a:t>aqueous solution is stable for a few days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455D7A-401C-4797-A2FC-AF4590907CD1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Properties of Chlorine Dioxide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A2D268-49FE-472C-960A-FBBCC248D7F6}" type="slidenum">
              <a:rPr lang="de-DE" smtClean="0"/>
              <a:pPr/>
              <a:t>19</a:t>
            </a:fld>
            <a:endParaRPr lang="de-DE" smtClean="0"/>
          </a:p>
        </p:txBody>
      </p:sp>
      <p:grpSp>
        <p:nvGrpSpPr>
          <p:cNvPr id="27652" name="Group 1027"/>
          <p:cNvGrpSpPr>
            <a:grpSpLocks/>
          </p:cNvGrpSpPr>
          <p:nvPr/>
        </p:nvGrpSpPr>
        <p:grpSpPr bwMode="auto">
          <a:xfrm>
            <a:off x="914400" y="1219200"/>
            <a:ext cx="7162800" cy="1143000"/>
            <a:chOff x="576" y="672"/>
            <a:chExt cx="4512" cy="720"/>
          </a:xfrm>
        </p:grpSpPr>
        <p:sp>
          <p:nvSpPr>
            <p:cNvPr id="27654" name="Rectangle 1028"/>
            <p:cNvSpPr>
              <a:spLocks noChangeArrowheads="1"/>
            </p:cNvSpPr>
            <p:nvPr/>
          </p:nvSpPr>
          <p:spPr bwMode="auto">
            <a:xfrm>
              <a:off x="5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  <a:cs typeface="Arial" charset="0"/>
                </a:rPr>
                <a:t>•</a:t>
              </a: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55" name="Rectangle 1029"/>
            <p:cNvSpPr>
              <a:spLocks noChangeArrowheads="1"/>
            </p:cNvSpPr>
            <p:nvPr/>
          </p:nvSpPr>
          <p:spPr bwMode="auto">
            <a:xfrm>
              <a:off x="1200" y="700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27656" name="Line 1030"/>
            <p:cNvSpPr>
              <a:spLocks noChangeShapeType="1"/>
            </p:cNvSpPr>
            <p:nvPr/>
          </p:nvSpPr>
          <p:spPr bwMode="auto">
            <a:xfrm rot="-1888945">
              <a:off x="1008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1031"/>
            <p:cNvSpPr>
              <a:spLocks noChangeShapeType="1"/>
            </p:cNvSpPr>
            <p:nvPr/>
          </p:nvSpPr>
          <p:spPr bwMode="auto">
            <a:xfrm rot="-8425551">
              <a:off x="168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1032"/>
            <p:cNvSpPr>
              <a:spLocks noChangeArrowheads="1"/>
            </p:cNvSpPr>
            <p:nvPr/>
          </p:nvSpPr>
          <p:spPr bwMode="auto">
            <a:xfrm>
              <a:off x="17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59" name="Line 1033"/>
            <p:cNvSpPr>
              <a:spLocks noChangeShapeType="1"/>
            </p:cNvSpPr>
            <p:nvPr/>
          </p:nvSpPr>
          <p:spPr bwMode="auto">
            <a:xfrm rot="-8425551">
              <a:off x="1632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034"/>
            <p:cNvSpPr>
              <a:spLocks noChangeShapeType="1"/>
            </p:cNvSpPr>
            <p:nvPr/>
          </p:nvSpPr>
          <p:spPr bwMode="auto">
            <a:xfrm rot="8964694">
              <a:off x="1056" y="1103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1035"/>
            <p:cNvSpPr>
              <a:spLocks noChangeArrowheads="1"/>
            </p:cNvSpPr>
            <p:nvPr/>
          </p:nvSpPr>
          <p:spPr bwMode="auto">
            <a:xfrm>
              <a:off x="4464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  <a:r>
                <a:rPr lang="en-GB" sz="3600">
                  <a:solidFill>
                    <a:srgbClr val="000066"/>
                  </a:solidFill>
                  <a:cs typeface="Arial" charset="0"/>
                </a:rPr>
                <a:t>•</a:t>
              </a:r>
            </a:p>
          </p:txBody>
        </p:sp>
        <p:sp>
          <p:nvSpPr>
            <p:cNvPr id="27662" name="Rectangle 1036"/>
            <p:cNvSpPr>
              <a:spLocks noChangeArrowheads="1"/>
            </p:cNvSpPr>
            <p:nvPr/>
          </p:nvSpPr>
          <p:spPr bwMode="auto">
            <a:xfrm>
              <a:off x="321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63" name="Rectangle 1037"/>
            <p:cNvSpPr>
              <a:spLocks noChangeArrowheads="1"/>
            </p:cNvSpPr>
            <p:nvPr/>
          </p:nvSpPr>
          <p:spPr bwMode="auto">
            <a:xfrm>
              <a:off x="3840" y="67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27664" name="Line 1038"/>
            <p:cNvSpPr>
              <a:spLocks noChangeShapeType="1"/>
            </p:cNvSpPr>
            <p:nvPr/>
          </p:nvSpPr>
          <p:spPr bwMode="auto">
            <a:xfrm rot="8964694">
              <a:off x="3696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039"/>
            <p:cNvSpPr>
              <a:spLocks noChangeShapeType="1"/>
            </p:cNvSpPr>
            <p:nvPr/>
          </p:nvSpPr>
          <p:spPr bwMode="auto">
            <a:xfrm rot="8964694">
              <a:off x="3648" y="1008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040"/>
            <p:cNvSpPr>
              <a:spLocks noChangeShapeType="1"/>
            </p:cNvSpPr>
            <p:nvPr/>
          </p:nvSpPr>
          <p:spPr bwMode="auto">
            <a:xfrm rot="-8425551">
              <a:off x="4272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041"/>
            <p:cNvSpPr>
              <a:spLocks noChangeShapeType="1"/>
            </p:cNvSpPr>
            <p:nvPr/>
          </p:nvSpPr>
          <p:spPr bwMode="auto">
            <a:xfrm rot="-8457393">
              <a:off x="432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AutoShape 1042"/>
            <p:cNvSpPr>
              <a:spLocks noChangeArrowheads="1"/>
            </p:cNvSpPr>
            <p:nvPr/>
          </p:nvSpPr>
          <p:spPr bwMode="auto">
            <a:xfrm>
              <a:off x="2592" y="912"/>
              <a:ext cx="576" cy="144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00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043"/>
          <p:cNvSpPr>
            <a:spLocks noChangeArrowheads="1"/>
          </p:cNvSpPr>
          <p:nvPr/>
        </p:nvSpPr>
        <p:spPr bwMode="auto">
          <a:xfrm>
            <a:off x="304800" y="23622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/>
              <a:t>unpaired electron, considered to be a free radical</a:t>
            </a:r>
            <a:r>
              <a:rPr lang="de-DE" sz="2400"/>
              <a:t>:</a:t>
            </a:r>
            <a:br>
              <a:rPr lang="de-DE" sz="2400"/>
            </a:br>
            <a:r>
              <a:rPr lang="en-GB" sz="2400"/>
              <a:t>high reactivity for oxidation and disinfection</a:t>
            </a:r>
            <a:br>
              <a:rPr lang="en-GB" sz="2400"/>
            </a:br>
            <a:r>
              <a:rPr lang="en-GB" sz="2400"/>
              <a:t>ClO</a:t>
            </a:r>
            <a:r>
              <a:rPr lang="en-GB" sz="2400" baseline="-25000"/>
              <a:t>2</a:t>
            </a:r>
            <a:r>
              <a:rPr lang="en-GB" sz="2400"/>
              <a:t>  +  e</a:t>
            </a:r>
            <a:r>
              <a:rPr lang="en-GB" sz="2400" baseline="30000"/>
              <a:t>-</a:t>
            </a:r>
            <a:r>
              <a:rPr lang="en-GB" sz="2400"/>
              <a:t>     </a:t>
            </a:r>
            <a:r>
              <a:rPr lang="en-GB" sz="2400">
                <a:sym typeface="Wingdings 3" pitchFamily="18" charset="2"/>
              </a:rPr>
              <a:t></a:t>
            </a:r>
            <a:r>
              <a:rPr lang="en-GB" sz="2400"/>
              <a:t>      ClO</a:t>
            </a:r>
            <a:r>
              <a:rPr lang="en-GB" sz="2400" baseline="-25000"/>
              <a:t>2</a:t>
            </a:r>
            <a:r>
              <a:rPr lang="en-GB" sz="2400" baseline="50000"/>
              <a:t>-</a:t>
            </a:r>
            <a:r>
              <a:rPr lang="en-GB" sz="2400" baseline="30000"/>
              <a:t>  </a:t>
            </a:r>
            <a:r>
              <a:rPr lang="en-GB" sz="2400"/>
              <a:t>(Chlorite)</a:t>
            </a:r>
            <a:r>
              <a:rPr lang="en-GB" sz="2400" baseline="30000"/>
              <a:t>           </a:t>
            </a:r>
            <a:r>
              <a:rPr lang="en-GB" sz="2400"/>
              <a:t>E</a:t>
            </a:r>
            <a:r>
              <a:rPr lang="en-GB" sz="2400" baseline="30000"/>
              <a:t>0</a:t>
            </a:r>
            <a:r>
              <a:rPr lang="en-GB" sz="2400"/>
              <a:t> = 0.95 V</a:t>
            </a:r>
          </a:p>
          <a:p>
            <a:pPr marL="342900" indent="-342900">
              <a:spcBef>
                <a:spcPct val="4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/>
              <a:t>soluble in water as a gas</a:t>
            </a:r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en-GB" sz="2200" i="1"/>
              <a:t>reactivity independent of pH</a:t>
            </a:r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en-GB" sz="2200" i="1"/>
              <a:t>able to penetrate cellular membranes</a:t>
            </a:r>
            <a:endParaRPr lang="de-DE" sz="2200" i="1"/>
          </a:p>
          <a:p>
            <a:pPr marL="742950" lvl="1" indent="-285750">
              <a:spcBef>
                <a:spcPct val="30000"/>
              </a:spcBef>
              <a:spcAft>
                <a:spcPct val="40000"/>
              </a:spcAft>
              <a:buClr>
                <a:srgbClr val="FF6600"/>
              </a:buClr>
              <a:buFontTx/>
              <a:buChar char="-"/>
            </a:pPr>
            <a:r>
              <a:rPr lang="de-DE" sz="2200" i="1"/>
              <a:t>able to kill and remove biofilm</a:t>
            </a:r>
          </a:p>
          <a:p>
            <a:pPr marL="342900" indent="-34290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de-DE" sz="2400"/>
              <a:t>Remains in solution due to low rate of </a:t>
            </a:r>
            <a:br>
              <a:rPr lang="de-DE" sz="2400"/>
            </a:br>
            <a:r>
              <a:rPr lang="de-DE" sz="2400"/>
              <a:t>self-decomposition in water (depending on pH)</a:t>
            </a:r>
            <a:endParaRPr lang="en-GB" sz="24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Walter Weterman – Director of International Sales</a:t>
            </a:r>
          </a:p>
          <a:p>
            <a:r>
              <a:rPr lang="en-US" dirty="0" smtClean="0"/>
              <a:t>Rich Hopkins – Hopkins Technical Products</a:t>
            </a:r>
          </a:p>
          <a:p>
            <a:r>
              <a:rPr lang="en-US" dirty="0" smtClean="0"/>
              <a:t>Fred Bender – Hopkins Technical Products</a:t>
            </a:r>
          </a:p>
          <a:p>
            <a:r>
              <a:rPr lang="en-US" dirty="0" smtClean="0"/>
              <a:t>Greg Cozzi – Hopkins Technical Products</a:t>
            </a:r>
          </a:p>
          <a:p>
            <a:r>
              <a:rPr lang="en-US" dirty="0" smtClean="0"/>
              <a:t>Jeff Drappo – Regional Manager PFC</a:t>
            </a:r>
          </a:p>
          <a:p>
            <a:r>
              <a:rPr lang="en-US" dirty="0" smtClean="0"/>
              <a:t>Janet Berbach – Director of Corporate Events</a:t>
            </a:r>
          </a:p>
          <a:p>
            <a:r>
              <a:rPr lang="en-US" dirty="0" smtClean="0"/>
              <a:t>Ken Gibson – Director of Business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E1F5D-3441-4E4C-816F-FDCDC7DB095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Reactions with Organic Substances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chlorine dioxide reacts only as an oxidant </a:t>
            </a:r>
          </a:p>
          <a:p>
            <a:pPr eaLnBrk="1" hangingPunct="1"/>
            <a:r>
              <a:rPr lang="en-GB" sz="2800" smtClean="0"/>
              <a:t>chlorine dioxide </a:t>
            </a:r>
            <a:r>
              <a:rPr lang="en-GB" sz="2800" u="sng" smtClean="0"/>
              <a:t>does not </a:t>
            </a:r>
            <a:r>
              <a:rPr lang="en-GB" sz="2800" smtClean="0"/>
              <a:t>chlorinate</a:t>
            </a:r>
          </a:p>
          <a:p>
            <a:pPr lvl="1" eaLnBrk="1" hangingPunct="1"/>
            <a:r>
              <a:rPr lang="de-DE" sz="2800" smtClean="0"/>
              <a:t>no</a:t>
            </a:r>
            <a:r>
              <a:rPr lang="en-GB" sz="2800" smtClean="0"/>
              <a:t> formation of  THM´s (trihalomethanes, e.g. chloroform)</a:t>
            </a:r>
          </a:p>
          <a:p>
            <a:pPr lvl="1" eaLnBrk="1" hangingPunct="1"/>
            <a:r>
              <a:rPr lang="en-GB" sz="2800" smtClean="0"/>
              <a:t>no formation of chlorophenols </a:t>
            </a:r>
          </a:p>
          <a:p>
            <a:pPr lvl="1" eaLnBrk="1" hangingPunct="1"/>
            <a:r>
              <a:rPr lang="en-GB" sz="2800" smtClean="0"/>
              <a:t>no formation of AOX (absorbable organic halides)</a:t>
            </a:r>
          </a:p>
          <a:p>
            <a:pPr lvl="1" eaLnBrk="1" hangingPunct="1"/>
            <a:r>
              <a:rPr lang="en-GB" sz="2800" smtClean="0"/>
              <a:t>no reaction with ammonia</a:t>
            </a:r>
          </a:p>
          <a:p>
            <a:pPr lvl="1" eaLnBrk="1" hangingPunct="1"/>
            <a:r>
              <a:rPr lang="en-GB" sz="2800" smtClean="0"/>
              <a:t>No taste or odor concerns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8D8645-797B-4C6F-AAE2-09A3EF19D13B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3238"/>
            <a:ext cx="7704138" cy="487362"/>
          </a:xfrm>
        </p:spPr>
        <p:txBody>
          <a:bodyPr/>
          <a:lstStyle/>
          <a:p>
            <a:r>
              <a:rPr lang="en-GB" sz="2800" dirty="0" smtClean="0"/>
              <a:t>Reaction with Inorganic Substances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7788" y="1219200"/>
            <a:ext cx="90662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>
                <a:solidFill>
                  <a:srgbClr val="000066"/>
                </a:solidFill>
              </a:rPr>
              <a:t>Iron, Manganese precipitates and has to be filtered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 b="1" i="1">
                <a:solidFill>
                  <a:srgbClr val="000066"/>
                </a:solidFill>
              </a:rPr>
              <a:t>1 mg Iron consumes 1.2 mg ClO</a:t>
            </a:r>
            <a:r>
              <a:rPr lang="en-GB" sz="2400" b="1" i="1" baseline="-25000">
                <a:solidFill>
                  <a:srgbClr val="000066"/>
                </a:solidFill>
              </a:rPr>
              <a:t>2</a:t>
            </a:r>
            <a:endParaRPr lang="en-GB" sz="2400" b="1" i="1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</a:rPr>
              <a:t>Fe</a:t>
            </a:r>
            <a:r>
              <a:rPr lang="en-GB" sz="2400" baseline="30000">
                <a:solidFill>
                  <a:srgbClr val="000066"/>
                </a:solidFill>
              </a:rPr>
              <a:t>2+</a:t>
            </a:r>
            <a:r>
              <a:rPr lang="en-GB" sz="2400">
                <a:solidFill>
                  <a:srgbClr val="000066"/>
                </a:solidFill>
              </a:rPr>
              <a:t> +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 + 3 H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O     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>
                <a:solidFill>
                  <a:srgbClr val="000066"/>
                </a:solidFill>
              </a:rPr>
              <a:t>     Fe(OH)</a:t>
            </a:r>
            <a:r>
              <a:rPr lang="en-GB" sz="2400" baseline="-25000">
                <a:solidFill>
                  <a:srgbClr val="000066"/>
                </a:solidFill>
              </a:rPr>
              <a:t>3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>
                <a:solidFill>
                  <a:srgbClr val="000066"/>
                </a:solidFill>
              </a:rPr>
              <a:t> +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>
                <a:solidFill>
                  <a:srgbClr val="000066"/>
                </a:solidFill>
              </a:rPr>
              <a:t> + 3 H</a:t>
            </a:r>
            <a:r>
              <a:rPr lang="en-GB" sz="2400" baseline="30000">
                <a:solidFill>
                  <a:srgbClr val="000066"/>
                </a:solidFill>
              </a:rPr>
              <a:t>+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 b="1" i="1">
                <a:solidFill>
                  <a:srgbClr val="000066"/>
                </a:solidFill>
              </a:rPr>
              <a:t>1 mg Manganese consumes 2.5 mg ClO</a:t>
            </a:r>
            <a:r>
              <a:rPr lang="en-GB" sz="2400" b="1" i="1" baseline="-25000">
                <a:solidFill>
                  <a:srgbClr val="000066"/>
                </a:solidFill>
              </a:rPr>
              <a:t>2</a:t>
            </a:r>
            <a:endParaRPr lang="en-GB" sz="2400" b="1" i="1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</a:rPr>
              <a:t>Mn</a:t>
            </a:r>
            <a:r>
              <a:rPr lang="en-GB" sz="2400" baseline="30000">
                <a:solidFill>
                  <a:srgbClr val="000066"/>
                </a:solidFill>
              </a:rPr>
              <a:t>2+</a:t>
            </a:r>
            <a:r>
              <a:rPr lang="en-GB" sz="2400">
                <a:solidFill>
                  <a:srgbClr val="000066"/>
                </a:solidFill>
              </a:rPr>
              <a:t> +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 + 2 H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O    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>
                <a:solidFill>
                  <a:srgbClr val="000066"/>
                </a:solidFill>
              </a:rPr>
              <a:t>     MnO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>
                <a:solidFill>
                  <a:srgbClr val="000066"/>
                </a:solidFill>
              </a:rPr>
              <a:t> +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>
                <a:solidFill>
                  <a:srgbClr val="000066"/>
                </a:solidFill>
              </a:rPr>
              <a:t> + 4 H</a:t>
            </a:r>
            <a:r>
              <a:rPr lang="en-GB" sz="2400" baseline="30000">
                <a:solidFill>
                  <a:srgbClr val="000066"/>
                </a:solidFill>
              </a:rPr>
              <a:t>+</a:t>
            </a:r>
          </a:p>
          <a:p>
            <a:pPr marL="342900" indent="-342900" defTabSz="762000" eaLnBrk="0" hangingPunct="0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>
                <a:solidFill>
                  <a:srgbClr val="000066"/>
                </a:solidFill>
              </a:rPr>
              <a:t>Nitrite is oxidized to Nitrate, Sulfide to Sulfate + Sulfur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 b="1" i="1">
                <a:solidFill>
                  <a:srgbClr val="000066"/>
                </a:solidFill>
              </a:rPr>
              <a:t>1 mg Nitrite consumes 2.9 mg ClO</a:t>
            </a:r>
            <a:r>
              <a:rPr lang="en-GB" sz="2400" b="1" i="1" baseline="-25000">
                <a:solidFill>
                  <a:srgbClr val="000066"/>
                </a:solidFill>
              </a:rPr>
              <a:t>2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</a:rPr>
              <a:t>NO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>
                <a:solidFill>
                  <a:srgbClr val="000066"/>
                </a:solidFill>
              </a:rPr>
              <a:t> + 2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 + H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O    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>
                <a:solidFill>
                  <a:srgbClr val="000066"/>
                </a:solidFill>
              </a:rPr>
              <a:t>     NO</a:t>
            </a:r>
            <a:r>
              <a:rPr lang="en-GB" sz="2400" baseline="-25000">
                <a:solidFill>
                  <a:srgbClr val="000066"/>
                </a:solidFill>
              </a:rPr>
              <a:t>3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 baseline="-25000">
                <a:solidFill>
                  <a:srgbClr val="000066"/>
                </a:solidFill>
              </a:rPr>
              <a:t> </a:t>
            </a:r>
            <a:r>
              <a:rPr lang="en-GB" sz="2400">
                <a:solidFill>
                  <a:srgbClr val="000066"/>
                </a:solidFill>
              </a:rPr>
              <a:t> + 2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>
                <a:solidFill>
                  <a:srgbClr val="000066"/>
                </a:solidFill>
              </a:rPr>
              <a:t> + 2 H</a:t>
            </a:r>
            <a:r>
              <a:rPr lang="en-GB" sz="2400" baseline="30000">
                <a:solidFill>
                  <a:srgbClr val="000066"/>
                </a:solidFill>
              </a:rPr>
              <a:t>+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 b="1" i="1">
                <a:solidFill>
                  <a:srgbClr val="000066"/>
                </a:solidFill>
              </a:rPr>
              <a:t>1 mg Sulfide consumes 2.1 mg ClO</a:t>
            </a:r>
            <a:r>
              <a:rPr lang="en-GB" sz="2400" b="1" i="1" baseline="-25000">
                <a:solidFill>
                  <a:srgbClr val="000066"/>
                </a:solidFill>
              </a:rPr>
              <a:t>2</a:t>
            </a:r>
          </a:p>
          <a:p>
            <a:pPr marL="819150" lvl="1" indent="-285750" defTabSz="762000" eaLnBrk="0" hangingPunct="0"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000066"/>
                </a:solidFill>
              </a:rPr>
              <a:t>2 S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>
                <a:solidFill>
                  <a:srgbClr val="000066"/>
                </a:solidFill>
              </a:rPr>
              <a:t> + 2 ClO</a:t>
            </a:r>
            <a:r>
              <a:rPr lang="en-GB" sz="2400" baseline="-25000">
                <a:solidFill>
                  <a:srgbClr val="000066"/>
                </a:solidFill>
              </a:rPr>
              <a:t>2</a:t>
            </a:r>
            <a:r>
              <a:rPr lang="en-GB" sz="2400">
                <a:solidFill>
                  <a:srgbClr val="000066"/>
                </a:solidFill>
              </a:rPr>
              <a:t>                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>
                <a:solidFill>
                  <a:srgbClr val="000066"/>
                </a:solidFill>
              </a:rPr>
              <a:t>     SO</a:t>
            </a:r>
            <a:r>
              <a:rPr lang="en-GB" sz="2400" baseline="-25000">
                <a:solidFill>
                  <a:srgbClr val="000066"/>
                </a:solidFill>
              </a:rPr>
              <a:t>4</a:t>
            </a:r>
            <a:r>
              <a:rPr lang="en-GB" sz="2400" baseline="30000">
                <a:solidFill>
                  <a:srgbClr val="000066"/>
                </a:solidFill>
              </a:rPr>
              <a:t>2 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r>
              <a:rPr lang="en-GB" sz="2400" baseline="30000">
                <a:solidFill>
                  <a:srgbClr val="000066"/>
                </a:solidFill>
              </a:rPr>
              <a:t> </a:t>
            </a:r>
            <a:r>
              <a:rPr lang="en-GB" sz="2400">
                <a:solidFill>
                  <a:srgbClr val="000066"/>
                </a:solidFill>
              </a:rPr>
              <a:t>+ S</a:t>
            </a:r>
            <a:r>
              <a:rPr lang="en-GB" sz="240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>
                <a:solidFill>
                  <a:srgbClr val="000066"/>
                </a:solidFill>
              </a:rPr>
              <a:t> + 2 Cl</a:t>
            </a:r>
            <a:r>
              <a:rPr lang="en-GB" sz="2400" baseline="50000">
                <a:solidFill>
                  <a:srgbClr val="000066"/>
                </a:solidFill>
              </a:rPr>
              <a:t>-</a:t>
            </a:r>
            <a:endParaRPr lang="en-GB" sz="2400" baseline="30000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en-GB" sz="2400" b="1" i="1" baseline="-25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D7DFB8-FC68-4AB9-8876-1BC054BB7F02}" type="slidenum">
              <a:rPr lang="de-DE" smtClean="0"/>
              <a:pPr/>
              <a:t>22</a:t>
            </a:fld>
            <a:endParaRPr lang="de-DE" smtClean="0"/>
          </a:p>
        </p:txBody>
      </p:sp>
      <p:graphicFrame>
        <p:nvGraphicFramePr>
          <p:cNvPr id="36867" name="Object 3"/>
          <p:cNvGraphicFramePr>
            <a:graphicFrameLocks/>
          </p:cNvGraphicFramePr>
          <p:nvPr/>
        </p:nvGraphicFramePr>
        <p:xfrm>
          <a:off x="227013" y="2184400"/>
          <a:ext cx="8753475" cy="3563938"/>
        </p:xfrm>
        <a:graphic>
          <a:graphicData uri="http://schemas.openxmlformats.org/presentationml/2006/ole">
            <p:oleObj spid="_x0000_s3074" name="Worksheet" r:id="rId3" imgW="5151083" imgH="1996588" progId="Excel.Sheet.8">
              <p:embed followColorScheme="full"/>
            </p:oleObj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58800" y="431800"/>
            <a:ext cx="85344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Disinfection force of Chlorine Dioxide</a:t>
            </a:r>
            <a:r>
              <a:rPr lang="en-GB" sz="3200" b="1" dirty="0">
                <a:solidFill>
                  <a:srgbClr val="000066"/>
                </a:solidFill>
              </a:rPr>
              <a:t/>
            </a:r>
            <a:br>
              <a:rPr lang="en-GB" sz="3200" b="1" dirty="0">
                <a:solidFill>
                  <a:srgbClr val="000066"/>
                </a:solidFill>
              </a:rPr>
            </a:br>
            <a:endParaRPr lang="en-GB" sz="3200" b="1" dirty="0">
              <a:solidFill>
                <a:srgbClr val="000066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762000" lvl="1" indent="-3048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>
                <a:solidFill>
                  <a:srgbClr val="000066"/>
                </a:solidFill>
              </a:rPr>
              <a:t>Excellent disinfection even at low concentration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D4F93A-7134-4D18-A028-243A9E9EBDB1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0400" cy="99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GB" sz="2800" dirty="0" smtClean="0"/>
              <a:t>Bacterial Reduction with Chlorine Dioxide</a:t>
            </a:r>
          </a:p>
        </p:txBody>
      </p:sp>
      <p:graphicFrame>
        <p:nvGraphicFramePr>
          <p:cNvPr id="406531" name="Object 3"/>
          <p:cNvGraphicFramePr>
            <a:graphicFrameLocks/>
          </p:cNvGraphicFramePr>
          <p:nvPr/>
        </p:nvGraphicFramePr>
        <p:xfrm>
          <a:off x="457200" y="1219200"/>
          <a:ext cx="8585200" cy="5105400"/>
        </p:xfrm>
        <a:graphic>
          <a:graphicData uri="http://schemas.openxmlformats.org/presentationml/2006/ole">
            <p:oleObj spid="_x0000_s4098" name="Dokument" r:id="rId4" imgW="7872840" imgH="4739760" progId="Word.Document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B233F2-3635-4175-8768-8F4D357BDA31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12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58800" y="368300"/>
            <a:ext cx="8280400" cy="7747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GB" sz="2800" dirty="0" smtClean="0"/>
              <a:t>Fungicidal Activity with Chlorine Dioxide</a:t>
            </a:r>
          </a:p>
        </p:txBody>
      </p:sp>
      <p:graphicFrame>
        <p:nvGraphicFramePr>
          <p:cNvPr id="408579" name="Object 2051"/>
          <p:cNvGraphicFramePr>
            <a:graphicFrameLocks/>
          </p:cNvGraphicFramePr>
          <p:nvPr/>
        </p:nvGraphicFramePr>
        <p:xfrm>
          <a:off x="15875" y="1279525"/>
          <a:ext cx="8793163" cy="5273675"/>
        </p:xfrm>
        <a:graphic>
          <a:graphicData uri="http://schemas.openxmlformats.org/presentationml/2006/ole">
            <p:oleObj spid="_x0000_s5122" name="Dokument" r:id="rId4" imgW="8465760" imgH="5079600" progId="Word.Document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4E33C5-E15E-4A8F-A549-754C903BF886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7704138" cy="501650"/>
          </a:xfrm>
        </p:spPr>
        <p:txBody>
          <a:bodyPr/>
          <a:lstStyle/>
          <a:p>
            <a:pPr eaLnBrk="1" hangingPunct="1"/>
            <a:r>
              <a:rPr lang="en-GB" sz="2800" dirty="0" err="1" smtClean="0"/>
              <a:t>Biofilm</a:t>
            </a:r>
            <a:r>
              <a:rPr lang="en-GB" sz="2800" dirty="0" smtClean="0"/>
              <a:t>  -  a universal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endParaRPr lang="en-GB" dirty="0" smtClean="0"/>
          </a:p>
          <a:p>
            <a:pPr eaLnBrk="1" hangingPunct="1">
              <a:spcAft>
                <a:spcPct val="40000"/>
              </a:spcAft>
            </a:pPr>
            <a:r>
              <a:rPr lang="en-GB" dirty="0" smtClean="0"/>
              <a:t>slimy coatings of microorganism and extracellular compounds in pipelines and tanks</a:t>
            </a:r>
          </a:p>
          <a:p>
            <a:pPr eaLnBrk="1" hangingPunct="1">
              <a:spcAft>
                <a:spcPct val="40000"/>
              </a:spcAft>
            </a:pPr>
            <a:r>
              <a:rPr lang="en-GB" dirty="0" smtClean="0"/>
              <a:t>pathogenic germs as E. coli or </a:t>
            </a:r>
            <a:r>
              <a:rPr lang="en-GB" dirty="0" err="1" smtClean="0"/>
              <a:t>Legionella</a:t>
            </a:r>
            <a:r>
              <a:rPr lang="en-GB" dirty="0" smtClean="0"/>
              <a:t> are living in </a:t>
            </a:r>
            <a:r>
              <a:rPr lang="en-GB" dirty="0" err="1" smtClean="0"/>
              <a:t>biofilms</a:t>
            </a:r>
            <a:endParaRPr lang="en-GB" dirty="0" smtClean="0"/>
          </a:p>
          <a:p>
            <a:pPr eaLnBrk="1" hangingPunct="1">
              <a:spcAft>
                <a:spcPct val="40000"/>
              </a:spcAft>
            </a:pPr>
            <a:r>
              <a:rPr lang="en-GB" dirty="0" err="1" smtClean="0"/>
              <a:t>biofilms</a:t>
            </a:r>
            <a:r>
              <a:rPr lang="en-GB" dirty="0" smtClean="0"/>
              <a:t> are extremely resistant against disinfectants</a:t>
            </a:r>
          </a:p>
          <a:p>
            <a:pPr eaLnBrk="1" hangingPunct="1">
              <a:spcAft>
                <a:spcPct val="40000"/>
              </a:spcAft>
            </a:pPr>
            <a:r>
              <a:rPr lang="en-GB" dirty="0" smtClean="0"/>
              <a:t>chlorine dioxide is beside ozone </a:t>
            </a:r>
            <a:br>
              <a:rPr lang="en-GB" dirty="0" smtClean="0"/>
            </a:br>
            <a:r>
              <a:rPr lang="en-GB" dirty="0" smtClean="0"/>
              <a:t>the only suitable disinfectant, </a:t>
            </a:r>
            <a:br>
              <a:rPr lang="en-GB" dirty="0" smtClean="0"/>
            </a:br>
            <a:r>
              <a:rPr lang="en-GB" dirty="0" smtClean="0"/>
              <a:t>able to kill and to remove </a:t>
            </a:r>
            <a:r>
              <a:rPr lang="en-GB" dirty="0" err="1" smtClean="0"/>
              <a:t>biofilms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water pipes and tanks</a:t>
            </a:r>
          </a:p>
          <a:p>
            <a:pPr eaLnBrk="1" hangingPunct="1">
              <a:spcAft>
                <a:spcPct val="40000"/>
              </a:spcAft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31750" name="Picture 5" descr="bakt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287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Produktmanagement, Dr. Rothe, 22.02.05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6F330-700F-498F-90E3-1FD2452B1902}" type="slidenum">
              <a:rPr lang="de-DE"/>
              <a:pPr/>
              <a:t>26</a:t>
            </a:fld>
            <a:endParaRPr lang="de-DE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25463"/>
            <a:ext cx="7704138" cy="922337"/>
          </a:xfrm>
        </p:spPr>
        <p:txBody>
          <a:bodyPr/>
          <a:lstStyle/>
          <a:p>
            <a:r>
              <a:rPr lang="en-GB" sz="2800" dirty="0"/>
              <a:t>Resistance of </a:t>
            </a:r>
            <a:r>
              <a:rPr lang="en-GB" sz="2800" dirty="0" err="1"/>
              <a:t>Biofilms</a:t>
            </a:r>
            <a:r>
              <a:rPr lang="en-GB" sz="2800" dirty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5587"/>
            <a:ext cx="8534400" cy="4189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/>
              <a:t>coliform</a:t>
            </a:r>
            <a:r>
              <a:rPr lang="en-GB" dirty="0"/>
              <a:t> germs survive in </a:t>
            </a:r>
            <a:r>
              <a:rPr lang="en-GB" dirty="0" err="1"/>
              <a:t>biofilms</a:t>
            </a:r>
            <a:r>
              <a:rPr lang="en-GB" dirty="0"/>
              <a:t> even with 12 </a:t>
            </a:r>
            <a:r>
              <a:rPr lang="en-GB" dirty="0" err="1"/>
              <a:t>ppm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free chlorine </a:t>
            </a:r>
          </a:p>
          <a:p>
            <a:pPr>
              <a:lnSpc>
                <a:spcPct val="90000"/>
              </a:lnSpc>
            </a:pPr>
            <a:r>
              <a:rPr lang="en-GB" dirty="0"/>
              <a:t>4 </a:t>
            </a:r>
            <a:r>
              <a:rPr lang="en-GB" dirty="0" err="1"/>
              <a:t>ppm</a:t>
            </a:r>
            <a:r>
              <a:rPr lang="en-GB" dirty="0"/>
              <a:t> of free chlorine eliminates only 80% of the </a:t>
            </a:r>
            <a:r>
              <a:rPr lang="en-GB" dirty="0" err="1"/>
              <a:t>biofilm</a:t>
            </a:r>
            <a:r>
              <a:rPr lang="en-GB" dirty="0"/>
              <a:t> after 8 hours residence time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dirty="0" err="1" smtClean="0"/>
              <a:t>biofilms</a:t>
            </a:r>
            <a:r>
              <a:rPr lang="en-GB" dirty="0" smtClean="0"/>
              <a:t> </a:t>
            </a:r>
            <a:r>
              <a:rPr lang="en-GB" dirty="0"/>
              <a:t>have even been found on the interior surface of disinfectants </a:t>
            </a:r>
            <a:r>
              <a:rPr lang="en-GB" dirty="0" smtClean="0"/>
              <a:t>piping such as cooling towers and spray misters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39750" y="6650038"/>
            <a:ext cx="2051050" cy="207962"/>
          </a:xfrm>
          <a:noFill/>
        </p:spPr>
        <p:txBody>
          <a:bodyPr/>
          <a:lstStyle/>
          <a:p>
            <a:pPr algn="l"/>
            <a:fld id="{415E4E44-2AAC-4154-91C9-9478B00AD5D8}" type="slidenum">
              <a:rPr lang="de-DE" smtClean="0">
                <a:solidFill>
                  <a:schemeClr val="tx1"/>
                </a:solidFill>
              </a:rPr>
              <a:pPr algn="l"/>
              <a:t>27</a:t>
            </a:fld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7704138" cy="50165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Chlorine Dioxide for Legionella Control</a:t>
            </a:r>
            <a:endParaRPr lang="en-GB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5900"/>
            <a:ext cx="8534400" cy="4838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mtClean="0"/>
              <a:t>treatment of the complete </a:t>
            </a:r>
            <a:br>
              <a:rPr lang="en-GB" smtClean="0"/>
            </a:br>
            <a:r>
              <a:rPr lang="en-GB" smtClean="0"/>
              <a:t>cold water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buFontTx/>
              <a:buChar char="-"/>
            </a:pPr>
            <a:r>
              <a:rPr lang="en-GB" smtClean="0"/>
              <a:t>preventive action </a:t>
            </a:r>
            <a:br>
              <a:rPr lang="en-GB" smtClean="0"/>
            </a:br>
            <a:r>
              <a:rPr lang="en-GB" smtClean="0"/>
              <a:t>for sanitized piping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buFontTx/>
              <a:buChar char="-"/>
            </a:pPr>
            <a:r>
              <a:rPr lang="en-GB" smtClean="0"/>
              <a:t>degradation of the biofilm in </a:t>
            </a:r>
            <a:br>
              <a:rPr lang="en-GB" smtClean="0"/>
            </a:br>
            <a:r>
              <a:rPr lang="en-GB" smtClean="0"/>
              <a:t>the piping, thus protection </a:t>
            </a:r>
            <a:br>
              <a:rPr lang="en-GB" smtClean="0"/>
            </a:br>
            <a:r>
              <a:rPr lang="en-GB" smtClean="0"/>
              <a:t>against re-infection</a:t>
            </a:r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buFontTx/>
              <a:buChar char="-"/>
            </a:pPr>
            <a:r>
              <a:rPr lang="en-GB" smtClean="0"/>
              <a:t>protection against other critical </a:t>
            </a:r>
            <a:br>
              <a:rPr lang="en-GB" smtClean="0"/>
            </a:br>
            <a:r>
              <a:rPr lang="en-GB" smtClean="0"/>
              <a:t>germs such as Pseudomonas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295400"/>
            <a:ext cx="4114800" cy="4100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ProMinent Academy for Water Technology</a:t>
            </a: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5B4367-DC97-40C2-B250-BA975563CB38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09600" y="-76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r>
              <a:rPr lang="en-GB" sz="3200" b="1">
                <a:solidFill>
                  <a:srgbClr val="000066"/>
                </a:solidFill>
              </a:rPr>
              <a:t>Comparison </a:t>
            </a:r>
            <a:r>
              <a:rPr lang="de-DE" sz="3200" b="1">
                <a:solidFill>
                  <a:srgbClr val="000066"/>
                </a:solidFill>
              </a:rPr>
              <a:t>of </a:t>
            </a:r>
            <a:r>
              <a:rPr lang="en-GB" sz="3200" b="1">
                <a:solidFill>
                  <a:srgbClr val="000066"/>
                </a:solidFill>
              </a:rPr>
              <a:t>Disinfect</a:t>
            </a:r>
            <a:r>
              <a:rPr lang="de-DE" sz="3200" b="1">
                <a:solidFill>
                  <a:srgbClr val="000066"/>
                </a:solidFill>
              </a:rPr>
              <a:t>ants</a:t>
            </a:r>
            <a:endParaRPr lang="en-GB" sz="2400" b="1" i="1">
              <a:solidFill>
                <a:srgbClr val="000066"/>
              </a:solidFill>
            </a:endParaRPr>
          </a:p>
        </p:txBody>
      </p:sp>
      <p:graphicFrame>
        <p:nvGraphicFramePr>
          <p:cNvPr id="208899" name="Object 3"/>
          <p:cNvGraphicFramePr>
            <a:graphicFrameLocks/>
          </p:cNvGraphicFramePr>
          <p:nvPr/>
        </p:nvGraphicFramePr>
        <p:xfrm>
          <a:off x="152400" y="1282700"/>
          <a:ext cx="9347200" cy="4940300"/>
        </p:xfrm>
        <a:graphic>
          <a:graphicData uri="http://schemas.openxmlformats.org/presentationml/2006/ole">
            <p:oleObj spid="_x0000_s6146" name="Dokument" r:id="rId3" imgW="6876360" imgH="3640680" progId="Word.Document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ProMinent Academy for Water Technology</a:t>
            </a: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872261-0AD5-4E74-977F-E1220C57A087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50000"/>
              </a:lnSpc>
            </a:pPr>
            <a:r>
              <a:rPr lang="de-DE" sz="3200" b="1">
                <a:solidFill>
                  <a:srgbClr val="000066"/>
                </a:solidFill>
              </a:rPr>
              <a:t>THM Formation</a:t>
            </a:r>
            <a:r>
              <a:rPr lang="de-DE">
                <a:solidFill>
                  <a:schemeClr val="bg2"/>
                </a:solidFill>
              </a:rPr>
              <a:t/>
            </a:r>
            <a:br>
              <a:rPr lang="de-DE">
                <a:solidFill>
                  <a:schemeClr val="bg2"/>
                </a:solidFill>
              </a:rPr>
            </a:br>
            <a:endParaRPr lang="de-DE" sz="2400">
              <a:solidFill>
                <a:schemeClr val="bg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295400"/>
            <a:ext cx="7848600" cy="5121275"/>
            <a:chOff x="528" y="720"/>
            <a:chExt cx="4944" cy="3226"/>
          </a:xfrm>
        </p:grpSpPr>
        <p:graphicFrame>
          <p:nvGraphicFramePr>
            <p:cNvPr id="7170" name="Object 3"/>
            <p:cNvGraphicFramePr>
              <a:graphicFrameLocks/>
            </p:cNvGraphicFramePr>
            <p:nvPr/>
          </p:nvGraphicFramePr>
          <p:xfrm>
            <a:off x="528" y="720"/>
            <a:ext cx="4928" cy="3112"/>
          </p:xfrm>
          <a:graphic>
            <a:graphicData uri="http://schemas.openxmlformats.org/presentationml/2006/ole">
              <p:oleObj spid="_x0000_s7170" name="Dokument" r:id="rId3" imgW="6455520" imgH="4078080" progId="Word.Document.8">
                <p:embed/>
              </p:oleObj>
            </a:graphicData>
          </a:graphic>
        </p:graphicFrame>
        <p:sp>
          <p:nvSpPr>
            <p:cNvPr id="7175" name="Text Box 4"/>
            <p:cNvSpPr txBox="1">
              <a:spLocks noChangeArrowheads="1"/>
            </p:cNvSpPr>
            <p:nvPr/>
          </p:nvSpPr>
          <p:spPr bwMode="auto">
            <a:xfrm>
              <a:off x="528" y="3504"/>
              <a:ext cx="4944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000066"/>
                  </a:solidFill>
                </a:rPr>
                <a:t>River water after slow sand filtration </a:t>
              </a:r>
              <a:br>
                <a:rPr lang="en-GB" sz="2000">
                  <a:solidFill>
                    <a:srgbClr val="000066"/>
                  </a:solidFill>
                </a:rPr>
              </a:br>
              <a:r>
                <a:rPr lang="en-GB" sz="2000">
                  <a:solidFill>
                    <a:srgbClr val="000066"/>
                  </a:solidFill>
                </a:rPr>
                <a:t>Bremen Waterworks , Germany  (Prof. Sontheimer 1980)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Seminar Goal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audience on Chlorine Dioxide disinfection</a:t>
            </a:r>
          </a:p>
          <a:p>
            <a:endParaRPr lang="en-US" dirty="0" smtClean="0"/>
          </a:p>
          <a:p>
            <a:r>
              <a:rPr lang="en-US" dirty="0" smtClean="0"/>
              <a:t>Why it is preferred over Free Chlorine, Ozone, UV</a:t>
            </a:r>
          </a:p>
          <a:p>
            <a:endParaRPr lang="en-US" dirty="0" smtClean="0"/>
          </a:p>
          <a:p>
            <a:r>
              <a:rPr lang="en-US" dirty="0" smtClean="0"/>
              <a:t>Why it is a safe method of disinfection</a:t>
            </a:r>
          </a:p>
          <a:p>
            <a:endParaRPr lang="en-US" dirty="0" smtClean="0"/>
          </a:p>
          <a:p>
            <a:r>
              <a:rPr lang="en-US" dirty="0" smtClean="0"/>
              <a:t>Generation methods of ClO2</a:t>
            </a:r>
          </a:p>
          <a:p>
            <a:endParaRPr lang="en-US" dirty="0" smtClean="0"/>
          </a:p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E1F5D-3441-4E4C-816F-FDCDC7DB095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en-GB" sz="3200" dirty="0" smtClean="0"/>
              <a:t>ProMinent ClO2 </a:t>
            </a:r>
            <a:r>
              <a:rPr lang="en-GB" sz="3200" dirty="0" smtClean="0"/>
              <a:t>Technology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53313" y="6629400"/>
            <a:ext cx="1690687" cy="207963"/>
          </a:xfrm>
          <a:noFill/>
        </p:spPr>
        <p:txBody>
          <a:bodyPr/>
          <a:lstStyle/>
          <a:p>
            <a:fld id="{BE15C03A-949A-4C01-B3DD-5B1A19A7C9B8}" type="slidenum">
              <a:rPr lang="de-DE" smtClean="0"/>
              <a:pPr/>
              <a:t>30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ProMinent </a:t>
            </a:r>
            <a:r>
              <a:rPr lang="en-GB" sz="2800" dirty="0" smtClean="0"/>
              <a:t>ClO</a:t>
            </a:r>
            <a:r>
              <a:rPr lang="en-GB" dirty="0" smtClean="0"/>
              <a:t>2</a:t>
            </a:r>
            <a:r>
              <a:rPr lang="en-GB" sz="2800" dirty="0" smtClean="0"/>
              <a:t> - Generation Method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Chemicals: sodium chlorite (NaClO2)</a:t>
            </a:r>
          </a:p>
          <a:p>
            <a:pPr marL="2057400" lvl="4" indent="-228600" eaLnBrk="1" hangingPunct="1">
              <a:buFont typeface="Wingdings" pitchFamily="2" charset="2"/>
              <a:buNone/>
            </a:pPr>
            <a:r>
              <a:rPr lang="en-US" smtClean="0"/>
              <a:t>hydrochloric acid (HCl)</a:t>
            </a:r>
          </a:p>
          <a:p>
            <a:pPr eaLnBrk="1" hangingPunct="1"/>
            <a:r>
              <a:rPr lang="en-US" smtClean="0"/>
              <a:t>4 HCl + 5 NaClO</a:t>
            </a:r>
            <a:r>
              <a:rPr lang="en-US" sz="2000" smtClean="0"/>
              <a:t>2</a:t>
            </a:r>
            <a:r>
              <a:rPr lang="en-US" smtClean="0"/>
              <a:t> </a:t>
            </a:r>
            <a:r>
              <a:rPr lang="en-GB" smtClean="0">
                <a:sym typeface="Wingdings 3" pitchFamily="18" charset="2"/>
              </a:rPr>
              <a:t></a:t>
            </a:r>
            <a:r>
              <a:rPr lang="en-US" smtClean="0"/>
              <a:t> 4 ClO</a:t>
            </a:r>
            <a:r>
              <a:rPr lang="en-US" sz="2000" smtClean="0"/>
              <a:t>2</a:t>
            </a:r>
            <a:r>
              <a:rPr lang="en-US" smtClean="0"/>
              <a:t> + 5 NaCl + 2 H</a:t>
            </a:r>
            <a:r>
              <a:rPr lang="en-US" sz="2000" smtClean="0"/>
              <a:t>2</a:t>
            </a:r>
            <a:r>
              <a:rPr lang="en-US" smtClean="0"/>
              <a:t>O</a:t>
            </a:r>
          </a:p>
          <a:p>
            <a:pPr lvl="1" eaLnBrk="1" hangingPunct="1"/>
            <a:r>
              <a:rPr lang="en-US" smtClean="0"/>
              <a:t>85 - 90% yield (purity depends on pre-cursors)</a:t>
            </a:r>
          </a:p>
          <a:p>
            <a:pPr lvl="1" eaLnBrk="1" hangingPunct="1"/>
            <a:r>
              <a:rPr lang="en-US" smtClean="0"/>
              <a:t>chlorine-free solution of chlorine dioxide</a:t>
            </a:r>
          </a:p>
          <a:p>
            <a:pPr lvl="1" eaLnBrk="1" hangingPunct="1"/>
            <a:r>
              <a:rPr lang="en-US" smtClean="0"/>
              <a:t>by-products: chlorite and chlorate</a:t>
            </a:r>
          </a:p>
          <a:p>
            <a:pPr lvl="1" eaLnBrk="1" hangingPunct="1"/>
            <a:r>
              <a:rPr lang="en-US" smtClean="0"/>
              <a:t>no handling of chlorine or chlorine gas</a:t>
            </a:r>
          </a:p>
          <a:p>
            <a:pPr lvl="1" eaLnBrk="1" hangingPunct="1"/>
            <a:r>
              <a:rPr lang="en-US" smtClean="0"/>
              <a:t>No other by-products such as peroxides or acetic acid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D26864-3747-469A-9E88-DC51A1027AD0}" type="slidenum">
              <a:rPr lang="de-DE" smtClean="0"/>
              <a:pPr/>
              <a:t>31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Chlorite and Chlorine Gas</a:t>
            </a:r>
          </a:p>
          <a:p>
            <a:pPr lvl="1"/>
            <a:r>
              <a:rPr lang="en-US" dirty="0" smtClean="0"/>
              <a:t>Adding chlorine into process</a:t>
            </a:r>
          </a:p>
          <a:p>
            <a:pPr lvl="1"/>
            <a:r>
              <a:rPr lang="en-US" dirty="0" smtClean="0"/>
              <a:t>Store chlorine gas</a:t>
            </a:r>
          </a:p>
          <a:p>
            <a:endParaRPr lang="en-US" dirty="0" smtClean="0"/>
          </a:p>
          <a:p>
            <a:r>
              <a:rPr lang="en-US" dirty="0" smtClean="0"/>
              <a:t>Chlorite, </a:t>
            </a:r>
            <a:r>
              <a:rPr lang="en-US" dirty="0" err="1" smtClean="0"/>
              <a:t>HCl</a:t>
            </a:r>
            <a:r>
              <a:rPr lang="en-US" dirty="0" smtClean="0"/>
              <a:t>, and Sodium Hypochlorite</a:t>
            </a:r>
          </a:p>
          <a:p>
            <a:pPr lvl="1"/>
            <a:r>
              <a:rPr lang="en-US" dirty="0" smtClean="0"/>
              <a:t>Adding chlorine into process</a:t>
            </a:r>
          </a:p>
          <a:p>
            <a:pPr lvl="1"/>
            <a:r>
              <a:rPr lang="en-US" dirty="0" smtClean="0"/>
              <a:t>Buy 3-chemicals</a:t>
            </a:r>
          </a:p>
          <a:p>
            <a:endParaRPr lang="en-US" dirty="0" smtClean="0"/>
          </a:p>
          <a:p>
            <a:r>
              <a:rPr lang="en-US" dirty="0" smtClean="0"/>
              <a:t>Stabilized ClO</a:t>
            </a:r>
            <a:r>
              <a:rPr lang="en-US" sz="1800" dirty="0" smtClean="0"/>
              <a:t>2</a:t>
            </a:r>
          </a:p>
          <a:p>
            <a:pPr lvl="1"/>
            <a:r>
              <a:rPr lang="en-US" dirty="0" smtClean="0"/>
              <a:t>Sodium chlorite solution – weak</a:t>
            </a:r>
          </a:p>
          <a:p>
            <a:pPr lvl="1"/>
            <a:r>
              <a:rPr lang="en-US" dirty="0" smtClean="0"/>
              <a:t>No such thing as “stabilized ClO2”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E1F5D-3441-4E4C-816F-FDCDC7DB095D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ProMinent Academy for Water Technology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5BFF1E-2300-4696-BD8B-EA7124CCBFE2}" type="slidenum">
              <a:rPr lang="de-DE"/>
              <a:pPr/>
              <a:t>33</a:t>
            </a:fld>
            <a:endParaRPr lang="de-D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2750"/>
            <a:ext cx="7704138" cy="501650"/>
          </a:xfrm>
        </p:spPr>
        <p:txBody>
          <a:bodyPr/>
          <a:lstStyle/>
          <a:p>
            <a:pPr eaLnBrk="1" hangingPunct="1"/>
            <a:r>
              <a:rPr lang="en-GB" sz="2800" dirty="0" err="1" smtClean="0"/>
              <a:t>Legio</a:t>
            </a:r>
            <a:r>
              <a:rPr lang="en-GB" sz="2800" dirty="0" smtClean="0"/>
              <a:t> </a:t>
            </a:r>
            <a:r>
              <a:rPr lang="en-GB" sz="2800" dirty="0" err="1" smtClean="0"/>
              <a:t>Zon</a:t>
            </a:r>
            <a:endParaRPr lang="en-GB" sz="2800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600200"/>
            <a:ext cx="8534400" cy="4572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fold-away wall holder</a:t>
            </a:r>
          </a:p>
          <a:p>
            <a:pPr lvl="1" eaLnBrk="1" hangingPunct="1">
              <a:spcAft>
                <a:spcPct val="40000"/>
              </a:spcAft>
              <a:buFontTx/>
              <a:buChar char="-"/>
            </a:pPr>
            <a:r>
              <a:rPr lang="en-GB" sz="2200" dirty="0" smtClean="0"/>
              <a:t>plant can be serviced </a:t>
            </a:r>
            <a:br>
              <a:rPr lang="en-GB" sz="2200" dirty="0" smtClean="0"/>
            </a:br>
            <a:r>
              <a:rPr lang="en-GB" sz="2200" dirty="0" smtClean="0"/>
              <a:t>without disassembling</a:t>
            </a:r>
          </a:p>
          <a:p>
            <a:pPr eaLnBrk="1" hangingPunct="1">
              <a:spcBef>
                <a:spcPct val="100000"/>
              </a:spcBef>
            </a:pPr>
            <a:r>
              <a:rPr lang="en-GB" sz="2400" dirty="0" smtClean="0"/>
              <a:t> Protection hood</a:t>
            </a:r>
          </a:p>
          <a:p>
            <a:pPr lvl="1" eaLnBrk="1" hangingPunct="1">
              <a:spcAft>
                <a:spcPct val="40000"/>
              </a:spcAft>
              <a:buFontTx/>
              <a:buChar char="-"/>
            </a:pPr>
            <a:endParaRPr lang="en-GB" sz="2200" dirty="0" smtClean="0"/>
          </a:p>
          <a:p>
            <a:pPr lvl="1" eaLnBrk="1" hangingPunct="1"/>
            <a:endParaRPr lang="en-GB" dirty="0" smtClean="0"/>
          </a:p>
        </p:txBody>
      </p:sp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2" cstate="print"/>
          <a:srcRect t="10104" b="7578"/>
          <a:stretch>
            <a:fillRect/>
          </a:stretch>
        </p:blipFill>
        <p:spPr bwMode="auto">
          <a:xfrm>
            <a:off x="5181600" y="2133600"/>
            <a:ext cx="375285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Dr. Rothe, 06.05.05</a:t>
            </a:r>
          </a:p>
        </p:txBody>
      </p:sp>
      <p:sp>
        <p:nvSpPr>
          <p:cNvPr id="26672" name="Rectangle 48"/>
          <p:cNvSpPr>
            <a:spLocks noGrp="1" noChangeArrowheads="1"/>
          </p:cNvSpPr>
          <p:nvPr>
            <p:ph type="title"/>
          </p:nvPr>
        </p:nvSpPr>
        <p:spPr>
          <a:xfrm>
            <a:off x="558800" y="487362"/>
            <a:ext cx="8534400" cy="579438"/>
          </a:xfrm>
        </p:spPr>
        <p:txBody>
          <a:bodyPr/>
          <a:lstStyle/>
          <a:p>
            <a:r>
              <a:rPr lang="en-GB" sz="2800" dirty="0" err="1" smtClean="0"/>
              <a:t>Legio</a:t>
            </a:r>
            <a:r>
              <a:rPr lang="en-GB" sz="2800" dirty="0" smtClean="0"/>
              <a:t> </a:t>
            </a:r>
            <a:r>
              <a:rPr lang="en-GB" sz="2800" dirty="0" err="1" smtClean="0"/>
              <a:t>Zon</a:t>
            </a:r>
            <a:r>
              <a:rPr lang="en-GB" sz="2800" dirty="0" smtClean="0"/>
              <a:t> Basic </a:t>
            </a:r>
            <a:r>
              <a:rPr lang="en-GB" sz="2800" dirty="0"/>
              <a:t>Info</a:t>
            </a:r>
          </a:p>
        </p:txBody>
      </p:sp>
      <p:sp>
        <p:nvSpPr>
          <p:cNvPr id="26673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8534400" cy="53340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GB" dirty="0"/>
              <a:t>capacity: 0–5, 0-10 g/</a:t>
            </a:r>
            <a:r>
              <a:rPr lang="en-GB" dirty="0" err="1"/>
              <a:t>h</a:t>
            </a:r>
            <a:endParaRPr lang="en-GB" dirty="0"/>
          </a:p>
          <a:p>
            <a:r>
              <a:rPr lang="en-GB" dirty="0"/>
              <a:t>operation with Bello </a:t>
            </a:r>
            <a:r>
              <a:rPr lang="en-GB" dirty="0" err="1"/>
              <a:t>Zon</a:t>
            </a:r>
            <a:r>
              <a:rPr lang="en-GB" dirty="0"/>
              <a:t> standard chemicals</a:t>
            </a:r>
          </a:p>
          <a:p>
            <a:pPr lvl="1"/>
            <a:r>
              <a:rPr lang="en-GB" dirty="0"/>
              <a:t>1 vol. chlorite 7.5 % + 3 vol. </a:t>
            </a:r>
            <a:r>
              <a:rPr lang="en-GB" dirty="0" err="1"/>
              <a:t>HCl</a:t>
            </a:r>
            <a:r>
              <a:rPr lang="en-GB" dirty="0"/>
              <a:t> 9% + 20 vol. water</a:t>
            </a:r>
          </a:p>
          <a:p>
            <a:pPr lvl="1">
              <a:spcAft>
                <a:spcPct val="40000"/>
              </a:spcAft>
            </a:pPr>
            <a:r>
              <a:rPr lang="en-GB" dirty="0"/>
              <a:t>concentration ClO</a:t>
            </a:r>
            <a:r>
              <a:rPr lang="en-GB" baseline="-15000" dirty="0"/>
              <a:t>2</a:t>
            </a:r>
            <a:r>
              <a:rPr lang="en-GB" dirty="0"/>
              <a:t>: 2 g/</a:t>
            </a:r>
            <a:r>
              <a:rPr lang="en-GB" dirty="0" err="1"/>
              <a:t>l</a:t>
            </a:r>
            <a:endParaRPr lang="en-GB" dirty="0"/>
          </a:p>
          <a:p>
            <a:pPr lvl="1"/>
            <a:r>
              <a:rPr lang="en-GB" dirty="0"/>
              <a:t>never dangerous concentration in the plant</a:t>
            </a:r>
          </a:p>
          <a:p>
            <a:pPr lvl="1"/>
            <a:r>
              <a:rPr lang="en-GB" dirty="0"/>
              <a:t>optimum stability (-15% after 3 days)</a:t>
            </a:r>
          </a:p>
          <a:p>
            <a:pPr lvl="1">
              <a:spcAft>
                <a:spcPct val="40000"/>
              </a:spcAft>
            </a:pPr>
            <a:r>
              <a:rPr lang="en-GB" dirty="0"/>
              <a:t>reaction time &lt; 20 minutes</a:t>
            </a:r>
          </a:p>
          <a:p>
            <a:pPr>
              <a:spcAft>
                <a:spcPct val="40000"/>
              </a:spcAft>
            </a:pPr>
            <a:r>
              <a:rPr lang="en-GB" dirty="0"/>
              <a:t>easy operation, low maintenance effort</a:t>
            </a:r>
          </a:p>
          <a:p>
            <a:r>
              <a:rPr lang="en-GB" dirty="0"/>
              <a:t>low price + high level technology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Dr. Rothe, 06.05.05</a:t>
            </a:r>
          </a:p>
        </p:txBody>
      </p:sp>
      <p:pic>
        <p:nvPicPr>
          <p:cNvPr id="60418" name="Picture 1026" descr="LegioZon_frontal_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838200"/>
            <a:ext cx="4108450" cy="5464175"/>
          </a:xfrm>
          <a:prstGeom prst="rect">
            <a:avLst/>
          </a:prstGeom>
          <a:noFill/>
        </p:spPr>
      </p:pic>
      <p:sp>
        <p:nvSpPr>
          <p:cNvPr id="604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58800" y="203200"/>
            <a:ext cx="8534400" cy="579438"/>
          </a:xfrm>
        </p:spPr>
        <p:txBody>
          <a:bodyPr/>
          <a:lstStyle/>
          <a:p>
            <a:r>
              <a:rPr lang="en-GB" sz="2800" dirty="0" err="1" smtClean="0"/>
              <a:t>Legio</a:t>
            </a:r>
            <a:r>
              <a:rPr lang="en-GB" sz="2800" dirty="0" smtClean="0"/>
              <a:t> </a:t>
            </a:r>
            <a:r>
              <a:rPr lang="en-GB" sz="2800" dirty="0" err="1" smtClean="0"/>
              <a:t>Zon</a:t>
            </a:r>
            <a:r>
              <a:rPr lang="en-GB" sz="2800" dirty="0" smtClean="0"/>
              <a:t> </a:t>
            </a:r>
            <a:r>
              <a:rPr lang="en-GB" sz="2800" dirty="0"/>
              <a:t>Design: Front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228600" y="2376488"/>
            <a:ext cx="2133600" cy="366712"/>
            <a:chOff x="96" y="1497"/>
            <a:chExt cx="1344" cy="231"/>
          </a:xfrm>
        </p:grpSpPr>
        <p:sp>
          <p:nvSpPr>
            <p:cNvPr id="60421" name="Text Box 1029"/>
            <p:cNvSpPr txBox="1">
              <a:spLocks noChangeArrowheads="1"/>
            </p:cNvSpPr>
            <p:nvPr/>
          </p:nvSpPr>
          <p:spPr bwMode="auto">
            <a:xfrm>
              <a:off x="96" y="1497"/>
              <a:ext cx="12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>
                  <a:solidFill>
                    <a:srgbClr val="000066"/>
                  </a:solidFill>
                </a:rPr>
                <a:t>line cord</a:t>
              </a:r>
              <a:endParaRPr lang="en-GB" sz="1800">
                <a:solidFill>
                  <a:srgbClr val="000066"/>
                </a:solidFill>
              </a:endParaRPr>
            </a:p>
          </p:txBody>
        </p:sp>
        <p:sp>
          <p:nvSpPr>
            <p:cNvPr id="60422" name="Line 1030"/>
            <p:cNvSpPr>
              <a:spLocks noChangeShapeType="1"/>
            </p:cNvSpPr>
            <p:nvPr/>
          </p:nvSpPr>
          <p:spPr bwMode="auto">
            <a:xfrm flipV="1">
              <a:off x="1056" y="1632"/>
              <a:ext cx="38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1"/>
          <p:cNvGrpSpPr>
            <a:grpSpLocks/>
          </p:cNvGrpSpPr>
          <p:nvPr/>
        </p:nvGrpSpPr>
        <p:grpSpPr bwMode="auto">
          <a:xfrm>
            <a:off x="6092825" y="4191000"/>
            <a:ext cx="2517775" cy="377825"/>
            <a:chOff x="3838" y="2640"/>
            <a:chExt cx="1586" cy="238"/>
          </a:xfrm>
        </p:grpSpPr>
        <p:sp>
          <p:nvSpPr>
            <p:cNvPr id="60424" name="Text Box 1032"/>
            <p:cNvSpPr txBox="1">
              <a:spLocks noChangeArrowheads="1"/>
            </p:cNvSpPr>
            <p:nvPr/>
          </p:nvSpPr>
          <p:spPr bwMode="auto">
            <a:xfrm>
              <a:off x="4320" y="2640"/>
              <a:ext cx="11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flow monitor</a:t>
              </a:r>
            </a:p>
          </p:txBody>
        </p:sp>
        <p:sp>
          <p:nvSpPr>
            <p:cNvPr id="60425" name="Line 1033"/>
            <p:cNvSpPr>
              <a:spLocks noChangeShapeType="1"/>
            </p:cNvSpPr>
            <p:nvPr/>
          </p:nvSpPr>
          <p:spPr bwMode="auto">
            <a:xfrm rot="10884072" flipV="1">
              <a:off x="3838" y="2735"/>
              <a:ext cx="578" cy="14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34"/>
          <p:cNvGrpSpPr>
            <a:grpSpLocks/>
          </p:cNvGrpSpPr>
          <p:nvPr/>
        </p:nvGrpSpPr>
        <p:grpSpPr bwMode="auto">
          <a:xfrm>
            <a:off x="6096000" y="4953000"/>
            <a:ext cx="2667000" cy="641350"/>
            <a:chOff x="3840" y="2976"/>
            <a:chExt cx="1584" cy="486"/>
          </a:xfrm>
        </p:grpSpPr>
        <p:sp>
          <p:nvSpPr>
            <p:cNvPr id="60427" name="Text Box 1035"/>
            <p:cNvSpPr txBox="1">
              <a:spLocks noChangeArrowheads="1"/>
            </p:cNvSpPr>
            <p:nvPr/>
          </p:nvSpPr>
          <p:spPr bwMode="auto">
            <a:xfrm>
              <a:off x="4320" y="2976"/>
              <a:ext cx="1104" cy="4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dosing pump chlorite</a:t>
              </a:r>
            </a:p>
          </p:txBody>
        </p:sp>
        <p:sp>
          <p:nvSpPr>
            <p:cNvPr id="60428" name="Line 1036"/>
            <p:cNvSpPr>
              <a:spLocks noChangeShapeType="1"/>
            </p:cNvSpPr>
            <p:nvPr/>
          </p:nvSpPr>
          <p:spPr bwMode="auto">
            <a:xfrm flipH="1">
              <a:off x="3840" y="3216"/>
              <a:ext cx="67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37"/>
          <p:cNvGrpSpPr>
            <a:grpSpLocks/>
          </p:cNvGrpSpPr>
          <p:nvPr/>
        </p:nvGrpSpPr>
        <p:grpSpPr bwMode="auto">
          <a:xfrm>
            <a:off x="228600" y="1295400"/>
            <a:ext cx="2133600" cy="641350"/>
            <a:chOff x="144" y="816"/>
            <a:chExt cx="1344" cy="404"/>
          </a:xfrm>
        </p:grpSpPr>
        <p:sp>
          <p:nvSpPr>
            <p:cNvPr id="60430" name="Text Box 1038"/>
            <p:cNvSpPr txBox="1">
              <a:spLocks noChangeArrowheads="1"/>
            </p:cNvSpPr>
            <p:nvPr/>
          </p:nvSpPr>
          <p:spPr bwMode="auto">
            <a:xfrm>
              <a:off x="144" y="816"/>
              <a:ext cx="1152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outlet</a:t>
              </a:r>
              <a:br>
                <a:rPr lang="en-GB" sz="1800">
                  <a:solidFill>
                    <a:srgbClr val="000066"/>
                  </a:solidFill>
                </a:rPr>
              </a:br>
              <a:r>
                <a:rPr lang="en-GB" sz="1800">
                  <a:solidFill>
                    <a:srgbClr val="000066"/>
                  </a:solidFill>
                </a:rPr>
                <a:t>chlorine dioxide</a:t>
              </a:r>
            </a:p>
          </p:txBody>
        </p:sp>
        <p:sp>
          <p:nvSpPr>
            <p:cNvPr id="60431" name="Line 1039"/>
            <p:cNvSpPr>
              <a:spLocks noChangeShapeType="1"/>
            </p:cNvSpPr>
            <p:nvPr/>
          </p:nvSpPr>
          <p:spPr bwMode="auto">
            <a:xfrm rot="10831744" flipH="1">
              <a:off x="1056" y="1008"/>
              <a:ext cx="43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40"/>
          <p:cNvGrpSpPr>
            <a:grpSpLocks/>
          </p:cNvGrpSpPr>
          <p:nvPr/>
        </p:nvGrpSpPr>
        <p:grpSpPr bwMode="auto">
          <a:xfrm>
            <a:off x="76200" y="3473450"/>
            <a:ext cx="3810000" cy="717550"/>
            <a:chOff x="48" y="2188"/>
            <a:chExt cx="2400" cy="452"/>
          </a:xfrm>
        </p:grpSpPr>
        <p:sp>
          <p:nvSpPr>
            <p:cNvPr id="60433" name="Line 1041"/>
            <p:cNvSpPr>
              <a:spLocks noChangeShapeType="1"/>
            </p:cNvSpPr>
            <p:nvPr/>
          </p:nvSpPr>
          <p:spPr bwMode="auto">
            <a:xfrm>
              <a:off x="1200" y="2400"/>
              <a:ext cx="124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Text Box 1042"/>
            <p:cNvSpPr txBox="1">
              <a:spLocks noChangeArrowheads="1"/>
            </p:cNvSpPr>
            <p:nvPr/>
          </p:nvSpPr>
          <p:spPr bwMode="auto">
            <a:xfrm>
              <a:off x="48" y="2188"/>
              <a:ext cx="124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dosing pump chlorine dioxide</a:t>
              </a:r>
            </a:p>
          </p:txBody>
        </p:sp>
      </p:grpSp>
      <p:grpSp>
        <p:nvGrpSpPr>
          <p:cNvPr id="7" name="Group 1043"/>
          <p:cNvGrpSpPr>
            <a:grpSpLocks/>
          </p:cNvGrpSpPr>
          <p:nvPr/>
        </p:nvGrpSpPr>
        <p:grpSpPr bwMode="auto">
          <a:xfrm>
            <a:off x="6096000" y="2741613"/>
            <a:ext cx="2514600" cy="1220787"/>
            <a:chOff x="3840" y="1727"/>
            <a:chExt cx="1584" cy="769"/>
          </a:xfrm>
        </p:grpSpPr>
        <p:sp>
          <p:nvSpPr>
            <p:cNvPr id="60436" name="Text Box 1044"/>
            <p:cNvSpPr txBox="1">
              <a:spLocks noChangeArrowheads="1"/>
            </p:cNvSpPr>
            <p:nvPr/>
          </p:nvSpPr>
          <p:spPr bwMode="auto">
            <a:xfrm>
              <a:off x="4320" y="1727"/>
              <a:ext cx="1104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 smtClean="0">
                  <a:solidFill>
                    <a:srgbClr val="000066"/>
                  </a:solidFill>
                </a:rPr>
                <a:t>Check valve for </a:t>
              </a:r>
              <a:r>
                <a:rPr lang="en-GB" sz="1800" dirty="0">
                  <a:solidFill>
                    <a:srgbClr val="000066"/>
                  </a:solidFill>
                </a:rPr>
                <a:t>back pressure</a:t>
              </a:r>
            </a:p>
          </p:txBody>
        </p:sp>
        <p:sp>
          <p:nvSpPr>
            <p:cNvPr id="60437" name="Line 1045"/>
            <p:cNvSpPr>
              <a:spLocks noChangeShapeType="1"/>
            </p:cNvSpPr>
            <p:nvPr/>
          </p:nvSpPr>
          <p:spPr bwMode="auto">
            <a:xfrm flipH="1">
              <a:off x="3840" y="2064"/>
              <a:ext cx="528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6"/>
          <p:cNvGrpSpPr>
            <a:grpSpLocks/>
          </p:cNvGrpSpPr>
          <p:nvPr/>
        </p:nvGrpSpPr>
        <p:grpSpPr bwMode="auto">
          <a:xfrm>
            <a:off x="228600" y="4724400"/>
            <a:ext cx="2514600" cy="641350"/>
            <a:chOff x="144" y="2976"/>
            <a:chExt cx="1584" cy="404"/>
          </a:xfrm>
        </p:grpSpPr>
        <p:sp>
          <p:nvSpPr>
            <p:cNvPr id="60439" name="Text Box 1047"/>
            <p:cNvSpPr txBox="1">
              <a:spLocks noChangeArrowheads="1"/>
            </p:cNvSpPr>
            <p:nvPr/>
          </p:nvSpPr>
          <p:spPr bwMode="auto">
            <a:xfrm>
              <a:off x="144" y="2976"/>
              <a:ext cx="110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dosing pump acid</a:t>
              </a:r>
            </a:p>
          </p:txBody>
        </p:sp>
        <p:sp>
          <p:nvSpPr>
            <p:cNvPr id="60440" name="Line 1048"/>
            <p:cNvSpPr>
              <a:spLocks noChangeShapeType="1"/>
            </p:cNvSpPr>
            <p:nvPr/>
          </p:nvSpPr>
          <p:spPr bwMode="auto">
            <a:xfrm>
              <a:off x="1056" y="3216"/>
              <a:ext cx="67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49"/>
          <p:cNvGrpSpPr>
            <a:grpSpLocks/>
          </p:cNvGrpSpPr>
          <p:nvPr/>
        </p:nvGrpSpPr>
        <p:grpSpPr bwMode="auto">
          <a:xfrm>
            <a:off x="228600" y="5561013"/>
            <a:ext cx="3352800" cy="641350"/>
            <a:chOff x="144" y="3503"/>
            <a:chExt cx="2112" cy="404"/>
          </a:xfrm>
        </p:grpSpPr>
        <p:sp>
          <p:nvSpPr>
            <p:cNvPr id="60442" name="Text Box 1050"/>
            <p:cNvSpPr txBox="1">
              <a:spLocks noChangeArrowheads="1"/>
            </p:cNvSpPr>
            <p:nvPr/>
          </p:nvSpPr>
          <p:spPr bwMode="auto">
            <a:xfrm>
              <a:off x="144" y="3503"/>
              <a:ext cx="110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input dilution water</a:t>
              </a:r>
            </a:p>
          </p:txBody>
        </p:sp>
        <p:sp>
          <p:nvSpPr>
            <p:cNvPr id="60443" name="Line 1051"/>
            <p:cNvSpPr>
              <a:spLocks noChangeShapeType="1"/>
            </p:cNvSpPr>
            <p:nvPr/>
          </p:nvSpPr>
          <p:spPr bwMode="auto">
            <a:xfrm rot="16200000">
              <a:off x="2130" y="3719"/>
              <a:ext cx="240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Line 1052"/>
            <p:cNvSpPr>
              <a:spLocks noChangeShapeType="1"/>
            </p:cNvSpPr>
            <p:nvPr/>
          </p:nvSpPr>
          <p:spPr bwMode="auto">
            <a:xfrm flipH="1">
              <a:off x="1200" y="3840"/>
              <a:ext cx="105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53"/>
          <p:cNvGrpSpPr>
            <a:grpSpLocks/>
          </p:cNvGrpSpPr>
          <p:nvPr/>
        </p:nvGrpSpPr>
        <p:grpSpPr bwMode="auto">
          <a:xfrm>
            <a:off x="5695950" y="5715000"/>
            <a:ext cx="2990850" cy="533400"/>
            <a:chOff x="3588" y="3600"/>
            <a:chExt cx="1884" cy="336"/>
          </a:xfrm>
        </p:grpSpPr>
        <p:sp>
          <p:nvSpPr>
            <p:cNvPr id="60446" name="Text Box 1054"/>
            <p:cNvSpPr txBox="1">
              <a:spLocks noChangeArrowheads="1"/>
            </p:cNvSpPr>
            <p:nvPr/>
          </p:nvSpPr>
          <p:spPr bwMode="auto">
            <a:xfrm>
              <a:off x="4368" y="3705"/>
              <a:ext cx="11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66"/>
                  </a:solidFill>
                </a:rPr>
                <a:t>draining valve</a:t>
              </a:r>
            </a:p>
          </p:txBody>
        </p:sp>
        <p:sp>
          <p:nvSpPr>
            <p:cNvPr id="60447" name="Line 1055"/>
            <p:cNvSpPr>
              <a:spLocks noChangeShapeType="1"/>
            </p:cNvSpPr>
            <p:nvPr/>
          </p:nvSpPr>
          <p:spPr bwMode="auto">
            <a:xfrm rot="16200000">
              <a:off x="3474" y="3719"/>
              <a:ext cx="240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Line 1056"/>
            <p:cNvSpPr>
              <a:spLocks noChangeShapeType="1"/>
            </p:cNvSpPr>
            <p:nvPr/>
          </p:nvSpPr>
          <p:spPr bwMode="auto">
            <a:xfrm flipH="1">
              <a:off x="3588" y="3840"/>
              <a:ext cx="8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57"/>
          <p:cNvGrpSpPr>
            <a:grpSpLocks/>
          </p:cNvGrpSpPr>
          <p:nvPr/>
        </p:nvGrpSpPr>
        <p:grpSpPr bwMode="auto">
          <a:xfrm>
            <a:off x="4800600" y="1385888"/>
            <a:ext cx="3810000" cy="366712"/>
            <a:chOff x="3024" y="873"/>
            <a:chExt cx="2400" cy="231"/>
          </a:xfrm>
        </p:grpSpPr>
        <p:sp>
          <p:nvSpPr>
            <p:cNvPr id="60450" name="Text Box 1058"/>
            <p:cNvSpPr txBox="1">
              <a:spLocks noChangeArrowheads="1"/>
            </p:cNvSpPr>
            <p:nvPr/>
          </p:nvSpPr>
          <p:spPr bwMode="auto">
            <a:xfrm>
              <a:off x="4320" y="873"/>
              <a:ext cx="110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>
                  <a:solidFill>
                    <a:srgbClr val="000066"/>
                  </a:solidFill>
                </a:rPr>
                <a:t>controller</a:t>
              </a:r>
              <a:endParaRPr lang="en-GB" sz="1800">
                <a:solidFill>
                  <a:srgbClr val="000066"/>
                </a:solidFill>
              </a:endParaRPr>
            </a:p>
          </p:txBody>
        </p:sp>
        <p:sp>
          <p:nvSpPr>
            <p:cNvPr id="60451" name="Line 1059"/>
            <p:cNvSpPr>
              <a:spLocks noChangeShapeType="1"/>
            </p:cNvSpPr>
            <p:nvPr/>
          </p:nvSpPr>
          <p:spPr bwMode="auto">
            <a:xfrm flipH="1">
              <a:off x="3024" y="1008"/>
              <a:ext cx="14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Bello </a:t>
            </a:r>
            <a:r>
              <a:rPr lang="en-GB" sz="2800" dirty="0" err="1" smtClean="0"/>
              <a:t>Zon</a:t>
            </a:r>
            <a:r>
              <a:rPr lang="en-GB" sz="2800" dirty="0" smtClean="0"/>
              <a:t> </a:t>
            </a:r>
            <a:r>
              <a:rPr lang="en-GB" sz="2800" dirty="0" err="1" smtClean="0"/>
              <a:t>CDVc</a:t>
            </a:r>
            <a:r>
              <a:rPr lang="en-GB" sz="2800" dirty="0" smtClean="0"/>
              <a:t> (dilute chemicals)</a:t>
            </a:r>
          </a:p>
        </p:txBody>
      </p:sp>
      <p:graphicFrame>
        <p:nvGraphicFramePr>
          <p:cNvPr id="247854" name="Group 46"/>
          <p:cNvGraphicFramePr>
            <a:graphicFrameLocks noGrp="1"/>
          </p:cNvGraphicFramePr>
          <p:nvPr/>
        </p:nvGraphicFramePr>
        <p:xfrm>
          <a:off x="714375" y="1397000"/>
          <a:ext cx="7500938" cy="4891088"/>
        </p:xfrm>
        <a:graphic>
          <a:graphicData uri="http://schemas.openxmlformats.org/drawingml/2006/table">
            <a:tbl>
              <a:tblPr/>
              <a:tblGrid>
                <a:gridCol w="1874838"/>
                <a:gridCol w="1876425"/>
                <a:gridCol w="1874837"/>
                <a:gridCol w="1874838"/>
              </a:tblGrid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</a:t>
                      </a:r>
                      <a:r>
                        <a:rPr kumimoji="0" lang="en-GB" sz="2200" b="1" i="0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[g/h]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pressure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[psi]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temperature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[°C]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12-240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DVc 02_06  15_120g_h 2007_12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447800"/>
            <a:ext cx="3990975" cy="4953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Bello Zon CDVc for Diluted Chemicals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79388" y="2287588"/>
            <a:ext cx="4032250" cy="925512"/>
            <a:chOff x="113" y="1441"/>
            <a:chExt cx="2540" cy="583"/>
          </a:xfrm>
        </p:grpSpPr>
        <p:sp>
          <p:nvSpPr>
            <p:cNvPr id="35870" name="Line 5"/>
            <p:cNvSpPr>
              <a:spLocks noChangeShapeType="1"/>
            </p:cNvSpPr>
            <p:nvPr/>
          </p:nvSpPr>
          <p:spPr bwMode="auto">
            <a:xfrm flipV="1">
              <a:off x="1429" y="1661"/>
              <a:ext cx="1224" cy="45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Text Box 6"/>
            <p:cNvSpPr txBox="1">
              <a:spLocks noChangeArrowheads="1"/>
            </p:cNvSpPr>
            <p:nvPr/>
          </p:nvSpPr>
          <p:spPr bwMode="auto">
            <a:xfrm>
              <a:off x="113" y="1441"/>
              <a:ext cx="1338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PVDF reactor and reactor-outlet</a:t>
              </a:r>
            </a:p>
          </p:txBody>
        </p:sp>
      </p:grpSp>
      <p:grpSp>
        <p:nvGrpSpPr>
          <p:cNvPr id="35845" name="Group 7"/>
          <p:cNvGrpSpPr>
            <a:grpSpLocks/>
          </p:cNvGrpSpPr>
          <p:nvPr/>
        </p:nvGrpSpPr>
        <p:grpSpPr bwMode="auto">
          <a:xfrm>
            <a:off x="179388" y="2781300"/>
            <a:ext cx="3816350" cy="1584325"/>
            <a:chOff x="113" y="1752"/>
            <a:chExt cx="2404" cy="998"/>
          </a:xfrm>
        </p:grpSpPr>
        <p:sp>
          <p:nvSpPr>
            <p:cNvPr id="35868" name="Line 8"/>
            <p:cNvSpPr>
              <a:spLocks noChangeShapeType="1"/>
            </p:cNvSpPr>
            <p:nvPr/>
          </p:nvSpPr>
          <p:spPr bwMode="auto">
            <a:xfrm flipV="1">
              <a:off x="1429" y="1752"/>
              <a:ext cx="1088" cy="726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Text Box 9"/>
            <p:cNvSpPr txBox="1">
              <a:spLocks noChangeArrowheads="1"/>
            </p:cNvSpPr>
            <p:nvPr/>
          </p:nvSpPr>
          <p:spPr bwMode="auto">
            <a:xfrm>
              <a:off x="113" y="2205"/>
              <a:ext cx="1338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reactor cover for protection</a:t>
              </a:r>
              <a:endParaRPr lang="de-DE" sz="1600"/>
            </a:p>
          </p:txBody>
        </p:sp>
      </p:grp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4649788" y="4929188"/>
            <a:ext cx="4311650" cy="1001712"/>
            <a:chOff x="2929" y="3113"/>
            <a:chExt cx="2716" cy="631"/>
          </a:xfrm>
        </p:grpSpPr>
        <p:sp>
          <p:nvSpPr>
            <p:cNvPr id="35866" name="Freeform 11"/>
            <p:cNvSpPr>
              <a:spLocks/>
            </p:cNvSpPr>
            <p:nvPr/>
          </p:nvSpPr>
          <p:spPr bwMode="auto">
            <a:xfrm>
              <a:off x="2929" y="3396"/>
              <a:ext cx="1373" cy="348"/>
            </a:xfrm>
            <a:custGeom>
              <a:avLst/>
              <a:gdLst>
                <a:gd name="T0" fmla="*/ 1373 w 1373"/>
                <a:gd name="T1" fmla="*/ 0 h 348"/>
                <a:gd name="T2" fmla="*/ 0 w 1373"/>
                <a:gd name="T3" fmla="*/ 348 h 348"/>
                <a:gd name="T4" fmla="*/ 0 60000 65536"/>
                <a:gd name="T5" fmla="*/ 0 60000 65536"/>
                <a:gd name="T6" fmla="*/ 0 w 1373"/>
                <a:gd name="T7" fmla="*/ 0 h 348"/>
                <a:gd name="T8" fmla="*/ 1373 w 1373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3" h="348">
                  <a:moveTo>
                    <a:pt x="1373" y="0"/>
                  </a:moveTo>
                  <a:lnTo>
                    <a:pt x="0" y="348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Text Box 12"/>
            <p:cNvSpPr txBox="1">
              <a:spLocks noChangeArrowheads="1"/>
            </p:cNvSpPr>
            <p:nvPr/>
          </p:nvSpPr>
          <p:spPr bwMode="auto">
            <a:xfrm>
              <a:off x="4307" y="3113"/>
              <a:ext cx="1338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purge assembly</a:t>
              </a:r>
              <a:br>
                <a:rPr lang="de-DE"/>
              </a:br>
              <a:r>
                <a:rPr lang="de-DE"/>
                <a:t>for reactor (</a:t>
              </a:r>
              <a:r>
                <a:rPr lang="de-DE" sz="1600"/>
                <a:t>optional)</a:t>
              </a:r>
            </a:p>
          </p:txBody>
        </p:sp>
      </p:grpSp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5357813" y="1428750"/>
            <a:ext cx="3603625" cy="576263"/>
            <a:chOff x="3375" y="856"/>
            <a:chExt cx="2270" cy="492"/>
          </a:xfrm>
        </p:grpSpPr>
        <p:sp>
          <p:nvSpPr>
            <p:cNvPr id="35864" name="Freeform 14"/>
            <p:cNvSpPr>
              <a:spLocks/>
            </p:cNvSpPr>
            <p:nvPr/>
          </p:nvSpPr>
          <p:spPr bwMode="auto">
            <a:xfrm rot="-358717">
              <a:off x="3375" y="1045"/>
              <a:ext cx="959" cy="303"/>
            </a:xfrm>
            <a:custGeom>
              <a:avLst/>
              <a:gdLst>
                <a:gd name="T0" fmla="*/ 1731 w 922"/>
                <a:gd name="T1" fmla="*/ 0 h 186"/>
                <a:gd name="T2" fmla="*/ 0 w 922"/>
                <a:gd name="T3" fmla="*/ 458007 h 186"/>
                <a:gd name="T4" fmla="*/ 0 60000 65536"/>
                <a:gd name="T5" fmla="*/ 0 60000 65536"/>
                <a:gd name="T6" fmla="*/ 0 w 922"/>
                <a:gd name="T7" fmla="*/ 0 h 186"/>
                <a:gd name="T8" fmla="*/ 922 w 92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186">
                  <a:moveTo>
                    <a:pt x="922" y="0"/>
                  </a:moveTo>
                  <a:lnTo>
                    <a:pt x="0" y="186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Text Box 15"/>
            <p:cNvSpPr txBox="1">
              <a:spLocks noChangeArrowheads="1"/>
            </p:cNvSpPr>
            <p:nvPr/>
          </p:nvSpPr>
          <p:spPr bwMode="auto">
            <a:xfrm>
              <a:off x="4307" y="856"/>
              <a:ext cx="1338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static mixer</a:t>
              </a:r>
            </a:p>
          </p:txBody>
        </p:sp>
      </p:grpSp>
      <p:grpSp>
        <p:nvGrpSpPr>
          <p:cNvPr id="35848" name="Group 16"/>
          <p:cNvGrpSpPr>
            <a:grpSpLocks/>
          </p:cNvGrpSpPr>
          <p:nvPr/>
        </p:nvGrpSpPr>
        <p:grpSpPr bwMode="auto">
          <a:xfrm>
            <a:off x="179388" y="1341438"/>
            <a:ext cx="3313112" cy="650875"/>
            <a:chOff x="113" y="845"/>
            <a:chExt cx="2087" cy="410"/>
          </a:xfrm>
        </p:grpSpPr>
        <p:sp>
          <p:nvSpPr>
            <p:cNvPr id="35862" name="Line 17"/>
            <p:cNvSpPr>
              <a:spLocks noChangeShapeType="1"/>
            </p:cNvSpPr>
            <p:nvPr/>
          </p:nvSpPr>
          <p:spPr bwMode="auto">
            <a:xfrm>
              <a:off x="1248" y="1034"/>
              <a:ext cx="952" cy="83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Text Box 18"/>
            <p:cNvSpPr txBox="1">
              <a:spLocks noChangeArrowheads="1"/>
            </p:cNvSpPr>
            <p:nvPr/>
          </p:nvSpPr>
          <p:spPr bwMode="auto">
            <a:xfrm>
              <a:off x="113" y="845"/>
              <a:ext cx="1338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Backpanel for wall mounting</a:t>
              </a:r>
            </a:p>
          </p:txBody>
        </p:sp>
      </p:grp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4786313" y="3929063"/>
            <a:ext cx="4173537" cy="652462"/>
            <a:chOff x="3016" y="2520"/>
            <a:chExt cx="2629" cy="411"/>
          </a:xfrm>
        </p:grpSpPr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4307" y="2520"/>
              <a:ext cx="1338" cy="404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/>
                <a:t>metering pumps in CAN-bus version</a:t>
              </a:r>
              <a:endParaRPr lang="de-DE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3016" y="2745"/>
              <a:ext cx="1304" cy="186"/>
            </a:xfrm>
            <a:custGeom>
              <a:avLst/>
              <a:gdLst>
                <a:gd name="T0" fmla="*/ 1607 w 1286"/>
                <a:gd name="T1" fmla="*/ 0 h 297"/>
                <a:gd name="T2" fmla="*/ 0 w 1286"/>
                <a:gd name="T3" fmla="*/ 1 h 297"/>
                <a:gd name="T4" fmla="*/ 0 60000 65536"/>
                <a:gd name="T5" fmla="*/ 0 60000 65536"/>
                <a:gd name="T6" fmla="*/ 0 w 1286"/>
                <a:gd name="T7" fmla="*/ 0 h 297"/>
                <a:gd name="T8" fmla="*/ 1286 w 1286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6" h="297">
                  <a:moveTo>
                    <a:pt x="1286" y="0"/>
                  </a:move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0" name="Group 22"/>
          <p:cNvGrpSpPr>
            <a:grpSpLocks/>
          </p:cNvGrpSpPr>
          <p:nvPr/>
        </p:nvGrpSpPr>
        <p:grpSpPr bwMode="auto">
          <a:xfrm>
            <a:off x="5786438" y="1857375"/>
            <a:ext cx="3175000" cy="925513"/>
            <a:chOff x="3645" y="1170"/>
            <a:chExt cx="2000" cy="583"/>
          </a:xfrm>
        </p:grpSpPr>
        <p:sp>
          <p:nvSpPr>
            <p:cNvPr id="35858" name="Text Box 23"/>
            <p:cNvSpPr txBox="1">
              <a:spLocks noChangeArrowheads="1"/>
            </p:cNvSpPr>
            <p:nvPr/>
          </p:nvSpPr>
          <p:spPr bwMode="auto">
            <a:xfrm>
              <a:off x="4307" y="1170"/>
              <a:ext cx="1338" cy="583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controller with data logger and screen recorder</a:t>
              </a: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 flipV="1">
              <a:off x="3645" y="1485"/>
              <a:ext cx="675" cy="180"/>
            </a:xfrm>
            <a:custGeom>
              <a:avLst/>
              <a:gdLst>
                <a:gd name="T0" fmla="*/ 427 w 696"/>
                <a:gd name="T1" fmla="*/ 2147483647 h 56"/>
                <a:gd name="T2" fmla="*/ 0 w 696"/>
                <a:gd name="T3" fmla="*/ 0 h 56"/>
                <a:gd name="T4" fmla="*/ 0 60000 65536"/>
                <a:gd name="T5" fmla="*/ 0 60000 65536"/>
                <a:gd name="T6" fmla="*/ 0 w 696"/>
                <a:gd name="T7" fmla="*/ 0 h 56"/>
                <a:gd name="T8" fmla="*/ 696 w 696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6" h="56">
                  <a:moveTo>
                    <a:pt x="696" y="5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1" name="Group 25"/>
          <p:cNvGrpSpPr>
            <a:grpSpLocks/>
          </p:cNvGrpSpPr>
          <p:nvPr/>
        </p:nvGrpSpPr>
        <p:grpSpPr bwMode="auto">
          <a:xfrm>
            <a:off x="179388" y="3860800"/>
            <a:ext cx="3384550" cy="2033588"/>
            <a:chOff x="113" y="2432"/>
            <a:chExt cx="2132" cy="1281"/>
          </a:xfrm>
        </p:grpSpPr>
        <p:sp>
          <p:nvSpPr>
            <p:cNvPr id="35855" name="Freeform 26"/>
            <p:cNvSpPr>
              <a:spLocks/>
            </p:cNvSpPr>
            <p:nvPr/>
          </p:nvSpPr>
          <p:spPr bwMode="auto">
            <a:xfrm>
              <a:off x="1440" y="2432"/>
              <a:ext cx="805" cy="862"/>
            </a:xfrm>
            <a:custGeom>
              <a:avLst/>
              <a:gdLst>
                <a:gd name="T0" fmla="*/ 0 w 805"/>
                <a:gd name="T1" fmla="*/ 862 h 862"/>
                <a:gd name="T2" fmla="*/ 805 w 805"/>
                <a:gd name="T3" fmla="*/ 0 h 862"/>
                <a:gd name="T4" fmla="*/ 0 60000 65536"/>
                <a:gd name="T5" fmla="*/ 0 60000 65536"/>
                <a:gd name="T6" fmla="*/ 0 w 805"/>
                <a:gd name="T7" fmla="*/ 0 h 862"/>
                <a:gd name="T8" fmla="*/ 805 w 805"/>
                <a:gd name="T9" fmla="*/ 862 h 8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862">
                  <a:moveTo>
                    <a:pt x="0" y="862"/>
                  </a:moveTo>
                  <a:lnTo>
                    <a:pt x="805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27"/>
            <p:cNvSpPr>
              <a:spLocks/>
            </p:cNvSpPr>
            <p:nvPr/>
          </p:nvSpPr>
          <p:spPr bwMode="auto">
            <a:xfrm>
              <a:off x="1446" y="3114"/>
              <a:ext cx="663" cy="180"/>
            </a:xfrm>
            <a:custGeom>
              <a:avLst/>
              <a:gdLst>
                <a:gd name="T0" fmla="*/ 0 w 663"/>
                <a:gd name="T1" fmla="*/ 180 h 180"/>
                <a:gd name="T2" fmla="*/ 663 w 663"/>
                <a:gd name="T3" fmla="*/ 0 h 180"/>
                <a:gd name="T4" fmla="*/ 0 60000 65536"/>
                <a:gd name="T5" fmla="*/ 0 60000 65536"/>
                <a:gd name="T6" fmla="*/ 0 w 663"/>
                <a:gd name="T7" fmla="*/ 0 h 180"/>
                <a:gd name="T8" fmla="*/ 663 w 663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3" h="180">
                  <a:moveTo>
                    <a:pt x="0" y="180"/>
                  </a:moveTo>
                  <a:lnTo>
                    <a:pt x="663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Text Box 28"/>
            <p:cNvSpPr txBox="1">
              <a:spLocks noChangeArrowheads="1"/>
            </p:cNvSpPr>
            <p:nvPr/>
          </p:nvSpPr>
          <p:spPr bwMode="auto">
            <a:xfrm>
              <a:off x="113" y="2976"/>
              <a:ext cx="1338" cy="737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calibration and suction aid with vacuum pump </a:t>
              </a:r>
              <a:r>
                <a:rPr lang="de-DE" sz="1600"/>
                <a:t>(optional)</a:t>
              </a:r>
            </a:p>
          </p:txBody>
        </p:sp>
      </p:grpSp>
      <p:grpSp>
        <p:nvGrpSpPr>
          <p:cNvPr id="35852" name="Group 19"/>
          <p:cNvGrpSpPr>
            <a:grpSpLocks/>
          </p:cNvGrpSpPr>
          <p:nvPr/>
        </p:nvGrpSpPr>
        <p:grpSpPr bwMode="auto">
          <a:xfrm>
            <a:off x="4572000" y="3062288"/>
            <a:ext cx="4387850" cy="1223962"/>
            <a:chOff x="2881" y="2520"/>
            <a:chExt cx="2764" cy="771"/>
          </a:xfrm>
        </p:grpSpPr>
        <p:sp>
          <p:nvSpPr>
            <p:cNvPr id="35853" name="Text Box 20"/>
            <p:cNvSpPr txBox="1">
              <a:spLocks noChangeArrowheads="1"/>
            </p:cNvSpPr>
            <p:nvPr/>
          </p:nvSpPr>
          <p:spPr bwMode="auto">
            <a:xfrm>
              <a:off x="4307" y="2520"/>
              <a:ext cx="1338" cy="404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/>
                <a:t>single stroke </a:t>
              </a:r>
              <a:br>
                <a:rPr lang="en-GB"/>
              </a:br>
              <a:r>
                <a:rPr lang="en-GB"/>
                <a:t>flow sensor</a:t>
              </a:r>
              <a:endParaRPr lang="de-DE"/>
            </a:p>
          </p:txBody>
        </p:sp>
        <p:sp>
          <p:nvSpPr>
            <p:cNvPr id="35854" name="Freeform 21"/>
            <p:cNvSpPr>
              <a:spLocks/>
            </p:cNvSpPr>
            <p:nvPr/>
          </p:nvSpPr>
          <p:spPr bwMode="auto">
            <a:xfrm>
              <a:off x="2881" y="2745"/>
              <a:ext cx="1439" cy="546"/>
            </a:xfrm>
            <a:custGeom>
              <a:avLst/>
              <a:gdLst>
                <a:gd name="T0" fmla="*/ 7769 w 1286"/>
                <a:gd name="T1" fmla="*/ 0 h 297"/>
                <a:gd name="T2" fmla="*/ 0 w 1286"/>
                <a:gd name="T3" fmla="*/ 5057291 h 297"/>
                <a:gd name="T4" fmla="*/ 0 60000 65536"/>
                <a:gd name="T5" fmla="*/ 0 60000 65536"/>
                <a:gd name="T6" fmla="*/ 0 w 1286"/>
                <a:gd name="T7" fmla="*/ 0 h 297"/>
                <a:gd name="T8" fmla="*/ 1286 w 1286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6" h="297">
                  <a:moveTo>
                    <a:pt x="1286" y="0"/>
                  </a:move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19D869-A4D4-4764-B10B-6CE2ED54165D}" type="slidenum">
              <a:rPr lang="de-DE" smtClean="0"/>
              <a:pPr/>
              <a:t>38</a:t>
            </a:fld>
            <a:endParaRPr lang="de-DE" smtClean="0"/>
          </a:p>
        </p:txBody>
      </p:sp>
      <p:pic>
        <p:nvPicPr>
          <p:cNvPr id="348162" name="Picture 2" descr="INST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423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512763" y="503238"/>
            <a:ext cx="7704137" cy="5016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000066"/>
                </a:solidFill>
              </a:rPr>
              <a:t>ClO</a:t>
            </a:r>
            <a:r>
              <a:rPr lang="en-GB" baseline="-10000" smtClean="0">
                <a:solidFill>
                  <a:srgbClr val="000066"/>
                </a:solidFill>
              </a:rPr>
              <a:t>2</a:t>
            </a:r>
            <a:r>
              <a:rPr lang="en-GB" smtClean="0">
                <a:solidFill>
                  <a:srgbClr val="000066"/>
                </a:solidFill>
              </a:rPr>
              <a:t>–Concentration in Bello Zon</a:t>
            </a:r>
            <a:r>
              <a:rPr lang="en-GB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GB" smtClean="0">
                <a:solidFill>
                  <a:srgbClr val="000066"/>
                </a:solidFill>
              </a:rPr>
              <a:t>-Systems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80163" y="723900"/>
            <a:ext cx="2573337" cy="1484313"/>
            <a:chOff x="4019" y="456"/>
            <a:chExt cx="1621" cy="935"/>
          </a:xfrm>
        </p:grpSpPr>
        <p:sp>
          <p:nvSpPr>
            <p:cNvPr id="33807" name="Oval 5"/>
            <p:cNvSpPr>
              <a:spLocks noChangeArrowheads="1"/>
            </p:cNvSpPr>
            <p:nvPr/>
          </p:nvSpPr>
          <p:spPr bwMode="auto">
            <a:xfrm>
              <a:off x="4416" y="456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4440" y="506"/>
              <a:ext cx="1200" cy="6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water: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0.05-2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9" name="Line 7"/>
            <p:cNvSpPr>
              <a:spLocks noChangeShapeType="1"/>
            </p:cNvSpPr>
            <p:nvPr/>
          </p:nvSpPr>
          <p:spPr bwMode="auto">
            <a:xfrm rot="616437" flipH="1">
              <a:off x="4019" y="1007"/>
              <a:ext cx="48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16488" y="2676525"/>
            <a:ext cx="1930400" cy="2513013"/>
            <a:chOff x="3072" y="1617"/>
            <a:chExt cx="1216" cy="1583"/>
          </a:xfrm>
        </p:grpSpPr>
        <p:sp>
          <p:nvSpPr>
            <p:cNvPr id="33804" name="Oval 9"/>
            <p:cNvSpPr>
              <a:spLocks noChangeArrowheads="1"/>
            </p:cNvSpPr>
            <p:nvPr/>
          </p:nvSpPr>
          <p:spPr bwMode="auto">
            <a:xfrm>
              <a:off x="3072" y="2432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3088" y="2490"/>
              <a:ext cx="1200" cy="6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bypass: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200-1000</a:t>
              </a:r>
              <a:r>
                <a:rPr lang="en-GB" sz="2200">
                  <a:solidFill>
                    <a:srgbClr val="FF0000"/>
                  </a:solidFill>
                </a:rPr>
                <a:t>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6" name="Line 11"/>
            <p:cNvSpPr>
              <a:spLocks noChangeShapeType="1"/>
            </p:cNvSpPr>
            <p:nvPr/>
          </p:nvSpPr>
          <p:spPr bwMode="auto">
            <a:xfrm rot="616437" flipH="1" flipV="1">
              <a:off x="3106" y="1617"/>
              <a:ext cx="623" cy="7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800" y="2763838"/>
            <a:ext cx="3367088" cy="3268662"/>
            <a:chOff x="32" y="1741"/>
            <a:chExt cx="2121" cy="2059"/>
          </a:xfrm>
        </p:grpSpPr>
        <p:sp>
          <p:nvSpPr>
            <p:cNvPr id="33801" name="Oval 13"/>
            <p:cNvSpPr>
              <a:spLocks noChangeArrowheads="1"/>
            </p:cNvSpPr>
            <p:nvPr/>
          </p:nvSpPr>
          <p:spPr bwMode="auto">
            <a:xfrm>
              <a:off x="32" y="3032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Text Box 14"/>
            <p:cNvSpPr txBox="1">
              <a:spLocks noChangeArrowheads="1"/>
            </p:cNvSpPr>
            <p:nvPr/>
          </p:nvSpPr>
          <p:spPr bwMode="auto">
            <a:xfrm>
              <a:off x="32" y="3098"/>
              <a:ext cx="1200" cy="6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reactor: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20,000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3" name="Line 15"/>
            <p:cNvSpPr>
              <a:spLocks noChangeShapeType="1"/>
            </p:cNvSpPr>
            <p:nvPr/>
          </p:nvSpPr>
          <p:spPr bwMode="auto">
            <a:xfrm rot="616437" flipV="1">
              <a:off x="724" y="1741"/>
              <a:ext cx="1429" cy="14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6838"/>
            <a:ext cx="3074988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04138" cy="50165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Bello </a:t>
            </a:r>
            <a:r>
              <a:rPr lang="en-GB" sz="2800" dirty="0" err="1" smtClean="0">
                <a:solidFill>
                  <a:schemeClr val="tx1"/>
                </a:solidFill>
              </a:rPr>
              <a:t>Zon</a:t>
            </a:r>
            <a:r>
              <a:rPr lang="en-GB" sz="2800" baseline="30000" dirty="0" smtClean="0">
                <a:solidFill>
                  <a:schemeClr val="tx1"/>
                </a:solidFill>
              </a:rPr>
              <a:t>®</a:t>
            </a:r>
            <a:r>
              <a:rPr lang="en-GB" sz="2800" dirty="0" smtClean="0">
                <a:solidFill>
                  <a:schemeClr val="tx1"/>
                </a:solidFill>
              </a:rPr>
              <a:t> - Reactor</a:t>
            </a:r>
            <a:r>
              <a:rPr lang="de-DE" sz="2800" dirty="0" smtClean="0">
                <a:solidFill>
                  <a:schemeClr val="tx1"/>
                </a:solidFill>
              </a:rPr>
              <a:t> CDV and CDK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3650" y="1520825"/>
            <a:ext cx="4654550" cy="4897438"/>
          </a:xfrm>
          <a:noFill/>
        </p:spPr>
        <p:txBody>
          <a:bodyPr/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500" smtClean="0"/>
              <a:t>perfect mixing of the chemicals causes high yield of ClO2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500" smtClean="0"/>
              <a:t>optimal design guaranties sufficient reaction time of minimum 4 minutes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500" smtClean="0"/>
              <a:t>concentration 20 g/l (2%)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500" smtClean="0"/>
              <a:t>no gas phase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Disinfection Methods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UV-light</a:t>
            </a:r>
          </a:p>
          <a:p>
            <a:pPr eaLnBrk="1" hangingPunct="1"/>
            <a:r>
              <a:rPr lang="en-US" sz="2800" smtClean="0"/>
              <a:t>Ozone</a:t>
            </a:r>
          </a:p>
          <a:p>
            <a:pPr eaLnBrk="1" hangingPunct="1"/>
            <a:r>
              <a:rPr lang="en-US" sz="2800" smtClean="0"/>
              <a:t>Peracetic Acid (PAA)</a:t>
            </a:r>
          </a:p>
          <a:p>
            <a:pPr eaLnBrk="1" hangingPunct="1"/>
            <a:r>
              <a:rPr lang="en-US" sz="2800" smtClean="0"/>
              <a:t>Chlorine gas / Sodium hypochlorite</a:t>
            </a:r>
          </a:p>
          <a:p>
            <a:pPr eaLnBrk="1" hangingPunct="1"/>
            <a:r>
              <a:rPr lang="en-US" sz="2800" smtClean="0"/>
              <a:t>Chlorine Dioxide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Chlorine Dioxide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538913" y="6629400"/>
            <a:ext cx="1690687" cy="20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endParaRPr lang="en-US" sz="90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  <a:p>
            <a:pPr algn="r"/>
            <a:r>
              <a:rPr lang="en-US" sz="9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Physical Properties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248400"/>
            <a:ext cx="1905000" cy="457200"/>
          </a:xfrm>
          <a:noFill/>
        </p:spPr>
        <p:txBody>
          <a:bodyPr/>
          <a:lstStyle/>
          <a:p>
            <a:endParaRPr lang="en-US" smtClean="0"/>
          </a:p>
          <a:p>
            <a:fld id="{BF40084A-A3CD-4A9B-8940-89770B78295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 rot="-5400000">
            <a:off x="7949407" y="737394"/>
            <a:ext cx="180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</a:t>
            </a:r>
            <a:r>
              <a:rPr lang="en-US" b="1">
                <a:solidFill>
                  <a:srgbClr val="FF6633"/>
                </a:solidFill>
              </a:rPr>
              <a:t>o</a:t>
            </a:r>
            <a:r>
              <a:rPr lang="en-US" b="1">
                <a:solidFill>
                  <a:schemeClr val="accent2"/>
                </a:solidFill>
              </a:rPr>
              <a:t>Minent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Operation of CDV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Pre-cursor chemicals:</a:t>
            </a:r>
          </a:p>
          <a:p>
            <a:pPr lvl="1" eaLnBrk="1" hangingPunct="1"/>
            <a:r>
              <a:rPr lang="en-GB" smtClean="0"/>
              <a:t>sodium chlorite:	7.5% (w/v) 95-99% pure</a:t>
            </a:r>
          </a:p>
          <a:p>
            <a:pPr lvl="1" eaLnBrk="1" hangingPunct="1"/>
            <a:r>
              <a:rPr lang="en-GB" smtClean="0"/>
              <a:t>hydrochloric acid: 9.0% (w/v) 95-99% pure</a:t>
            </a:r>
          </a:p>
          <a:p>
            <a:pPr lvl="1" eaLnBrk="1" hangingPunct="1"/>
            <a:r>
              <a:rPr lang="en-GB" smtClean="0"/>
              <a:t>design data: </a:t>
            </a:r>
            <a:br>
              <a:rPr lang="en-GB" smtClean="0"/>
            </a:br>
            <a:r>
              <a:rPr lang="en-GB" smtClean="0"/>
              <a:t>1 liter NaClO2 + 1 liter HCl = 40 g ClO2 </a:t>
            </a:r>
          </a:p>
          <a:p>
            <a:pPr eaLnBrk="1" hangingPunct="1"/>
            <a:r>
              <a:rPr lang="en-GB" smtClean="0"/>
              <a:t>Conditions:</a:t>
            </a:r>
          </a:p>
          <a:p>
            <a:pPr lvl="1" eaLnBrk="1" hangingPunct="1"/>
            <a:r>
              <a:rPr lang="en-GB" smtClean="0"/>
              <a:t>temperature treated water: 	131 °F</a:t>
            </a:r>
          </a:p>
          <a:p>
            <a:pPr lvl="1" eaLnBrk="1" hangingPunct="1"/>
            <a:r>
              <a:rPr lang="en-GB" smtClean="0"/>
              <a:t>temperature chemicals:	50 - 104 °F</a:t>
            </a:r>
          </a:p>
          <a:p>
            <a:pPr lvl="1" eaLnBrk="1" hangingPunct="1"/>
            <a:r>
              <a:rPr lang="en-GB" smtClean="0"/>
              <a:t>backpressure: 			102 - 145 psi</a:t>
            </a:r>
          </a:p>
          <a:p>
            <a:pPr lvl="1" eaLnBrk="1" hangingPunct="1"/>
            <a:endParaRPr lang="en-GB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27911D-A1AA-4310-99A9-B7CFF7CB1424}" type="slidenum">
              <a:rPr lang="de-DE" smtClean="0"/>
              <a:pPr/>
              <a:t>40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Operation of CDK 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Applied chemicals:</a:t>
            </a:r>
          </a:p>
          <a:p>
            <a:pPr lvl="1" eaLnBrk="1" hangingPunct="1"/>
            <a:r>
              <a:rPr lang="en-GB" smtClean="0"/>
              <a:t>sodium chlorite: 25% (w/v) 95-99% pure</a:t>
            </a:r>
          </a:p>
          <a:p>
            <a:pPr lvl="1" eaLnBrk="1" hangingPunct="1"/>
            <a:r>
              <a:rPr lang="en-GB" smtClean="0"/>
              <a:t>hydrochloric acid: 30% (w/v) 95-99% pure</a:t>
            </a:r>
          </a:p>
          <a:p>
            <a:pPr lvl="1" eaLnBrk="1" hangingPunct="1"/>
            <a:r>
              <a:rPr lang="en-GB" smtClean="0"/>
              <a:t>design data: </a:t>
            </a:r>
            <a:br>
              <a:rPr lang="en-GB" smtClean="0"/>
            </a:br>
            <a:r>
              <a:rPr lang="en-GB" smtClean="0"/>
              <a:t>1 liter NaClO2 + 1 liter HCl = 150 g ClO2 </a:t>
            </a:r>
          </a:p>
          <a:p>
            <a:pPr eaLnBrk="1" hangingPunct="1"/>
            <a:r>
              <a:rPr lang="en-GB" smtClean="0"/>
              <a:t>Conditions:</a:t>
            </a:r>
          </a:p>
          <a:p>
            <a:pPr lvl="1" eaLnBrk="1" hangingPunct="1"/>
            <a:r>
              <a:rPr lang="en-GB" smtClean="0"/>
              <a:t>temperature treated water: 	131 °F</a:t>
            </a:r>
          </a:p>
          <a:p>
            <a:pPr lvl="1" eaLnBrk="1" hangingPunct="1"/>
            <a:r>
              <a:rPr lang="en-GB" smtClean="0"/>
              <a:t>temperature chemicals:	50 - 104 °F</a:t>
            </a:r>
          </a:p>
          <a:p>
            <a:pPr lvl="1" eaLnBrk="1" hangingPunct="1"/>
            <a:r>
              <a:rPr lang="en-GB" smtClean="0"/>
              <a:t>backpressure: 			102 - 145 psi</a:t>
            </a:r>
          </a:p>
          <a:p>
            <a:pPr lvl="1" eaLnBrk="1" hangingPunct="1"/>
            <a:endParaRPr lang="en-GB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4CBDB1-80A2-45DD-BFE7-62CB5D77EB9B}" type="slidenum">
              <a:rPr lang="de-DE" smtClean="0"/>
              <a:pPr/>
              <a:t>41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558800" y="487362"/>
            <a:ext cx="9271000" cy="579438"/>
          </a:xfrm>
        </p:spPr>
        <p:txBody>
          <a:bodyPr/>
          <a:lstStyle/>
          <a:p>
            <a:pPr eaLnBrk="1" hangingPunct="1"/>
            <a:r>
              <a:rPr lang="en-GB" dirty="0" smtClean="0"/>
              <a:t>Bello </a:t>
            </a:r>
            <a:r>
              <a:rPr lang="en-GB" dirty="0" err="1" smtClean="0"/>
              <a:t>Zon</a:t>
            </a:r>
            <a:r>
              <a:rPr lang="en-GB" baseline="30000" dirty="0" smtClean="0"/>
              <a:t>®</a:t>
            </a:r>
            <a:r>
              <a:rPr lang="en-GB" dirty="0" smtClean="0"/>
              <a:t> Type </a:t>
            </a:r>
            <a:r>
              <a:rPr lang="en-GB" dirty="0" err="1" smtClean="0"/>
              <a:t>CDKc</a:t>
            </a:r>
            <a:r>
              <a:rPr lang="en-GB" dirty="0" smtClean="0"/>
              <a:t>, (concentrated chemicals)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17901B-E0E0-4EAB-81F4-699BE75FCA0D}" type="slidenum">
              <a:rPr lang="de-DE" smtClean="0"/>
              <a:pPr/>
              <a:t>42</a:t>
            </a:fld>
            <a:endParaRPr lang="de-DE" smtClean="0"/>
          </a:p>
        </p:txBody>
      </p:sp>
      <p:graphicFrame>
        <p:nvGraphicFramePr>
          <p:cNvPr id="8194" name="Object 3"/>
          <p:cNvGraphicFramePr>
            <a:graphicFrameLocks/>
          </p:cNvGraphicFramePr>
          <p:nvPr/>
        </p:nvGraphicFramePr>
        <p:xfrm>
          <a:off x="4230688" y="1549400"/>
          <a:ext cx="4959350" cy="3829050"/>
        </p:xfrm>
        <a:graphic>
          <a:graphicData uri="http://schemas.openxmlformats.org/presentationml/2006/ole">
            <p:oleObj spid="_x0000_s8194" name="Document" r:id="rId3" imgW="6272694" imgH="4826772" progId="Word.Document.8">
              <p:embed/>
            </p:oleObj>
          </a:graphicData>
        </a:graphic>
      </p:graphicFrame>
      <p:pic>
        <p:nvPicPr>
          <p:cNvPr id="819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1447800"/>
            <a:ext cx="3448050" cy="50879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Chemical Safety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coded chemical tanks are suggested</a:t>
            </a:r>
          </a:p>
          <a:p>
            <a:pPr eaLnBrk="1" hangingPunct="1"/>
            <a:r>
              <a:rPr lang="en-US" smtClean="0"/>
              <a:t>Level switches in chemical tanks </a:t>
            </a:r>
          </a:p>
          <a:p>
            <a:pPr eaLnBrk="1" hangingPunct="1"/>
            <a:r>
              <a:rPr lang="en-US" smtClean="0"/>
              <a:t>Relays on level switches attach to an audible alarm; generator shuts down if tank is empty </a:t>
            </a:r>
          </a:p>
          <a:p>
            <a:pPr eaLnBrk="1" hangingPunct="1"/>
            <a:r>
              <a:rPr lang="en-US" smtClean="0"/>
              <a:t>Flow sensors on pumps to ensure the correct proportion of chemical flow</a:t>
            </a:r>
          </a:p>
          <a:p>
            <a:pPr eaLnBrk="1" hangingPunct="1"/>
            <a:r>
              <a:rPr lang="en-US" smtClean="0"/>
              <a:t>Alarm on flow sensors; generator shuts down if x pulses are missed (programmable)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AEB44E-E18B-487A-9FD9-2C573C749665}" type="slidenum">
              <a:rPr lang="de-DE" smtClean="0"/>
              <a:pPr/>
              <a:t>43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Reactor Safety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Isolated in an enclosed PVDF reactor housing</a:t>
            </a:r>
          </a:p>
          <a:p>
            <a:pPr eaLnBrk="1" hangingPunct="1"/>
            <a:r>
              <a:rPr lang="en-US" smtClean="0"/>
              <a:t>Only a 2% solution is generated (20,000 ppm)</a:t>
            </a:r>
          </a:p>
          <a:p>
            <a:pPr eaLnBrk="1" hangingPunct="1"/>
            <a:r>
              <a:rPr lang="en-US" smtClean="0"/>
              <a:t>Reactor housing is automatically purged via an injector and solenoid valve up to 6 times per hour</a:t>
            </a:r>
          </a:p>
          <a:p>
            <a:pPr eaLnBrk="1" hangingPunct="1"/>
            <a:r>
              <a:rPr lang="en-US" smtClean="0"/>
              <a:t>The reactor chamber is always full of solution – not gas!!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07AC90-A857-4E69-AF59-16FBEED8D03D}" type="slidenum">
              <a:rPr lang="de-DE" smtClean="0"/>
              <a:pPr/>
              <a:t>44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Additional Safety Features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sensor on bypass water line adjusts the amount of chlorine dioxide generated </a:t>
            </a:r>
          </a:p>
          <a:p>
            <a:pPr eaLnBrk="1" hangingPunct="1"/>
            <a:r>
              <a:rPr lang="en-US" smtClean="0"/>
              <a:t>Chlorine dioxide is injected into the bypass water flow</a:t>
            </a:r>
          </a:p>
          <a:p>
            <a:pPr eaLnBrk="1" hangingPunct="1"/>
            <a:r>
              <a:rPr lang="en-US" smtClean="0"/>
              <a:t>Output can be controlled by a ProMinent chlorine dioxide residual controller</a:t>
            </a:r>
          </a:p>
          <a:p>
            <a:pPr eaLnBrk="1" hangingPunct="1"/>
            <a:endParaRPr lang="en-US" smtClean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AC656B-E625-4C01-93B1-60629B355C2E}" type="slidenum">
              <a:rPr lang="de-DE" smtClean="0"/>
              <a:pPr/>
              <a:t>45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04138" cy="50165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87475"/>
            <a:ext cx="7848600" cy="4762500"/>
          </a:xfrm>
          <a:noFill/>
        </p:spPr>
        <p:txBody>
          <a:bodyPr/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100" dirty="0" smtClean="0"/>
              <a:t>CDV: every 6 - 12 months acc. to operating conditions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GB" sz="2100" dirty="0" smtClean="0"/>
              <a:t>CDK: every 6 month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effort:</a:t>
            </a:r>
          </a:p>
          <a:p>
            <a:pPr lvl="2"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sz="2000" dirty="0" smtClean="0"/>
              <a:t>spare parts kit CDV/CDK plant</a:t>
            </a:r>
          </a:p>
          <a:p>
            <a:pPr lvl="2"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sz="2000" dirty="0" smtClean="0"/>
              <a:t>3 – 4 working hours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flushing and disassembling reactor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exchange of gaskets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maintenance pumps and dosing line with exchange gaskets and diaphragms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functions‘ check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GB" sz="2000" dirty="0" smtClean="0"/>
              <a:t>calibration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Analysis of Chlorine Dioxide and Chlorite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5022850" cy="4897437"/>
          </a:xfrm>
        </p:spPr>
        <p:txBody>
          <a:bodyPr/>
          <a:lstStyle/>
          <a:p>
            <a:pPr eaLnBrk="1" hangingPunct="1"/>
            <a:r>
              <a:rPr lang="en-GB" smtClean="0"/>
              <a:t>Online – measurement &amp; control: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Dulcometer® D1C</a:t>
            </a:r>
            <a:r>
              <a:rPr lang="de-DE" smtClean="0"/>
              <a:t>: ClO2, chlorite, pH, ORP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mtClean="0"/>
              <a:t/>
            </a:r>
            <a:br>
              <a:rPr lang="de-DE" smtClean="0"/>
            </a:br>
            <a:r>
              <a:rPr lang="en-GB" smtClean="0"/>
              <a:t>Dulcometer® D</a:t>
            </a:r>
            <a:r>
              <a:rPr lang="de-DE" smtClean="0"/>
              <a:t>2</a:t>
            </a:r>
            <a:r>
              <a:rPr lang="en-GB" smtClean="0"/>
              <a:t>C</a:t>
            </a:r>
            <a:r>
              <a:rPr lang="de-DE" smtClean="0"/>
              <a:t>: ClO2 + pH</a:t>
            </a: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Photometer Dulcotest® DT 4</a:t>
            </a:r>
            <a:br>
              <a:rPr lang="en-GB" smtClean="0"/>
            </a:br>
            <a:r>
              <a:rPr lang="de-DE" smtClean="0"/>
              <a:t>ClO2 </a:t>
            </a:r>
            <a:r>
              <a:rPr lang="en-GB" smtClean="0"/>
              <a:t>+ chlorite</a:t>
            </a:r>
          </a:p>
          <a:p>
            <a:pPr eaLnBrk="1" hangingPunct="1"/>
            <a:endParaRPr lang="en-GB" smtClean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2347FD-F1C2-413A-B54E-ED0055F8D8E2}" type="slidenum">
              <a:rPr lang="de-DE" smtClean="0"/>
              <a:pPr/>
              <a:t>47</a:t>
            </a:fld>
            <a:endParaRPr lang="de-DE" smtClean="0"/>
          </a:p>
        </p:txBody>
      </p:sp>
      <p:pic>
        <p:nvPicPr>
          <p:cNvPr id="39941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19238"/>
            <a:ext cx="2501900" cy="25193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 l="2699" r="2699"/>
          <a:stretch>
            <a:fillRect/>
          </a:stretch>
        </p:blipFill>
        <p:spPr bwMode="auto">
          <a:xfrm>
            <a:off x="5334000" y="4343400"/>
            <a:ext cx="3306763" cy="1881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Sensors for Chlorine Dioxide and Chlorite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CDE 2-mA  (ClO2 for clean water)</a:t>
            </a:r>
            <a:br>
              <a:rPr lang="en-GB" sz="2000" smtClean="0"/>
            </a:br>
            <a:r>
              <a:rPr lang="en-GB" sz="2000" smtClean="0"/>
              <a:t>Measuring ranges (10, 2, 0.5 ppm) </a:t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CDP 1-mA-2 ppm (ClO2 for surfactant water)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	Measuring range (2 ppm)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/>
              <a:t>CDR 1-mA (ClO2 for dirty water)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	Measuring ranges (0.5 and 2 ppm)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/>
              <a:t>CLT 1-mA (chlorite)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000" smtClean="0"/>
              <a:t>Measuring ranges (0.5 and 2 ppm)</a:t>
            </a:r>
          </a:p>
          <a:p>
            <a:pPr lvl="1" eaLnBrk="1" hangingPunct="1"/>
            <a:endParaRPr lang="en-GB" sz="2000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E8BD02-BA56-4A04-B281-23B020488651}" type="slidenum">
              <a:rPr lang="de-DE" smtClean="0"/>
              <a:pPr/>
              <a:t>48</a:t>
            </a:fld>
            <a:endParaRPr lang="de-DE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124200" cy="2000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Wine Applications with Chlorine Dioxide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143000" y="4781550"/>
            <a:ext cx="678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sz="2100" b="1"/>
              <a:t>ProMaqua </a:t>
            </a:r>
            <a:r>
              <a:rPr lang="en-GB" sz="1100" b="1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UV-Light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Lower consumption of water</a:t>
            </a:r>
          </a:p>
          <a:p>
            <a:pPr eaLnBrk="1" hangingPunct="1"/>
            <a:r>
              <a:rPr lang="en-US" sz="2800" smtClean="0"/>
              <a:t>No chemical addition or storage</a:t>
            </a:r>
          </a:p>
          <a:p>
            <a:pPr eaLnBrk="1" hangingPunct="1"/>
            <a:r>
              <a:rPr lang="en-US" sz="2800" smtClean="0"/>
              <a:t>Safe</a:t>
            </a:r>
          </a:p>
          <a:p>
            <a:pPr eaLnBrk="1" hangingPunct="1"/>
            <a:r>
              <a:rPr lang="en-US" sz="2800" smtClean="0"/>
              <a:t>Reliable</a:t>
            </a:r>
          </a:p>
          <a:p>
            <a:pPr eaLnBrk="1" hangingPunct="1"/>
            <a:r>
              <a:rPr lang="en-US" sz="2800" smtClean="0"/>
              <a:t>Attacks DNA of bacteria's</a:t>
            </a:r>
          </a:p>
          <a:p>
            <a:pPr eaLnBrk="1" hangingPunct="1"/>
            <a:r>
              <a:rPr lang="en-US" sz="2800" smtClean="0"/>
              <a:t>Destroys genetic info</a:t>
            </a:r>
          </a:p>
          <a:p>
            <a:pPr eaLnBrk="1" hangingPunct="1"/>
            <a:r>
              <a:rPr lang="en-US" sz="2800" smtClean="0"/>
              <a:t>No pH concerns</a:t>
            </a:r>
          </a:p>
          <a:p>
            <a:pPr eaLnBrk="1" hangingPunct="1"/>
            <a:r>
              <a:rPr lang="en-US" sz="2800" smtClean="0"/>
              <a:t>No THM’s or other DBP’s</a:t>
            </a:r>
          </a:p>
          <a:p>
            <a:pPr eaLnBrk="1" hangingPunct="1"/>
            <a:r>
              <a:rPr lang="en-US" sz="2800" smtClean="0"/>
              <a:t>No odor or taste concerns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D9D7B5-CE00-4977-909C-3D9F4DC50E2A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Winery was using bleach (sodium hypo) to clean aging and storage tanks</a:t>
            </a:r>
          </a:p>
          <a:p>
            <a:r>
              <a:rPr lang="en-US" dirty="0" smtClean="0"/>
              <a:t>Concerns about TCA &amp; TCB</a:t>
            </a:r>
          </a:p>
          <a:p>
            <a:r>
              <a:rPr lang="en-US" dirty="0" smtClean="0"/>
              <a:t>ClO2 and PAA were tested</a:t>
            </a:r>
          </a:p>
          <a:p>
            <a:r>
              <a:rPr lang="en-US" dirty="0" smtClean="0"/>
              <a:t>PAA proved to be too expensive</a:t>
            </a:r>
          </a:p>
          <a:p>
            <a:r>
              <a:rPr lang="en-US" dirty="0" smtClean="0"/>
              <a:t>ClO2 was chosen for CIP tank washing and filter cleaning.</a:t>
            </a:r>
          </a:p>
          <a:p>
            <a:r>
              <a:rPr lang="en-US" dirty="0" smtClean="0"/>
              <a:t>Cooling towers were also treated with ClO2</a:t>
            </a:r>
          </a:p>
          <a:p>
            <a:r>
              <a:rPr lang="en-US" dirty="0" smtClean="0"/>
              <a:t>Day tanks were made with 1,000 </a:t>
            </a:r>
            <a:r>
              <a:rPr lang="en-US" dirty="0" err="1" smtClean="0"/>
              <a:t>ppm</a:t>
            </a:r>
            <a:r>
              <a:rPr lang="en-US" dirty="0" smtClean="0"/>
              <a:t> ClO2</a:t>
            </a:r>
          </a:p>
          <a:p>
            <a:r>
              <a:rPr lang="en-US" dirty="0" err="1" smtClean="0"/>
              <a:t>Venturi</a:t>
            </a:r>
            <a:r>
              <a:rPr lang="en-US" dirty="0" smtClean="0"/>
              <a:t> used to inject in wine tanks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E1F5D-3441-4E4C-816F-FDCDC7DB095D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539750" y="6650038"/>
            <a:ext cx="2051050" cy="207962"/>
          </a:xfrm>
          <a:noFill/>
        </p:spPr>
        <p:txBody>
          <a:bodyPr/>
          <a:lstStyle/>
          <a:p>
            <a:pPr algn="l"/>
            <a:fld id="{E840FE10-A350-4CCD-BDDD-C024A03D32B4}" type="slidenum">
              <a:rPr lang="de-DE" smtClean="0">
                <a:solidFill>
                  <a:schemeClr val="tx1"/>
                </a:solidFill>
              </a:rPr>
              <a:pPr algn="l"/>
              <a:t>51</a:t>
            </a:fld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7704138" cy="5016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Bottle Washing with ClO</a:t>
            </a:r>
            <a:r>
              <a:rPr lang="en-GB" sz="2800" baseline="-15000" dirty="0" smtClean="0"/>
              <a:t>2</a:t>
            </a:r>
          </a:p>
        </p:txBody>
      </p:sp>
      <p:pic>
        <p:nvPicPr>
          <p:cNvPr id="68612" name="Picture 3" descr="GB-Zentrale-ClO2-Dosierung-FLAWA-021129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611188" y="1268413"/>
            <a:ext cx="79390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3" name="Group 7"/>
          <p:cNvGrpSpPr>
            <a:grpSpLocks/>
          </p:cNvGrpSpPr>
          <p:nvPr/>
        </p:nvGrpSpPr>
        <p:grpSpPr bwMode="auto">
          <a:xfrm>
            <a:off x="1155700" y="2062163"/>
            <a:ext cx="3200400" cy="1295400"/>
            <a:chOff x="864" y="1008"/>
            <a:chExt cx="2016" cy="816"/>
          </a:xfrm>
        </p:grpSpPr>
        <p:sp>
          <p:nvSpPr>
            <p:cNvPr id="68614" name="Oval 4"/>
            <p:cNvSpPr>
              <a:spLocks noChangeArrowheads="1"/>
            </p:cNvSpPr>
            <p:nvPr/>
          </p:nvSpPr>
          <p:spPr bwMode="auto">
            <a:xfrm>
              <a:off x="864" y="1056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615" name="Line 5"/>
            <p:cNvSpPr>
              <a:spLocks noChangeShapeType="1"/>
            </p:cNvSpPr>
            <p:nvPr/>
          </p:nvSpPr>
          <p:spPr bwMode="auto">
            <a:xfrm rot="12000769" flipH="1">
              <a:off x="2136" y="1008"/>
              <a:ext cx="744" cy="5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Text Box 6"/>
            <p:cNvSpPr txBox="1">
              <a:spLocks noChangeArrowheads="1"/>
            </p:cNvSpPr>
            <p:nvPr/>
          </p:nvSpPr>
          <p:spPr bwMode="auto">
            <a:xfrm>
              <a:off x="864" y="1200"/>
              <a:ext cx="1200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0.</a:t>
              </a:r>
              <a:r>
                <a:rPr lang="de-DE" sz="2400">
                  <a:solidFill>
                    <a:srgbClr val="FF0000"/>
                  </a:solidFill>
                </a:rPr>
                <a:t>8</a:t>
              </a:r>
              <a:r>
                <a:rPr lang="en-GB" sz="2400">
                  <a:solidFill>
                    <a:srgbClr val="FF0000"/>
                  </a:solidFill>
                </a:rPr>
                <a:t>-</a:t>
              </a:r>
              <a:r>
                <a:rPr lang="de-DE" sz="2400">
                  <a:solidFill>
                    <a:srgbClr val="FF0000"/>
                  </a:solidFill>
                </a:rPr>
                <a:t>2</a:t>
              </a:r>
              <a:r>
                <a:rPr lang="en-GB" sz="2400">
                  <a:solidFill>
                    <a:srgbClr val="FF0000"/>
                  </a:solidFill>
                </a:rPr>
                <a:t> ppm</a:t>
              </a:r>
            </a:p>
            <a:p>
              <a:pPr algn="ctr"/>
              <a:r>
                <a:rPr lang="en-GB" sz="2400">
                  <a:solidFill>
                    <a:srgbClr val="FF0000"/>
                  </a:solidFill>
                </a:rPr>
                <a:t>ClO</a:t>
              </a:r>
              <a:r>
                <a:rPr lang="en-GB" sz="2400" baseline="-1000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539750" y="6650038"/>
            <a:ext cx="2051050" cy="207962"/>
          </a:xfrm>
          <a:noFill/>
        </p:spPr>
        <p:txBody>
          <a:bodyPr/>
          <a:lstStyle/>
          <a:p>
            <a:pPr algn="l"/>
            <a:fld id="{9D717DA9-38FE-484E-8097-87716A38F15D}" type="slidenum">
              <a:rPr lang="de-DE" smtClean="0">
                <a:solidFill>
                  <a:schemeClr val="tx1"/>
                </a:solidFill>
              </a:rPr>
              <a:pPr algn="l"/>
              <a:t>52</a:t>
            </a:fld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7704138" cy="5016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Bottle Rinsing with ClO</a:t>
            </a:r>
            <a:r>
              <a:rPr lang="en-GB" sz="2800" baseline="-15000" dirty="0" smtClean="0"/>
              <a:t>2</a:t>
            </a:r>
          </a:p>
        </p:txBody>
      </p:sp>
      <p:pic>
        <p:nvPicPr>
          <p:cNvPr id="69636" name="Picture 3" descr="GB-Zentrale-ClO2-Dosierung-Rinser-021129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611188" y="1341438"/>
            <a:ext cx="810577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7"/>
          <p:cNvGrpSpPr>
            <a:grpSpLocks/>
          </p:cNvGrpSpPr>
          <p:nvPr/>
        </p:nvGrpSpPr>
        <p:grpSpPr bwMode="auto">
          <a:xfrm>
            <a:off x="6380163" y="1152525"/>
            <a:ext cx="2535237" cy="1484313"/>
            <a:chOff x="4019" y="480"/>
            <a:chExt cx="1597" cy="935"/>
          </a:xfrm>
        </p:grpSpPr>
        <p:sp>
          <p:nvSpPr>
            <p:cNvPr id="69638" name="Oval 4"/>
            <p:cNvSpPr>
              <a:spLocks noChangeArrowheads="1"/>
            </p:cNvSpPr>
            <p:nvPr/>
          </p:nvSpPr>
          <p:spPr bwMode="auto">
            <a:xfrm>
              <a:off x="4416" y="480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39" name="Text Box 5"/>
            <p:cNvSpPr txBox="1">
              <a:spLocks noChangeArrowheads="1"/>
            </p:cNvSpPr>
            <p:nvPr/>
          </p:nvSpPr>
          <p:spPr bwMode="auto">
            <a:xfrm>
              <a:off x="4416" y="634"/>
              <a:ext cx="1200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0.5-1.5 ppm</a:t>
              </a:r>
            </a:p>
            <a:p>
              <a:pPr algn="ctr"/>
              <a:r>
                <a:rPr lang="en-GB" sz="2400">
                  <a:solidFill>
                    <a:srgbClr val="FF0000"/>
                  </a:solidFill>
                </a:rPr>
                <a:t>ClO</a:t>
              </a:r>
              <a:r>
                <a:rPr lang="en-GB" sz="24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9640" name="Line 6"/>
            <p:cNvSpPr>
              <a:spLocks noChangeShapeType="1"/>
            </p:cNvSpPr>
            <p:nvPr/>
          </p:nvSpPr>
          <p:spPr bwMode="auto">
            <a:xfrm rot="616437" flipH="1">
              <a:off x="4019" y="1031"/>
              <a:ext cx="48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39750" y="6650038"/>
            <a:ext cx="2051050" cy="207962"/>
          </a:xfrm>
          <a:noFill/>
        </p:spPr>
        <p:txBody>
          <a:bodyPr/>
          <a:lstStyle/>
          <a:p>
            <a:pPr algn="l"/>
            <a:fld id="{B9CA6A7C-8ED1-4BE5-867B-3536EA73ACB1}" type="slidenum">
              <a:rPr lang="de-DE" smtClean="0">
                <a:solidFill>
                  <a:schemeClr val="tx1"/>
                </a:solidFill>
              </a:rPr>
              <a:pPr algn="l"/>
              <a:t>53</a:t>
            </a:fld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579438"/>
          </a:xfrm>
        </p:spPr>
        <p:txBody>
          <a:bodyPr/>
          <a:lstStyle/>
          <a:p>
            <a:pPr eaLnBrk="1" hangingPunct="1"/>
            <a:r>
              <a:rPr lang="en-GB" smtClean="0"/>
              <a:t>ClO</a:t>
            </a:r>
            <a:r>
              <a:rPr lang="en-GB" baseline="-10000" smtClean="0"/>
              <a:t>2</a:t>
            </a:r>
            <a:r>
              <a:rPr lang="en-GB" smtClean="0"/>
              <a:t> in the Area of Filling Machines</a:t>
            </a:r>
          </a:p>
        </p:txBody>
      </p:sp>
      <p:pic>
        <p:nvPicPr>
          <p:cNvPr id="70660" name="Picture 3" descr="Flaschenhä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 descr="Verschliesser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909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5" descr="Verschliesser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09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3" name="Group 9"/>
          <p:cNvGrpSpPr>
            <a:grpSpLocks/>
          </p:cNvGrpSpPr>
          <p:nvPr/>
        </p:nvGrpSpPr>
        <p:grpSpPr bwMode="auto">
          <a:xfrm>
            <a:off x="6518275" y="762000"/>
            <a:ext cx="2397125" cy="2365375"/>
            <a:chOff x="4106" y="480"/>
            <a:chExt cx="1510" cy="1490"/>
          </a:xfrm>
        </p:grpSpPr>
        <p:sp>
          <p:nvSpPr>
            <p:cNvPr id="70664" name="Oval 6"/>
            <p:cNvSpPr>
              <a:spLocks noChangeArrowheads="1"/>
            </p:cNvSpPr>
            <p:nvPr/>
          </p:nvSpPr>
          <p:spPr bwMode="auto">
            <a:xfrm>
              <a:off x="4416" y="480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0665" name="Text Box 7"/>
            <p:cNvSpPr txBox="1">
              <a:spLocks noChangeArrowheads="1"/>
            </p:cNvSpPr>
            <p:nvPr/>
          </p:nvSpPr>
          <p:spPr bwMode="auto">
            <a:xfrm>
              <a:off x="4560" y="576"/>
              <a:ext cx="912" cy="5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600">
                  <a:solidFill>
                    <a:srgbClr val="FF0000"/>
                  </a:solidFill>
                </a:rPr>
                <a:t>0.4 ppm</a:t>
              </a:r>
            </a:p>
            <a:p>
              <a:pPr algn="ctr"/>
              <a:r>
                <a:rPr lang="en-GB" sz="2600">
                  <a:solidFill>
                    <a:srgbClr val="FF0000"/>
                  </a:solidFill>
                </a:rPr>
                <a:t>ClO</a:t>
              </a:r>
              <a:r>
                <a:rPr lang="en-GB" sz="26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0666" name="Line 8"/>
            <p:cNvSpPr>
              <a:spLocks noChangeShapeType="1"/>
            </p:cNvSpPr>
            <p:nvPr/>
          </p:nvSpPr>
          <p:spPr bwMode="auto">
            <a:xfrm rot="20749944" flipH="1">
              <a:off x="4106" y="1324"/>
              <a:ext cx="856" cy="6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4AA2F-EA53-4A0A-BDD6-5DF4D4739B08}" type="slidenum">
              <a:rPr lang="de-DE"/>
              <a:pPr/>
              <a:t>54</a:t>
            </a:fld>
            <a:endParaRPr lang="de-DE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971550" y="765175"/>
          <a:ext cx="7620000" cy="5727700"/>
        </p:xfrm>
        <a:graphic>
          <a:graphicData uri="http://schemas.openxmlformats.org/presentationml/2006/ole">
            <p:oleObj spid="_x0000_s114690" name="Visio" r:id="rId3" imgW="12413880" imgH="8679960" progId="Visio.Drawing.11">
              <p:embed/>
            </p:oleObj>
          </a:graphicData>
        </a:graphic>
      </p:graphicFrame>
      <p:sp>
        <p:nvSpPr>
          <p:cNvPr id="197636" name="Rectangle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209800" y="1676400"/>
            <a:ext cx="533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Rectangle 5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696200" y="1600200"/>
            <a:ext cx="533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505200" y="1600200"/>
            <a:ext cx="838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CFB40-701D-44EF-8CE5-F18C7CC69A88}" type="slidenum">
              <a:rPr lang="de-DE"/>
              <a:pPr/>
              <a:t>55</a:t>
            </a:fld>
            <a:endParaRPr lang="de-DE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838200" y="762000"/>
          <a:ext cx="7772400" cy="5732463"/>
        </p:xfrm>
        <a:graphic>
          <a:graphicData uri="http://schemas.openxmlformats.org/presentationml/2006/ole">
            <p:oleObj spid="_x0000_s115714" name="Visio" r:id="rId3" imgW="12413880" imgH="8629200" progId="Visio.Drawing.11">
              <p:embed/>
            </p:oleObj>
          </a:graphicData>
        </a:graphic>
      </p:graphicFrame>
      <p:sp>
        <p:nvSpPr>
          <p:cNvPr id="198660" name="Rectangle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133600" y="17526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Rectangle 5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886200" y="1143000"/>
            <a:ext cx="609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Rectangle 6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105400" y="1524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8" dist="17961" dir="13500000">
              <a:srgbClr val="C3D3F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C4F66-4AB8-43C3-8AF8-9D6C9B37CAB6}" type="slidenum">
              <a:rPr lang="de-DE"/>
              <a:pPr/>
              <a:t>56</a:t>
            </a:fld>
            <a:endParaRPr lang="de-DE"/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1219200" y="706438"/>
          <a:ext cx="6629400" cy="5816600"/>
        </p:xfrm>
        <a:graphic>
          <a:graphicData uri="http://schemas.openxmlformats.org/presentationml/2006/ole">
            <p:oleObj spid="_x0000_s116738" name="Visio" r:id="rId3" imgW="9111960" imgH="7967520" progId="Visio.Drawing.11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7489A-8C4A-460A-8638-090A92B3757C}" type="slidenum">
              <a:rPr lang="de-DE"/>
              <a:pPr/>
              <a:t>57</a:t>
            </a:fld>
            <a:endParaRPr lang="de-DE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990600" y="609600"/>
          <a:ext cx="7432675" cy="5842000"/>
        </p:xfrm>
        <a:graphic>
          <a:graphicData uri="http://schemas.openxmlformats.org/presentationml/2006/ole">
            <p:oleObj spid="_x0000_s117762" name="Visio" r:id="rId3" imgW="9183240" imgH="7094160" progId="Visio.Drawing.11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Winery was using bleach (sodium hypo) to clean aging and storage tanks</a:t>
            </a:r>
          </a:p>
          <a:p>
            <a:r>
              <a:rPr lang="en-US" dirty="0" smtClean="0"/>
              <a:t>Concerns about TCA &amp; TCB</a:t>
            </a:r>
          </a:p>
          <a:p>
            <a:r>
              <a:rPr lang="en-US" dirty="0" smtClean="0"/>
              <a:t>ClO2 and PAA were tested</a:t>
            </a:r>
          </a:p>
          <a:p>
            <a:r>
              <a:rPr lang="en-US" dirty="0" smtClean="0"/>
              <a:t>PAA proved to be too expensive</a:t>
            </a:r>
          </a:p>
          <a:p>
            <a:r>
              <a:rPr lang="en-US" dirty="0" smtClean="0"/>
              <a:t>ClO2 was chosen for CIP tank washing and filter cleaning.</a:t>
            </a:r>
          </a:p>
          <a:p>
            <a:r>
              <a:rPr lang="en-US" dirty="0" smtClean="0"/>
              <a:t>Cooling towers were also treated with ClO2</a:t>
            </a:r>
          </a:p>
          <a:p>
            <a:r>
              <a:rPr lang="en-US" dirty="0" smtClean="0"/>
              <a:t>Day tanks were made with 1,000 </a:t>
            </a:r>
            <a:r>
              <a:rPr lang="en-US" dirty="0" err="1" smtClean="0"/>
              <a:t>ppm</a:t>
            </a:r>
            <a:r>
              <a:rPr lang="en-US" dirty="0" smtClean="0"/>
              <a:t> ClO2</a:t>
            </a:r>
          </a:p>
          <a:p>
            <a:r>
              <a:rPr lang="en-US" dirty="0" err="1" smtClean="0"/>
              <a:t>Venturi</a:t>
            </a:r>
            <a:r>
              <a:rPr lang="en-US" dirty="0" smtClean="0"/>
              <a:t> used to inject in wine tanks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E1F5D-3441-4E4C-816F-FDCDC7DB095D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Conclusion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ClO2 is a great choice for disinfection and sanitization for the Municipal, Industrial and F&amp;B markets.</a:t>
            </a:r>
          </a:p>
          <a:p>
            <a:r>
              <a:rPr lang="en-US" dirty="0" smtClean="0"/>
              <a:t>A strong disinfectant which must be generated on-site</a:t>
            </a:r>
          </a:p>
          <a:p>
            <a:r>
              <a:rPr lang="en-US" dirty="0" smtClean="0"/>
              <a:t>Very limited harmful or lasting effects</a:t>
            </a:r>
          </a:p>
          <a:p>
            <a:r>
              <a:rPr lang="en-US" dirty="0" smtClean="0"/>
              <a:t>Safe for operator use with some pre-cautions</a:t>
            </a:r>
          </a:p>
          <a:p>
            <a:r>
              <a:rPr lang="en-US" dirty="0" smtClean="0"/>
              <a:t>Not expensive to operate</a:t>
            </a:r>
          </a:p>
          <a:p>
            <a:r>
              <a:rPr lang="en-US" dirty="0" smtClean="0"/>
              <a:t>Very versatile answer to other competitive products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1B4043-319D-4A64-A121-CD5A5D4C17AE}" type="slidenum">
              <a:rPr lang="de-DE" smtClean="0"/>
              <a:pPr/>
              <a:t>59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UV-Light</a:t>
            </a:r>
            <a:endParaRPr 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Energy demand is high</a:t>
            </a:r>
          </a:p>
          <a:p>
            <a:pPr eaLnBrk="1" hangingPunct="1"/>
            <a:r>
              <a:rPr lang="en-US" sz="2800" smtClean="0"/>
              <a:t>Capital costs can be high</a:t>
            </a:r>
          </a:p>
          <a:p>
            <a:pPr eaLnBrk="1" hangingPunct="1"/>
            <a:r>
              <a:rPr lang="en-US" sz="2800" smtClean="0"/>
              <a:t>Maintenance intensive</a:t>
            </a:r>
          </a:p>
          <a:p>
            <a:pPr eaLnBrk="1" hangingPunct="1"/>
            <a:r>
              <a:rPr lang="en-US" sz="2800" smtClean="0"/>
              <a:t>Concerns with color, turbidity, dissolved minerals</a:t>
            </a:r>
          </a:p>
          <a:p>
            <a:pPr eaLnBrk="1" hangingPunct="1"/>
            <a:r>
              <a:rPr lang="en-US" sz="2800" smtClean="0"/>
              <a:t>Must maintain a constant flow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Leaves no residual disinfection power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698461-256D-40BA-B348-2A8CDD89A356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Ozone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Best disinfectant that is safe to use</a:t>
            </a:r>
          </a:p>
          <a:p>
            <a:pPr eaLnBrk="1" hangingPunct="1"/>
            <a:r>
              <a:rPr lang="en-US" sz="2800" smtClean="0"/>
              <a:t>Most powerful</a:t>
            </a:r>
          </a:p>
          <a:p>
            <a:pPr eaLnBrk="1" hangingPunct="1"/>
            <a:r>
              <a:rPr lang="en-US" sz="2800" smtClean="0"/>
              <a:t>Decomposes into oxygen</a:t>
            </a:r>
          </a:p>
          <a:p>
            <a:pPr eaLnBrk="1" hangingPunct="1"/>
            <a:r>
              <a:rPr lang="en-US" sz="2800" smtClean="0"/>
              <a:t>Generated on-site</a:t>
            </a:r>
          </a:p>
          <a:p>
            <a:pPr eaLnBrk="1" hangingPunct="1"/>
            <a:r>
              <a:rPr lang="en-US" sz="2800" smtClean="0"/>
              <a:t>No taste or odor problems</a:t>
            </a:r>
          </a:p>
          <a:p>
            <a:pPr eaLnBrk="1" hangingPunct="1"/>
            <a:r>
              <a:rPr lang="en-US" sz="2800" smtClean="0"/>
              <a:t>Kills bacteria and germs</a:t>
            </a:r>
          </a:p>
          <a:p>
            <a:pPr eaLnBrk="1" hangingPunct="1"/>
            <a:r>
              <a:rPr lang="en-US" sz="2800" smtClean="0"/>
              <a:t>No chemicals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F79A37-4B8C-4816-8D03-5064CC9D4CCA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Ozone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Capital costs can be high</a:t>
            </a:r>
          </a:p>
          <a:p>
            <a:pPr eaLnBrk="1" hangingPunct="1"/>
            <a:r>
              <a:rPr lang="en-US" sz="2800" smtClean="0"/>
              <a:t>Energy demand is high</a:t>
            </a:r>
          </a:p>
          <a:p>
            <a:pPr eaLnBrk="1" hangingPunct="1"/>
            <a:r>
              <a:rPr lang="en-US" sz="2800" smtClean="0"/>
              <a:t>Temperature, humidity and pressure can be a factor</a:t>
            </a:r>
          </a:p>
          <a:p>
            <a:pPr eaLnBrk="1" hangingPunct="1"/>
            <a:r>
              <a:rPr lang="en-US" sz="2800" smtClean="0"/>
              <a:t>Half-life of only 20 minutes</a:t>
            </a:r>
          </a:p>
          <a:p>
            <a:pPr eaLnBrk="1" hangingPunct="1"/>
            <a:r>
              <a:rPr lang="en-US" sz="2800" smtClean="0"/>
              <a:t>Can breakdown organic components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765FC0-70BF-4858-A99B-792A80006E4A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Peracetic</a:t>
            </a:r>
            <a:r>
              <a:rPr lang="en-US" sz="2800" dirty="0" smtClean="0"/>
              <a:t> Acid (PAA)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Mixture of Acetic Acid and Hydrogen Peroxide</a:t>
            </a:r>
          </a:p>
          <a:p>
            <a:r>
              <a:rPr lang="en-US" sz="2800" smtClean="0"/>
              <a:t>Strong disinfectant</a:t>
            </a:r>
          </a:p>
          <a:p>
            <a:r>
              <a:rPr lang="en-US" sz="2800" smtClean="0"/>
              <a:t>Penetrates bacteria membranes</a:t>
            </a:r>
          </a:p>
          <a:p>
            <a:r>
              <a:rPr lang="en-US" sz="2800" smtClean="0"/>
              <a:t>Widely used in the F&amp;B market</a:t>
            </a:r>
          </a:p>
          <a:p>
            <a:r>
              <a:rPr lang="en-US" sz="2800" smtClean="0"/>
              <a:t>Minimal capital cost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F8B034-8DF1-49B2-930A-9A679346C0D9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814</TotalTime>
  <Words>1810</Words>
  <Application>Microsoft Office PowerPoint</Application>
  <PresentationFormat>On-screen Show (4:3)</PresentationFormat>
  <Paragraphs>466</Paragraphs>
  <Slides>59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Corporate</vt:lpstr>
      <vt:lpstr>Diagramm</vt:lpstr>
      <vt:lpstr>Worksheet</vt:lpstr>
      <vt:lpstr>Dokument</vt:lpstr>
      <vt:lpstr>Document</vt:lpstr>
      <vt:lpstr>Visio</vt:lpstr>
      <vt:lpstr>Chlorine Dioxide Technology</vt:lpstr>
      <vt:lpstr>Introductions</vt:lpstr>
      <vt:lpstr>Seminar Goal</vt:lpstr>
      <vt:lpstr>Disinfection Methods</vt:lpstr>
      <vt:lpstr>UV-Light</vt:lpstr>
      <vt:lpstr>UV-Light</vt:lpstr>
      <vt:lpstr>Ozone</vt:lpstr>
      <vt:lpstr>Ozone</vt:lpstr>
      <vt:lpstr>Peracetic Acid (PAA)</vt:lpstr>
      <vt:lpstr>Peracetic Acid (PAA)</vt:lpstr>
      <vt:lpstr>Chlorine</vt:lpstr>
      <vt:lpstr>Not Chlorine</vt:lpstr>
      <vt:lpstr>Chlorine</vt:lpstr>
      <vt:lpstr>Slide 14</vt:lpstr>
      <vt:lpstr>Influence of different pH-values</vt:lpstr>
      <vt:lpstr>Slide 16</vt:lpstr>
      <vt:lpstr>Chlorine Dioxide</vt:lpstr>
      <vt:lpstr>Physical Properties of Chlorine Dioxide</vt:lpstr>
      <vt:lpstr>Properties of Chlorine Dioxide</vt:lpstr>
      <vt:lpstr>Reactions with Organic Substances</vt:lpstr>
      <vt:lpstr>Reaction with Inorganic Substances</vt:lpstr>
      <vt:lpstr>Slide 22</vt:lpstr>
      <vt:lpstr>Bacterial Reduction with Chlorine Dioxide</vt:lpstr>
      <vt:lpstr>Fungicidal Activity with Chlorine Dioxide</vt:lpstr>
      <vt:lpstr>Biofilm  -  a universal Problem</vt:lpstr>
      <vt:lpstr>Resistance of Biofilms  </vt:lpstr>
      <vt:lpstr>Chlorine Dioxide for Legionella Control</vt:lpstr>
      <vt:lpstr>Slide 28</vt:lpstr>
      <vt:lpstr>Slide 29</vt:lpstr>
      <vt:lpstr>ProMinent ClO2 Technology</vt:lpstr>
      <vt:lpstr>ProMinent ClO2 - Generation Method</vt:lpstr>
      <vt:lpstr>Other Generation Methods</vt:lpstr>
      <vt:lpstr>Legio Zon</vt:lpstr>
      <vt:lpstr>Legio Zon Basic Info</vt:lpstr>
      <vt:lpstr>Legio Zon Design: Front</vt:lpstr>
      <vt:lpstr>Bello Zon CDVc (dilute chemicals)</vt:lpstr>
      <vt:lpstr>Bello Zon CDVc for Diluted Chemicals</vt:lpstr>
      <vt:lpstr>ClO2–Concentration in Bello Zon®-Systems</vt:lpstr>
      <vt:lpstr>Bello Zon® - Reactor CDV and CDK</vt:lpstr>
      <vt:lpstr>Operation of CDV </vt:lpstr>
      <vt:lpstr>Operation of CDK </vt:lpstr>
      <vt:lpstr>Bello Zon® Type CDKc, (concentrated chemicals)</vt:lpstr>
      <vt:lpstr>Chemical Safety</vt:lpstr>
      <vt:lpstr>Reactor Safety</vt:lpstr>
      <vt:lpstr>Additional Safety Features</vt:lpstr>
      <vt:lpstr>Maintenance</vt:lpstr>
      <vt:lpstr>Analysis of Chlorine Dioxide and Chlorite</vt:lpstr>
      <vt:lpstr>Sensors for Chlorine Dioxide and Chlorite</vt:lpstr>
      <vt:lpstr>Wine Applications with Chlorine Dioxide</vt:lpstr>
      <vt:lpstr>Recent Application</vt:lpstr>
      <vt:lpstr>Bottle Washing with ClO2</vt:lpstr>
      <vt:lpstr>Bottle Rinsing with ClO2</vt:lpstr>
      <vt:lpstr>ClO2 in the Area of Filling Machines</vt:lpstr>
      <vt:lpstr>Slide 54</vt:lpstr>
      <vt:lpstr>Slide 55</vt:lpstr>
      <vt:lpstr>Slide 56</vt:lpstr>
      <vt:lpstr>Slide 57</vt:lpstr>
      <vt:lpstr>Recent Application</vt:lpstr>
      <vt:lpstr>Conclusion</vt:lpstr>
    </vt:vector>
  </TitlesOfParts>
  <Company>ProMinent Dosiertechnik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rothe</dc:creator>
  <cp:lastModifiedBy> </cp:lastModifiedBy>
  <cp:revision>185</cp:revision>
  <cp:lastPrinted>2000-07-21T07:29:10Z</cp:lastPrinted>
  <dcterms:created xsi:type="dcterms:W3CDTF">2003-03-20T10:50:09Z</dcterms:created>
  <dcterms:modified xsi:type="dcterms:W3CDTF">2010-11-01T17:11:58Z</dcterms:modified>
</cp:coreProperties>
</file>