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1" r:id="rId1"/>
  </p:sldMasterIdLst>
  <p:notesMasterIdLst>
    <p:notesMasterId r:id="rId75"/>
  </p:notesMasterIdLst>
  <p:handoutMasterIdLst>
    <p:handoutMasterId r:id="rId76"/>
  </p:handoutMasterIdLst>
  <p:sldIdLst>
    <p:sldId id="259" r:id="rId2"/>
    <p:sldId id="657" r:id="rId3"/>
    <p:sldId id="680" r:id="rId4"/>
    <p:sldId id="729" r:id="rId5"/>
    <p:sldId id="698" r:id="rId6"/>
    <p:sldId id="700" r:id="rId7"/>
    <p:sldId id="699" r:id="rId8"/>
    <p:sldId id="730" r:id="rId9"/>
    <p:sldId id="681" r:id="rId10"/>
    <p:sldId id="682" r:id="rId11"/>
    <p:sldId id="683" r:id="rId12"/>
    <p:sldId id="684" r:id="rId13"/>
    <p:sldId id="685" r:id="rId14"/>
    <p:sldId id="686" r:id="rId15"/>
    <p:sldId id="687" r:id="rId16"/>
    <p:sldId id="717" r:id="rId17"/>
    <p:sldId id="709" r:id="rId18"/>
    <p:sldId id="688" r:id="rId19"/>
    <p:sldId id="701" r:id="rId20"/>
    <p:sldId id="727" r:id="rId21"/>
    <p:sldId id="728" r:id="rId22"/>
    <p:sldId id="703" r:id="rId23"/>
    <p:sldId id="704" r:id="rId24"/>
    <p:sldId id="726" r:id="rId25"/>
    <p:sldId id="705" r:id="rId26"/>
    <p:sldId id="268" r:id="rId27"/>
    <p:sldId id="656" r:id="rId28"/>
    <p:sldId id="718" r:id="rId29"/>
    <p:sldId id="731" r:id="rId30"/>
    <p:sldId id="719" r:id="rId31"/>
    <p:sldId id="716" r:id="rId32"/>
    <p:sldId id="690" r:id="rId33"/>
    <p:sldId id="447" r:id="rId34"/>
    <p:sldId id="551" r:id="rId35"/>
    <p:sldId id="260" r:id="rId36"/>
    <p:sldId id="563" r:id="rId37"/>
    <p:sldId id="721" r:id="rId38"/>
    <p:sldId id="646" r:id="rId39"/>
    <p:sldId id="647" r:id="rId40"/>
    <p:sldId id="648" r:id="rId41"/>
    <p:sldId id="649" r:id="rId42"/>
    <p:sldId id="708" r:id="rId43"/>
    <p:sldId id="679" r:id="rId44"/>
    <p:sldId id="678" r:id="rId45"/>
    <p:sldId id="290" r:id="rId46"/>
    <p:sldId id="560" r:id="rId47"/>
    <p:sldId id="707" r:id="rId48"/>
    <p:sldId id="720" r:id="rId49"/>
    <p:sldId id="561" r:id="rId50"/>
    <p:sldId id="652" r:id="rId51"/>
    <p:sldId id="564" r:id="rId52"/>
    <p:sldId id="538" r:id="rId53"/>
    <p:sldId id="501" r:id="rId54"/>
    <p:sldId id="292" r:id="rId55"/>
    <p:sldId id="506" r:id="rId56"/>
    <p:sldId id="507" r:id="rId57"/>
    <p:sldId id="714" r:id="rId58"/>
    <p:sldId id="710" r:id="rId59"/>
    <p:sldId id="711" r:id="rId60"/>
    <p:sldId id="713" r:id="rId61"/>
    <p:sldId id="715" r:id="rId62"/>
    <p:sldId id="556" r:id="rId63"/>
    <p:sldId id="558" r:id="rId64"/>
    <p:sldId id="559" r:id="rId65"/>
    <p:sldId id="565" r:id="rId66"/>
    <p:sldId id="602" r:id="rId67"/>
    <p:sldId id="712" r:id="rId68"/>
    <p:sldId id="722" r:id="rId69"/>
    <p:sldId id="724" r:id="rId70"/>
    <p:sldId id="725" r:id="rId71"/>
    <p:sldId id="608" r:id="rId72"/>
    <p:sldId id="693" r:id="rId73"/>
    <p:sldId id="692" r:id="rId74"/>
  </p:sldIdLst>
  <p:sldSz cx="9144000" cy="6858000" type="screen4x3"/>
  <p:notesSz cx="67691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el Twyman" initials="NT" lastIdx="2" clrIdx="0"/>
  <p:cmAuthor id="1" name="noelt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A9AC6"/>
    <a:srgbClr val="CCECFF"/>
    <a:srgbClr val="000099"/>
    <a:srgbClr val="000066"/>
    <a:srgbClr val="FFCC99"/>
    <a:srgbClr val="6DA2D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9" autoAdjust="0"/>
    <p:restoredTop sz="94595" autoAdjust="0"/>
  </p:normalViewPr>
  <p:slideViewPr>
    <p:cSldViewPr>
      <p:cViewPr varScale="1">
        <p:scale>
          <a:sx n="74" d="100"/>
          <a:sy n="74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544"/>
    </p:cViewPr>
  </p:sorterViewPr>
  <p:notesViewPr>
    <p:cSldViewPr>
      <p:cViewPr varScale="1">
        <p:scale>
          <a:sx n="50" d="100"/>
          <a:sy n="50" d="100"/>
        </p:scale>
        <p:origin x="-1920" y="-102"/>
      </p:cViewPr>
      <p:guideLst>
        <p:guide orient="horz" pos="3120"/>
        <p:guide pos="21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5.xml"/><Relationship Id="rId2" Type="http://schemas.openxmlformats.org/officeDocument/2006/relationships/slide" Target="slides/slide51.xml"/><Relationship Id="rId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337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-1588"/>
            <a:ext cx="29337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EF2EBCF-1E58-42C1-9878-F38422BCA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8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337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-1588"/>
            <a:ext cx="2933700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1413" cy="3713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50387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0" tIns="45896" rIns="91790" bIns="45896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2FDE0259-5D41-4C32-87FD-28BD1A226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9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51400-2708-46E6-9DD3-C595DEA36B9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00054-D73D-4517-BAEE-4C8EC7365AD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51400-2708-46E6-9DD3-C595DEA36B9D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FAA5B-3906-4DCA-BBA7-2337AF33F599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48237" cy="3711575"/>
          </a:xfrm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1700" y="4705350"/>
            <a:ext cx="4965700" cy="4457700"/>
          </a:xfrm>
          <a:noFill/>
          <a:ln/>
        </p:spPr>
        <p:txBody>
          <a:bodyPr lIns="95868" tIns="47935" rIns="95868" bIns="47935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BD87D-95E6-4C3C-8A5C-750865E6EFF0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936F0-7D4E-43BE-9544-D34B2F45C3E9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1850" cy="3481388"/>
          </a:xfrm>
          <a:ln cap="flat">
            <a:solidFill>
              <a:schemeClr val="tx1"/>
            </a:solidFill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0841" tIns="46218" rIns="90841" bIns="46218"/>
          <a:lstStyle/>
          <a:p>
            <a:pPr>
              <a:spcBef>
                <a:spcPct val="0"/>
              </a:spcBef>
            </a:pPr>
            <a:endParaRPr lang="en-GB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B4D57-1171-48F7-9860-13C50F3D7CDC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1850" cy="3481388"/>
          </a:xfrm>
          <a:ln cap="flat">
            <a:solidFill>
              <a:schemeClr val="tx1"/>
            </a:solidFill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0841" tIns="46218" rIns="90841" bIns="46218"/>
          <a:lstStyle/>
          <a:p>
            <a:pPr>
              <a:spcBef>
                <a:spcPct val="0"/>
              </a:spcBef>
            </a:pPr>
            <a:endParaRPr lang="en-GB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51400-2708-46E6-9DD3-C595DEA36B9D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02372-CE7E-4089-AE91-53CE9123E15A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48237" cy="3711575"/>
          </a:xfrm>
          <a:solidFill>
            <a:srgbClr val="FFFFFF"/>
          </a:solidFill>
          <a:ln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5350"/>
            <a:ext cx="4965700" cy="4457700"/>
          </a:xfrm>
          <a:noFill/>
          <a:ln/>
        </p:spPr>
        <p:txBody>
          <a:bodyPr lIns="95868" tIns="47935" rIns="95868" bIns="47935"/>
          <a:lstStyle/>
          <a:p>
            <a:pPr latinLnBrk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51400-2708-46E6-9DD3-C595DEA36B9D}" type="slidenum">
              <a:rPr lang="en-GB" smtClean="0">
                <a:solidFill>
                  <a:prstClr val="black"/>
                </a:solidFill>
              </a:rPr>
              <a:pPr/>
              <a:t>57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51400-2708-46E6-9DD3-C595DEA36B9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51400-2708-46E6-9DD3-C595DEA36B9D}" type="slidenum">
              <a:rPr lang="en-GB" smtClean="0">
                <a:solidFill>
                  <a:prstClr val="black"/>
                </a:solidFill>
              </a:rPr>
              <a:pPr/>
              <a:t>61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AF76A-5049-494D-B3A4-20363E75ECAD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0263" cy="3479800"/>
          </a:xfrm>
          <a:ln cap="flat">
            <a:solidFill>
              <a:schemeClr val="tx1"/>
            </a:solidFill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1465" tIns="46535" rIns="91465" bIns="4653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BFEE5-30D7-480C-AA03-FB62DE64769E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0263" cy="3479800"/>
          </a:xfrm>
          <a:ln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1465" tIns="46535" rIns="91465" bIns="4653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D9210-4987-4262-AD74-14A5ECFC8901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0263" cy="3479800"/>
          </a:xfrm>
          <a:ln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1465" tIns="46535" rIns="91465" bIns="4653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644" indent="-274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452" indent="-2198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9232" indent="-2198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9013" indent="-2198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794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8574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355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8136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0CE3B4-991E-4E02-AEDC-CE8CD0CCD8A6}" type="slidenum">
              <a:rPr lang="de-DE">
                <a:solidFill>
                  <a:prstClr val="black"/>
                </a:solidFill>
              </a:rPr>
              <a:pPr eaLnBrk="1" hangingPunct="1"/>
              <a:t>68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51412" cy="37147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57" y="4707923"/>
            <a:ext cx="4961787" cy="445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644" indent="-274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452" indent="-2198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9232" indent="-2198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9013" indent="-2198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794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8574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355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8136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540B92-976D-4D7B-8812-D0D6C3ED778F}" type="slidenum">
              <a:rPr lang="de-DE">
                <a:solidFill>
                  <a:prstClr val="black"/>
                </a:solidFill>
              </a:rPr>
              <a:pPr eaLnBrk="1" hangingPunct="1"/>
              <a:t>69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51412" cy="37147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57" y="4707923"/>
            <a:ext cx="4961787" cy="445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644" indent="-274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452" indent="-2198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9232" indent="-2198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9013" indent="-2198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794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8574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355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8136" indent="-2198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35510A-7EFD-4DF7-9AD9-4AFA009F30EC}" type="slidenum">
              <a:rPr lang="de-DE">
                <a:solidFill>
                  <a:prstClr val="black"/>
                </a:solidFill>
              </a:rPr>
              <a:pPr eaLnBrk="1" hangingPunct="1"/>
              <a:t>70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51412" cy="37147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57" y="4707923"/>
            <a:ext cx="4961787" cy="445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3AD97-C856-4B07-AE86-1BFBB401CF92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860425"/>
            <a:ext cx="4637087" cy="3479800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51400-2708-46E6-9DD3-C595DEA36B9D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205F4-1019-49D6-8FDD-B82013CCB58E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0263" cy="347980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64A8A-34EC-449D-89CF-CFBEBD7BCCA3}" type="slidenum">
              <a:rPr lang="de-DE"/>
              <a:pPr/>
              <a:t>22</a:t>
            </a:fld>
            <a:endParaRPr 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920709">
              <a:spcBef>
                <a:spcPct val="0"/>
              </a:spcBef>
            </a:pPr>
            <a:endParaRPr lang="en-GB" sz="2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4B936-5D07-4C6D-A762-A30F03B6C8D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2B080-A222-4A2A-A353-E685BE148C0C}" type="slidenum">
              <a:rPr lang="de-DE"/>
              <a:pPr/>
              <a:t>25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defTabSz="920709">
              <a:spcBef>
                <a:spcPct val="0"/>
              </a:spcBef>
            </a:pPr>
            <a:endParaRPr lang="en-GB" sz="2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47744-6792-41E9-B3C2-AFDE6AB83ED6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860425"/>
            <a:ext cx="4641850" cy="3481388"/>
          </a:xfrm>
          <a:ln cap="flat">
            <a:solidFill>
              <a:schemeClr val="tx1"/>
            </a:solidFill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08525"/>
            <a:ext cx="4964113" cy="4178300"/>
          </a:xfrm>
          <a:noFill/>
          <a:ln/>
        </p:spPr>
        <p:txBody>
          <a:bodyPr lIns="90841" tIns="46218" rIns="90841" bIns="46218"/>
          <a:lstStyle/>
          <a:p>
            <a:pPr>
              <a:spcBef>
                <a:spcPct val="0"/>
              </a:spcBef>
            </a:pPr>
            <a:endParaRPr lang="en-GB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/>
          <p:cNvSpPr>
            <a:spLocks/>
          </p:cNvSpPr>
          <p:nvPr/>
        </p:nvSpPr>
        <p:spPr bwMode="auto">
          <a:xfrm>
            <a:off x="0" y="1219200"/>
            <a:ext cx="91440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2" descr="verla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1337344"/>
            <a:ext cx="304800" cy="1710656"/>
            <a:chOff x="5406" y="79"/>
            <a:chExt cx="129" cy="724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444" y="658"/>
              <a:ext cx="89" cy="54"/>
            </a:xfrm>
            <a:custGeom>
              <a:avLst/>
              <a:gdLst/>
              <a:ahLst/>
              <a:cxnLst>
                <a:cxn ang="0">
                  <a:pos x="180" y="110"/>
                </a:cxn>
                <a:cxn ang="0">
                  <a:pos x="66" y="54"/>
                </a:cxn>
                <a:cxn ang="0">
                  <a:pos x="63" y="51"/>
                </a:cxn>
                <a:cxn ang="0">
                  <a:pos x="60" y="49"/>
                </a:cxn>
                <a:cxn ang="0">
                  <a:pos x="58" y="47"/>
                </a:cxn>
                <a:cxn ang="0">
                  <a:pos x="56" y="42"/>
                </a:cxn>
                <a:cxn ang="0">
                  <a:pos x="55" y="40"/>
                </a:cxn>
                <a:cxn ang="0">
                  <a:pos x="53" y="35"/>
                </a:cxn>
                <a:cxn ang="0">
                  <a:pos x="53" y="30"/>
                </a:cxn>
                <a:cxn ang="0">
                  <a:pos x="52" y="23"/>
                </a:cxn>
                <a:cxn ang="0">
                  <a:pos x="52" y="20"/>
                </a:cxn>
                <a:cxn ang="0">
                  <a:pos x="53" y="17"/>
                </a:cxn>
                <a:cxn ang="0">
                  <a:pos x="53" y="11"/>
                </a:cxn>
                <a:cxn ang="0">
                  <a:pos x="55" y="6"/>
                </a:cxn>
                <a:cxn ang="0">
                  <a:pos x="58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3" y="23"/>
                </a:cxn>
                <a:cxn ang="0">
                  <a:pos x="4" y="27"/>
                </a:cxn>
                <a:cxn ang="0">
                  <a:pos x="7" y="31"/>
                </a:cxn>
                <a:cxn ang="0">
                  <a:pos x="8" y="34"/>
                </a:cxn>
                <a:cxn ang="0">
                  <a:pos x="10" y="38"/>
                </a:cxn>
                <a:cxn ang="0">
                  <a:pos x="13" y="41"/>
                </a:cxn>
                <a:cxn ang="0">
                  <a:pos x="15" y="44"/>
                </a:cxn>
                <a:cxn ang="0">
                  <a:pos x="18" y="47"/>
                </a:cxn>
                <a:cxn ang="0">
                  <a:pos x="21" y="49"/>
                </a:cxn>
                <a:cxn ang="0">
                  <a:pos x="25" y="52"/>
                </a:cxn>
                <a:cxn ang="0">
                  <a:pos x="29" y="54"/>
                </a:cxn>
                <a:cxn ang="0">
                  <a:pos x="31" y="55"/>
                </a:cxn>
                <a:cxn ang="0">
                  <a:pos x="4" y="110"/>
                </a:cxn>
              </a:cxnLst>
              <a:rect l="0" t="0" r="r" b="b"/>
              <a:pathLst>
                <a:path w="180" h="110">
                  <a:moveTo>
                    <a:pt x="4" y="110"/>
                  </a:moveTo>
                  <a:lnTo>
                    <a:pt x="180" y="110"/>
                  </a:lnTo>
                  <a:lnTo>
                    <a:pt x="180" y="54"/>
                  </a:lnTo>
                  <a:lnTo>
                    <a:pt x="66" y="54"/>
                  </a:lnTo>
                  <a:lnTo>
                    <a:pt x="65" y="52"/>
                  </a:lnTo>
                  <a:lnTo>
                    <a:pt x="63" y="51"/>
                  </a:lnTo>
                  <a:lnTo>
                    <a:pt x="62" y="49"/>
                  </a:lnTo>
                  <a:lnTo>
                    <a:pt x="60" y="49"/>
                  </a:lnTo>
                  <a:lnTo>
                    <a:pt x="59" y="48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6" y="42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3" y="37"/>
                  </a:lnTo>
                  <a:lnTo>
                    <a:pt x="53" y="35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55" y="9"/>
                  </a:lnTo>
                  <a:lnTo>
                    <a:pt x="55" y="6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8" y="47"/>
                  </a:lnTo>
                  <a:lnTo>
                    <a:pt x="20" y="48"/>
                  </a:lnTo>
                  <a:lnTo>
                    <a:pt x="21" y="49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4" y="55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06" y="79"/>
              <a:ext cx="129" cy="496"/>
            </a:xfrm>
            <a:custGeom>
              <a:avLst/>
              <a:gdLst/>
              <a:ahLst/>
              <a:cxnLst>
                <a:cxn ang="0">
                  <a:pos x="33" y="32"/>
                </a:cxn>
                <a:cxn ang="0">
                  <a:pos x="18" y="42"/>
                </a:cxn>
                <a:cxn ang="0">
                  <a:pos x="38" y="24"/>
                </a:cxn>
                <a:cxn ang="0">
                  <a:pos x="49" y="55"/>
                </a:cxn>
                <a:cxn ang="0">
                  <a:pos x="29" y="89"/>
                </a:cxn>
                <a:cxn ang="0">
                  <a:pos x="2" y="63"/>
                </a:cxn>
                <a:cxn ang="0">
                  <a:pos x="0" y="41"/>
                </a:cxn>
                <a:cxn ang="0">
                  <a:pos x="11" y="16"/>
                </a:cxn>
                <a:cxn ang="0">
                  <a:pos x="38" y="0"/>
                </a:cxn>
                <a:cxn ang="0">
                  <a:pos x="61" y="3"/>
                </a:cxn>
                <a:cxn ang="0">
                  <a:pos x="87" y="28"/>
                </a:cxn>
                <a:cxn ang="0">
                  <a:pos x="91" y="49"/>
                </a:cxn>
                <a:cxn ang="0">
                  <a:pos x="80" y="76"/>
                </a:cxn>
                <a:cxn ang="0">
                  <a:pos x="52" y="90"/>
                </a:cxn>
                <a:cxn ang="0">
                  <a:pos x="60" y="80"/>
                </a:cxn>
                <a:cxn ang="0">
                  <a:pos x="84" y="54"/>
                </a:cxn>
                <a:cxn ang="0">
                  <a:pos x="73" y="18"/>
                </a:cxn>
                <a:cxn ang="0">
                  <a:pos x="45" y="9"/>
                </a:cxn>
                <a:cxn ang="0">
                  <a:pos x="15" y="21"/>
                </a:cxn>
                <a:cxn ang="0">
                  <a:pos x="7" y="55"/>
                </a:cxn>
                <a:cxn ang="0">
                  <a:pos x="32" y="80"/>
                </a:cxn>
                <a:cxn ang="0">
                  <a:pos x="224" y="177"/>
                </a:cxn>
                <a:cxn ang="0">
                  <a:pos x="251" y="160"/>
                </a:cxn>
                <a:cxn ang="0">
                  <a:pos x="258" y="136"/>
                </a:cxn>
                <a:cxn ang="0">
                  <a:pos x="254" y="96"/>
                </a:cxn>
                <a:cxn ang="0">
                  <a:pos x="213" y="113"/>
                </a:cxn>
                <a:cxn ang="0">
                  <a:pos x="118" y="122"/>
                </a:cxn>
                <a:cxn ang="0">
                  <a:pos x="78" y="347"/>
                </a:cxn>
                <a:cxn ang="0">
                  <a:pos x="113" y="274"/>
                </a:cxn>
                <a:cxn ang="0">
                  <a:pos x="113" y="205"/>
                </a:cxn>
                <a:cxn ang="0">
                  <a:pos x="87" y="214"/>
                </a:cxn>
                <a:cxn ang="0">
                  <a:pos x="74" y="242"/>
                </a:cxn>
                <a:cxn ang="0">
                  <a:pos x="85" y="275"/>
                </a:cxn>
                <a:cxn ang="0">
                  <a:pos x="178" y="454"/>
                </a:cxn>
                <a:cxn ang="0">
                  <a:pos x="212" y="445"/>
                </a:cxn>
                <a:cxn ang="0">
                  <a:pos x="219" y="418"/>
                </a:cxn>
                <a:cxn ang="0">
                  <a:pos x="199" y="400"/>
                </a:cxn>
                <a:cxn ang="0">
                  <a:pos x="233" y="375"/>
                </a:cxn>
                <a:cxn ang="0">
                  <a:pos x="251" y="400"/>
                </a:cxn>
                <a:cxn ang="0">
                  <a:pos x="258" y="441"/>
                </a:cxn>
                <a:cxn ang="0">
                  <a:pos x="241" y="479"/>
                </a:cxn>
                <a:cxn ang="0">
                  <a:pos x="209" y="501"/>
                </a:cxn>
                <a:cxn ang="0">
                  <a:pos x="165" y="508"/>
                </a:cxn>
                <a:cxn ang="0">
                  <a:pos x="123" y="501"/>
                </a:cxn>
                <a:cxn ang="0">
                  <a:pos x="89" y="479"/>
                </a:cxn>
                <a:cxn ang="0">
                  <a:pos x="74" y="441"/>
                </a:cxn>
                <a:cxn ang="0">
                  <a:pos x="82" y="399"/>
                </a:cxn>
                <a:cxn ang="0">
                  <a:pos x="111" y="372"/>
                </a:cxn>
                <a:cxn ang="0">
                  <a:pos x="150" y="361"/>
                </a:cxn>
                <a:cxn ang="0">
                  <a:pos x="136" y="411"/>
                </a:cxn>
                <a:cxn ang="0">
                  <a:pos x="111" y="424"/>
                </a:cxn>
                <a:cxn ang="0">
                  <a:pos x="122" y="449"/>
                </a:cxn>
                <a:cxn ang="0">
                  <a:pos x="254" y="664"/>
                </a:cxn>
                <a:cxn ang="0">
                  <a:pos x="115" y="587"/>
                </a:cxn>
                <a:cxn ang="0">
                  <a:pos x="112" y="521"/>
                </a:cxn>
                <a:cxn ang="0">
                  <a:pos x="84" y="532"/>
                </a:cxn>
                <a:cxn ang="0">
                  <a:pos x="74" y="562"/>
                </a:cxn>
                <a:cxn ang="0">
                  <a:pos x="88" y="595"/>
                </a:cxn>
                <a:cxn ang="0">
                  <a:pos x="56" y="685"/>
                </a:cxn>
                <a:cxn ang="0">
                  <a:pos x="254" y="945"/>
                </a:cxn>
                <a:cxn ang="0">
                  <a:pos x="5" y="906"/>
                </a:cxn>
              </a:cxnLst>
              <a:rect l="0" t="0" r="r" b="b"/>
              <a:pathLst>
                <a:path w="258" h="993">
                  <a:moveTo>
                    <a:pt x="25" y="55"/>
                  </a:moveTo>
                  <a:lnTo>
                    <a:pt x="42" y="55"/>
                  </a:lnTo>
                  <a:lnTo>
                    <a:pt x="42" y="47"/>
                  </a:lnTo>
                  <a:lnTo>
                    <a:pt x="42" y="44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9" y="34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8" y="34"/>
                  </a:lnTo>
                  <a:lnTo>
                    <a:pt x="26" y="37"/>
                  </a:lnTo>
                  <a:lnTo>
                    <a:pt x="25" y="38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5" y="55"/>
                  </a:lnTo>
                  <a:close/>
                  <a:moveTo>
                    <a:pt x="71" y="63"/>
                  </a:moveTo>
                  <a:lnTo>
                    <a:pt x="18" y="6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19" y="34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2" y="27"/>
                  </a:lnTo>
                  <a:lnTo>
                    <a:pt x="45" y="30"/>
                  </a:lnTo>
                  <a:lnTo>
                    <a:pt x="46" y="31"/>
                  </a:lnTo>
                  <a:lnTo>
                    <a:pt x="47" y="34"/>
                  </a:lnTo>
                  <a:lnTo>
                    <a:pt x="47" y="37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49" y="47"/>
                  </a:lnTo>
                  <a:lnTo>
                    <a:pt x="49" y="55"/>
                  </a:lnTo>
                  <a:lnTo>
                    <a:pt x="71" y="55"/>
                  </a:lnTo>
                  <a:lnTo>
                    <a:pt x="71" y="63"/>
                  </a:lnTo>
                  <a:close/>
                  <a:moveTo>
                    <a:pt x="45" y="90"/>
                  </a:moveTo>
                  <a:lnTo>
                    <a:pt x="43" y="90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6" y="87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19" y="83"/>
                  </a:lnTo>
                  <a:lnTo>
                    <a:pt x="15" y="80"/>
                  </a:lnTo>
                  <a:lnTo>
                    <a:pt x="12" y="77"/>
                  </a:lnTo>
                  <a:lnTo>
                    <a:pt x="9" y="75"/>
                  </a:lnTo>
                  <a:lnTo>
                    <a:pt x="7" y="70"/>
                  </a:lnTo>
                  <a:lnTo>
                    <a:pt x="5" y="66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1" y="7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7" y="6"/>
                  </a:lnTo>
                  <a:lnTo>
                    <a:pt x="71" y="9"/>
                  </a:lnTo>
                  <a:lnTo>
                    <a:pt x="74" y="10"/>
                  </a:lnTo>
                  <a:lnTo>
                    <a:pt x="78" y="14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5" y="24"/>
                  </a:lnTo>
                  <a:lnTo>
                    <a:pt x="87" y="28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89" y="34"/>
                  </a:lnTo>
                  <a:lnTo>
                    <a:pt x="89" y="37"/>
                  </a:lnTo>
                  <a:lnTo>
                    <a:pt x="91" y="38"/>
                  </a:lnTo>
                  <a:lnTo>
                    <a:pt x="91" y="41"/>
                  </a:lnTo>
                  <a:lnTo>
                    <a:pt x="91" y="44"/>
                  </a:lnTo>
                  <a:lnTo>
                    <a:pt x="91" y="45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1" y="52"/>
                  </a:lnTo>
                  <a:lnTo>
                    <a:pt x="89" y="55"/>
                  </a:lnTo>
                  <a:lnTo>
                    <a:pt x="89" y="56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7" y="63"/>
                  </a:lnTo>
                  <a:lnTo>
                    <a:pt x="87" y="65"/>
                  </a:lnTo>
                  <a:lnTo>
                    <a:pt x="84" y="69"/>
                  </a:lnTo>
                  <a:lnTo>
                    <a:pt x="82" y="72"/>
                  </a:lnTo>
                  <a:lnTo>
                    <a:pt x="80" y="76"/>
                  </a:lnTo>
                  <a:lnTo>
                    <a:pt x="75" y="79"/>
                  </a:lnTo>
                  <a:lnTo>
                    <a:pt x="73" y="82"/>
                  </a:lnTo>
                  <a:lnTo>
                    <a:pt x="68" y="84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9" y="89"/>
                  </a:lnTo>
                  <a:lnTo>
                    <a:pt x="57" y="89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90"/>
                  </a:lnTo>
                  <a:close/>
                  <a:moveTo>
                    <a:pt x="45" y="83"/>
                  </a:moveTo>
                  <a:lnTo>
                    <a:pt x="47" y="83"/>
                  </a:lnTo>
                  <a:lnTo>
                    <a:pt x="49" y="83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7" y="80"/>
                  </a:lnTo>
                  <a:lnTo>
                    <a:pt x="60" y="80"/>
                  </a:lnTo>
                  <a:lnTo>
                    <a:pt x="64" y="79"/>
                  </a:lnTo>
                  <a:lnTo>
                    <a:pt x="67" y="76"/>
                  </a:lnTo>
                  <a:lnTo>
                    <a:pt x="70" y="75"/>
                  </a:lnTo>
                  <a:lnTo>
                    <a:pt x="73" y="72"/>
                  </a:lnTo>
                  <a:lnTo>
                    <a:pt x="75" y="69"/>
                  </a:lnTo>
                  <a:lnTo>
                    <a:pt x="78" y="66"/>
                  </a:lnTo>
                  <a:lnTo>
                    <a:pt x="80" y="63"/>
                  </a:lnTo>
                  <a:lnTo>
                    <a:pt x="81" y="61"/>
                  </a:lnTo>
                  <a:lnTo>
                    <a:pt x="82" y="56"/>
                  </a:lnTo>
                  <a:lnTo>
                    <a:pt x="84" y="54"/>
                  </a:lnTo>
                  <a:lnTo>
                    <a:pt x="84" y="49"/>
                  </a:lnTo>
                  <a:lnTo>
                    <a:pt x="84" y="45"/>
                  </a:lnTo>
                  <a:lnTo>
                    <a:pt x="84" y="41"/>
                  </a:lnTo>
                  <a:lnTo>
                    <a:pt x="84" y="38"/>
                  </a:lnTo>
                  <a:lnTo>
                    <a:pt x="82" y="34"/>
                  </a:lnTo>
                  <a:lnTo>
                    <a:pt x="81" y="31"/>
                  </a:lnTo>
                  <a:lnTo>
                    <a:pt x="80" y="27"/>
                  </a:lnTo>
                  <a:lnTo>
                    <a:pt x="78" y="24"/>
                  </a:lnTo>
                  <a:lnTo>
                    <a:pt x="75" y="21"/>
                  </a:lnTo>
                  <a:lnTo>
                    <a:pt x="73" y="18"/>
                  </a:lnTo>
                  <a:lnTo>
                    <a:pt x="70" y="17"/>
                  </a:lnTo>
                  <a:lnTo>
                    <a:pt x="67" y="14"/>
                  </a:lnTo>
                  <a:lnTo>
                    <a:pt x="64" y="13"/>
                  </a:lnTo>
                  <a:lnTo>
                    <a:pt x="60" y="11"/>
                  </a:lnTo>
                  <a:lnTo>
                    <a:pt x="57" y="10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1" y="17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31"/>
                  </a:lnTo>
                  <a:lnTo>
                    <a:pt x="8" y="34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1"/>
                  </a:lnTo>
                  <a:lnTo>
                    <a:pt x="7" y="55"/>
                  </a:lnTo>
                  <a:lnTo>
                    <a:pt x="8" y="58"/>
                  </a:lnTo>
                  <a:lnTo>
                    <a:pt x="9" y="62"/>
                  </a:lnTo>
                  <a:lnTo>
                    <a:pt x="12" y="65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9" y="73"/>
                  </a:lnTo>
                  <a:lnTo>
                    <a:pt x="22" y="75"/>
                  </a:lnTo>
                  <a:lnTo>
                    <a:pt x="25" y="77"/>
                  </a:lnTo>
                  <a:lnTo>
                    <a:pt x="28" y="79"/>
                  </a:lnTo>
                  <a:lnTo>
                    <a:pt x="32" y="80"/>
                  </a:lnTo>
                  <a:lnTo>
                    <a:pt x="35" y="82"/>
                  </a:lnTo>
                  <a:lnTo>
                    <a:pt x="39" y="82"/>
                  </a:lnTo>
                  <a:lnTo>
                    <a:pt x="43" y="83"/>
                  </a:lnTo>
                  <a:lnTo>
                    <a:pt x="45" y="83"/>
                  </a:lnTo>
                  <a:close/>
                  <a:moveTo>
                    <a:pt x="118" y="178"/>
                  </a:moveTo>
                  <a:lnTo>
                    <a:pt x="213" y="178"/>
                  </a:lnTo>
                  <a:lnTo>
                    <a:pt x="216" y="178"/>
                  </a:lnTo>
                  <a:lnTo>
                    <a:pt x="219" y="178"/>
                  </a:lnTo>
                  <a:lnTo>
                    <a:pt x="221" y="177"/>
                  </a:lnTo>
                  <a:lnTo>
                    <a:pt x="224" y="177"/>
                  </a:lnTo>
                  <a:lnTo>
                    <a:pt x="227" y="177"/>
                  </a:lnTo>
                  <a:lnTo>
                    <a:pt x="230" y="176"/>
                  </a:lnTo>
                  <a:lnTo>
                    <a:pt x="231" y="176"/>
                  </a:lnTo>
                  <a:lnTo>
                    <a:pt x="234" y="174"/>
                  </a:lnTo>
                  <a:lnTo>
                    <a:pt x="235" y="174"/>
                  </a:lnTo>
                  <a:lnTo>
                    <a:pt x="240" y="171"/>
                  </a:lnTo>
                  <a:lnTo>
                    <a:pt x="242" y="170"/>
                  </a:lnTo>
                  <a:lnTo>
                    <a:pt x="245" y="167"/>
                  </a:lnTo>
                  <a:lnTo>
                    <a:pt x="248" y="164"/>
                  </a:lnTo>
                  <a:lnTo>
                    <a:pt x="251" y="160"/>
                  </a:lnTo>
                  <a:lnTo>
                    <a:pt x="252" y="157"/>
                  </a:lnTo>
                  <a:lnTo>
                    <a:pt x="254" y="155"/>
                  </a:lnTo>
                  <a:lnTo>
                    <a:pt x="255" y="153"/>
                  </a:lnTo>
                  <a:lnTo>
                    <a:pt x="255" y="150"/>
                  </a:lnTo>
                  <a:lnTo>
                    <a:pt x="255" y="149"/>
                  </a:lnTo>
                  <a:lnTo>
                    <a:pt x="256" y="146"/>
                  </a:lnTo>
                  <a:lnTo>
                    <a:pt x="256" y="143"/>
                  </a:lnTo>
                  <a:lnTo>
                    <a:pt x="256" y="142"/>
                  </a:lnTo>
                  <a:lnTo>
                    <a:pt x="258" y="139"/>
                  </a:lnTo>
                  <a:lnTo>
                    <a:pt x="258" y="136"/>
                  </a:lnTo>
                  <a:lnTo>
                    <a:pt x="258" y="134"/>
                  </a:lnTo>
                  <a:lnTo>
                    <a:pt x="258" y="131"/>
                  </a:lnTo>
                  <a:lnTo>
                    <a:pt x="258" y="127"/>
                  </a:lnTo>
                  <a:lnTo>
                    <a:pt x="258" y="121"/>
                  </a:lnTo>
                  <a:lnTo>
                    <a:pt x="256" y="117"/>
                  </a:lnTo>
                  <a:lnTo>
                    <a:pt x="256" y="111"/>
                  </a:lnTo>
                  <a:lnTo>
                    <a:pt x="256" y="105"/>
                  </a:lnTo>
                  <a:lnTo>
                    <a:pt x="255" y="101"/>
                  </a:lnTo>
                  <a:lnTo>
                    <a:pt x="255" y="98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1"/>
                  </a:lnTo>
                  <a:lnTo>
                    <a:pt x="212" y="91"/>
                  </a:lnTo>
                  <a:lnTo>
                    <a:pt x="213" y="94"/>
                  </a:lnTo>
                  <a:lnTo>
                    <a:pt x="213" y="98"/>
                  </a:lnTo>
                  <a:lnTo>
                    <a:pt x="213" y="101"/>
                  </a:lnTo>
                  <a:lnTo>
                    <a:pt x="214" y="104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3" y="113"/>
                  </a:lnTo>
                  <a:lnTo>
                    <a:pt x="212" y="115"/>
                  </a:lnTo>
                  <a:lnTo>
                    <a:pt x="210" y="117"/>
                  </a:lnTo>
                  <a:lnTo>
                    <a:pt x="209" y="120"/>
                  </a:lnTo>
                  <a:lnTo>
                    <a:pt x="206" y="121"/>
                  </a:lnTo>
                  <a:lnTo>
                    <a:pt x="203" y="122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5" y="122"/>
                  </a:lnTo>
                  <a:lnTo>
                    <a:pt x="192" y="122"/>
                  </a:lnTo>
                  <a:lnTo>
                    <a:pt x="118" y="122"/>
                  </a:lnTo>
                  <a:lnTo>
                    <a:pt x="118" y="91"/>
                  </a:lnTo>
                  <a:lnTo>
                    <a:pt x="78" y="91"/>
                  </a:lnTo>
                  <a:lnTo>
                    <a:pt x="78" y="122"/>
                  </a:lnTo>
                  <a:lnTo>
                    <a:pt x="15" y="122"/>
                  </a:lnTo>
                  <a:lnTo>
                    <a:pt x="15" y="178"/>
                  </a:lnTo>
                  <a:lnTo>
                    <a:pt x="78" y="178"/>
                  </a:lnTo>
                  <a:lnTo>
                    <a:pt x="78" y="201"/>
                  </a:lnTo>
                  <a:lnTo>
                    <a:pt x="118" y="201"/>
                  </a:lnTo>
                  <a:lnTo>
                    <a:pt x="118" y="178"/>
                  </a:lnTo>
                  <a:close/>
                  <a:moveTo>
                    <a:pt x="78" y="347"/>
                  </a:moveTo>
                  <a:lnTo>
                    <a:pt x="254" y="347"/>
                  </a:lnTo>
                  <a:lnTo>
                    <a:pt x="254" y="292"/>
                  </a:lnTo>
                  <a:lnTo>
                    <a:pt x="126" y="292"/>
                  </a:lnTo>
                  <a:lnTo>
                    <a:pt x="122" y="288"/>
                  </a:lnTo>
                  <a:lnTo>
                    <a:pt x="119" y="287"/>
                  </a:lnTo>
                  <a:lnTo>
                    <a:pt x="116" y="284"/>
                  </a:lnTo>
                  <a:lnTo>
                    <a:pt x="115" y="281"/>
                  </a:lnTo>
                  <a:lnTo>
                    <a:pt x="115" y="278"/>
                  </a:lnTo>
                  <a:lnTo>
                    <a:pt x="113" y="277"/>
                  </a:lnTo>
                  <a:lnTo>
                    <a:pt x="113" y="274"/>
                  </a:lnTo>
                  <a:lnTo>
                    <a:pt x="115" y="271"/>
                  </a:lnTo>
                  <a:lnTo>
                    <a:pt x="115" y="267"/>
                  </a:lnTo>
                  <a:lnTo>
                    <a:pt x="116" y="265"/>
                  </a:lnTo>
                  <a:lnTo>
                    <a:pt x="119" y="263"/>
                  </a:lnTo>
                  <a:lnTo>
                    <a:pt x="122" y="261"/>
                  </a:lnTo>
                  <a:lnTo>
                    <a:pt x="125" y="261"/>
                  </a:lnTo>
                  <a:lnTo>
                    <a:pt x="127" y="261"/>
                  </a:lnTo>
                  <a:lnTo>
                    <a:pt x="254" y="261"/>
                  </a:lnTo>
                  <a:lnTo>
                    <a:pt x="254" y="205"/>
                  </a:lnTo>
                  <a:lnTo>
                    <a:pt x="113" y="205"/>
                  </a:lnTo>
                  <a:lnTo>
                    <a:pt x="112" y="205"/>
                  </a:lnTo>
                  <a:lnTo>
                    <a:pt x="109" y="205"/>
                  </a:lnTo>
                  <a:lnTo>
                    <a:pt x="108" y="205"/>
                  </a:lnTo>
                  <a:lnTo>
                    <a:pt x="105" y="205"/>
                  </a:lnTo>
                  <a:lnTo>
                    <a:pt x="103" y="207"/>
                  </a:lnTo>
                  <a:lnTo>
                    <a:pt x="99" y="207"/>
                  </a:lnTo>
                  <a:lnTo>
                    <a:pt x="95" y="208"/>
                  </a:lnTo>
                  <a:lnTo>
                    <a:pt x="92" y="209"/>
                  </a:lnTo>
                  <a:lnTo>
                    <a:pt x="89" y="212"/>
                  </a:lnTo>
                  <a:lnTo>
                    <a:pt x="87" y="214"/>
                  </a:lnTo>
                  <a:lnTo>
                    <a:pt x="84" y="216"/>
                  </a:lnTo>
                  <a:lnTo>
                    <a:pt x="81" y="219"/>
                  </a:lnTo>
                  <a:lnTo>
                    <a:pt x="80" y="222"/>
                  </a:lnTo>
                  <a:lnTo>
                    <a:pt x="78" y="225"/>
                  </a:lnTo>
                  <a:lnTo>
                    <a:pt x="77" y="228"/>
                  </a:lnTo>
                  <a:lnTo>
                    <a:pt x="75" y="232"/>
                  </a:lnTo>
                  <a:lnTo>
                    <a:pt x="74" y="236"/>
                  </a:lnTo>
                  <a:lnTo>
                    <a:pt x="74" y="237"/>
                  </a:lnTo>
                  <a:lnTo>
                    <a:pt x="74" y="240"/>
                  </a:lnTo>
                  <a:lnTo>
                    <a:pt x="74" y="242"/>
                  </a:lnTo>
                  <a:lnTo>
                    <a:pt x="74" y="246"/>
                  </a:lnTo>
                  <a:lnTo>
                    <a:pt x="74" y="249"/>
                  </a:lnTo>
                  <a:lnTo>
                    <a:pt x="75" y="253"/>
                  </a:lnTo>
                  <a:lnTo>
                    <a:pt x="75" y="256"/>
                  </a:lnTo>
                  <a:lnTo>
                    <a:pt x="77" y="260"/>
                  </a:lnTo>
                  <a:lnTo>
                    <a:pt x="78" y="263"/>
                  </a:lnTo>
                  <a:lnTo>
                    <a:pt x="80" y="267"/>
                  </a:lnTo>
                  <a:lnTo>
                    <a:pt x="81" y="270"/>
                  </a:lnTo>
                  <a:lnTo>
                    <a:pt x="82" y="273"/>
                  </a:lnTo>
                  <a:lnTo>
                    <a:pt x="85" y="275"/>
                  </a:lnTo>
                  <a:lnTo>
                    <a:pt x="88" y="278"/>
                  </a:lnTo>
                  <a:lnTo>
                    <a:pt x="89" y="281"/>
                  </a:lnTo>
                  <a:lnTo>
                    <a:pt x="92" y="284"/>
                  </a:lnTo>
                  <a:lnTo>
                    <a:pt x="95" y="287"/>
                  </a:lnTo>
                  <a:lnTo>
                    <a:pt x="98" y="288"/>
                  </a:lnTo>
                  <a:lnTo>
                    <a:pt x="102" y="291"/>
                  </a:lnTo>
                  <a:lnTo>
                    <a:pt x="78" y="292"/>
                  </a:lnTo>
                  <a:lnTo>
                    <a:pt x="78" y="347"/>
                  </a:lnTo>
                  <a:close/>
                  <a:moveTo>
                    <a:pt x="178" y="360"/>
                  </a:moveTo>
                  <a:lnTo>
                    <a:pt x="178" y="454"/>
                  </a:lnTo>
                  <a:lnTo>
                    <a:pt x="182" y="454"/>
                  </a:lnTo>
                  <a:lnTo>
                    <a:pt x="185" y="454"/>
                  </a:lnTo>
                  <a:lnTo>
                    <a:pt x="188" y="452"/>
                  </a:lnTo>
                  <a:lnTo>
                    <a:pt x="192" y="452"/>
                  </a:lnTo>
                  <a:lnTo>
                    <a:pt x="195" y="452"/>
                  </a:lnTo>
                  <a:lnTo>
                    <a:pt x="199" y="451"/>
                  </a:lnTo>
                  <a:lnTo>
                    <a:pt x="202" y="451"/>
                  </a:lnTo>
                  <a:lnTo>
                    <a:pt x="205" y="449"/>
                  </a:lnTo>
                  <a:lnTo>
                    <a:pt x="209" y="448"/>
                  </a:lnTo>
                  <a:lnTo>
                    <a:pt x="212" y="445"/>
                  </a:lnTo>
                  <a:lnTo>
                    <a:pt x="213" y="444"/>
                  </a:lnTo>
                  <a:lnTo>
                    <a:pt x="216" y="441"/>
                  </a:lnTo>
                  <a:lnTo>
                    <a:pt x="217" y="438"/>
                  </a:lnTo>
                  <a:lnTo>
                    <a:pt x="219" y="435"/>
                  </a:lnTo>
                  <a:lnTo>
                    <a:pt x="220" y="433"/>
                  </a:lnTo>
                  <a:lnTo>
                    <a:pt x="220" y="428"/>
                  </a:lnTo>
                  <a:lnTo>
                    <a:pt x="220" y="426"/>
                  </a:lnTo>
                  <a:lnTo>
                    <a:pt x="220" y="423"/>
                  </a:lnTo>
                  <a:lnTo>
                    <a:pt x="219" y="421"/>
                  </a:lnTo>
                  <a:lnTo>
                    <a:pt x="219" y="418"/>
                  </a:lnTo>
                  <a:lnTo>
                    <a:pt x="217" y="416"/>
                  </a:lnTo>
                  <a:lnTo>
                    <a:pt x="216" y="414"/>
                  </a:lnTo>
                  <a:lnTo>
                    <a:pt x="214" y="411"/>
                  </a:lnTo>
                  <a:lnTo>
                    <a:pt x="213" y="409"/>
                  </a:lnTo>
                  <a:lnTo>
                    <a:pt x="210" y="407"/>
                  </a:lnTo>
                  <a:lnTo>
                    <a:pt x="207" y="406"/>
                  </a:lnTo>
                  <a:lnTo>
                    <a:pt x="206" y="404"/>
                  </a:lnTo>
                  <a:lnTo>
                    <a:pt x="203" y="403"/>
                  </a:lnTo>
                  <a:lnTo>
                    <a:pt x="202" y="402"/>
                  </a:lnTo>
                  <a:lnTo>
                    <a:pt x="199" y="400"/>
                  </a:lnTo>
                  <a:lnTo>
                    <a:pt x="196" y="400"/>
                  </a:lnTo>
                  <a:lnTo>
                    <a:pt x="210" y="362"/>
                  </a:lnTo>
                  <a:lnTo>
                    <a:pt x="214" y="364"/>
                  </a:lnTo>
                  <a:lnTo>
                    <a:pt x="217" y="365"/>
                  </a:lnTo>
                  <a:lnTo>
                    <a:pt x="221" y="367"/>
                  </a:lnTo>
                  <a:lnTo>
                    <a:pt x="224" y="369"/>
                  </a:lnTo>
                  <a:lnTo>
                    <a:pt x="227" y="371"/>
                  </a:lnTo>
                  <a:lnTo>
                    <a:pt x="228" y="372"/>
                  </a:lnTo>
                  <a:lnTo>
                    <a:pt x="231" y="374"/>
                  </a:lnTo>
                  <a:lnTo>
                    <a:pt x="233" y="375"/>
                  </a:lnTo>
                  <a:lnTo>
                    <a:pt x="235" y="378"/>
                  </a:lnTo>
                  <a:lnTo>
                    <a:pt x="237" y="379"/>
                  </a:lnTo>
                  <a:lnTo>
                    <a:pt x="238" y="382"/>
                  </a:lnTo>
                  <a:lnTo>
                    <a:pt x="241" y="383"/>
                  </a:lnTo>
                  <a:lnTo>
                    <a:pt x="242" y="386"/>
                  </a:lnTo>
                  <a:lnTo>
                    <a:pt x="245" y="389"/>
                  </a:lnTo>
                  <a:lnTo>
                    <a:pt x="247" y="392"/>
                  </a:lnTo>
                  <a:lnTo>
                    <a:pt x="248" y="395"/>
                  </a:lnTo>
                  <a:lnTo>
                    <a:pt x="249" y="397"/>
                  </a:lnTo>
                  <a:lnTo>
                    <a:pt x="251" y="400"/>
                  </a:lnTo>
                  <a:lnTo>
                    <a:pt x="252" y="403"/>
                  </a:lnTo>
                  <a:lnTo>
                    <a:pt x="254" y="407"/>
                  </a:lnTo>
                  <a:lnTo>
                    <a:pt x="255" y="410"/>
                  </a:lnTo>
                  <a:lnTo>
                    <a:pt x="256" y="414"/>
                  </a:lnTo>
                  <a:lnTo>
                    <a:pt x="256" y="418"/>
                  </a:lnTo>
                  <a:lnTo>
                    <a:pt x="258" y="423"/>
                  </a:lnTo>
                  <a:lnTo>
                    <a:pt x="258" y="427"/>
                  </a:lnTo>
                  <a:lnTo>
                    <a:pt x="258" y="431"/>
                  </a:lnTo>
                  <a:lnTo>
                    <a:pt x="258" y="437"/>
                  </a:lnTo>
                  <a:lnTo>
                    <a:pt x="258" y="441"/>
                  </a:lnTo>
                  <a:lnTo>
                    <a:pt x="256" y="445"/>
                  </a:lnTo>
                  <a:lnTo>
                    <a:pt x="255" y="451"/>
                  </a:lnTo>
                  <a:lnTo>
                    <a:pt x="255" y="455"/>
                  </a:lnTo>
                  <a:lnTo>
                    <a:pt x="254" y="458"/>
                  </a:lnTo>
                  <a:lnTo>
                    <a:pt x="252" y="462"/>
                  </a:lnTo>
                  <a:lnTo>
                    <a:pt x="251" y="466"/>
                  </a:lnTo>
                  <a:lnTo>
                    <a:pt x="248" y="469"/>
                  </a:lnTo>
                  <a:lnTo>
                    <a:pt x="247" y="473"/>
                  </a:lnTo>
                  <a:lnTo>
                    <a:pt x="244" y="476"/>
                  </a:lnTo>
                  <a:lnTo>
                    <a:pt x="241" y="479"/>
                  </a:lnTo>
                  <a:lnTo>
                    <a:pt x="238" y="482"/>
                  </a:lnTo>
                  <a:lnTo>
                    <a:pt x="235" y="484"/>
                  </a:lnTo>
                  <a:lnTo>
                    <a:pt x="233" y="487"/>
                  </a:lnTo>
                  <a:lnTo>
                    <a:pt x="230" y="490"/>
                  </a:lnTo>
                  <a:lnTo>
                    <a:pt x="227" y="493"/>
                  </a:lnTo>
                  <a:lnTo>
                    <a:pt x="223" y="494"/>
                  </a:lnTo>
                  <a:lnTo>
                    <a:pt x="220" y="497"/>
                  </a:lnTo>
                  <a:lnTo>
                    <a:pt x="216" y="499"/>
                  </a:lnTo>
                  <a:lnTo>
                    <a:pt x="213" y="500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200" y="504"/>
                  </a:lnTo>
                  <a:lnTo>
                    <a:pt x="196" y="506"/>
                  </a:lnTo>
                  <a:lnTo>
                    <a:pt x="192" y="507"/>
                  </a:lnTo>
                  <a:lnTo>
                    <a:pt x="188" y="507"/>
                  </a:lnTo>
                  <a:lnTo>
                    <a:pt x="183" y="508"/>
                  </a:lnTo>
                  <a:lnTo>
                    <a:pt x="179" y="508"/>
                  </a:lnTo>
                  <a:lnTo>
                    <a:pt x="175" y="508"/>
                  </a:lnTo>
                  <a:lnTo>
                    <a:pt x="169" y="508"/>
                  </a:lnTo>
                  <a:lnTo>
                    <a:pt x="165" y="508"/>
                  </a:lnTo>
                  <a:lnTo>
                    <a:pt x="161" y="508"/>
                  </a:lnTo>
                  <a:lnTo>
                    <a:pt x="157" y="508"/>
                  </a:lnTo>
                  <a:lnTo>
                    <a:pt x="151" y="508"/>
                  </a:lnTo>
                  <a:lnTo>
                    <a:pt x="147" y="508"/>
                  </a:lnTo>
                  <a:lnTo>
                    <a:pt x="143" y="507"/>
                  </a:lnTo>
                  <a:lnTo>
                    <a:pt x="139" y="506"/>
                  </a:lnTo>
                  <a:lnTo>
                    <a:pt x="134" y="506"/>
                  </a:lnTo>
                  <a:lnTo>
                    <a:pt x="130" y="504"/>
                  </a:lnTo>
                  <a:lnTo>
                    <a:pt x="126" y="503"/>
                  </a:lnTo>
                  <a:lnTo>
                    <a:pt x="123" y="501"/>
                  </a:lnTo>
                  <a:lnTo>
                    <a:pt x="119" y="500"/>
                  </a:lnTo>
                  <a:lnTo>
                    <a:pt x="115" y="499"/>
                  </a:lnTo>
                  <a:lnTo>
                    <a:pt x="112" y="496"/>
                  </a:lnTo>
                  <a:lnTo>
                    <a:pt x="108" y="494"/>
                  </a:lnTo>
                  <a:lnTo>
                    <a:pt x="105" y="491"/>
                  </a:lnTo>
                  <a:lnTo>
                    <a:pt x="101" y="490"/>
                  </a:lnTo>
                  <a:lnTo>
                    <a:pt x="98" y="487"/>
                  </a:lnTo>
                  <a:lnTo>
                    <a:pt x="95" y="484"/>
                  </a:lnTo>
                  <a:lnTo>
                    <a:pt x="92" y="482"/>
                  </a:lnTo>
                  <a:lnTo>
                    <a:pt x="89" y="479"/>
                  </a:lnTo>
                  <a:lnTo>
                    <a:pt x="88" y="476"/>
                  </a:lnTo>
                  <a:lnTo>
                    <a:pt x="85" y="473"/>
                  </a:lnTo>
                  <a:lnTo>
                    <a:pt x="84" y="469"/>
                  </a:lnTo>
                  <a:lnTo>
                    <a:pt x="81" y="466"/>
                  </a:lnTo>
                  <a:lnTo>
                    <a:pt x="80" y="462"/>
                  </a:lnTo>
                  <a:lnTo>
                    <a:pt x="78" y="458"/>
                  </a:lnTo>
                  <a:lnTo>
                    <a:pt x="77" y="455"/>
                  </a:lnTo>
                  <a:lnTo>
                    <a:pt x="75" y="451"/>
                  </a:lnTo>
                  <a:lnTo>
                    <a:pt x="75" y="447"/>
                  </a:lnTo>
                  <a:lnTo>
                    <a:pt x="74" y="441"/>
                  </a:lnTo>
                  <a:lnTo>
                    <a:pt x="74" y="437"/>
                  </a:lnTo>
                  <a:lnTo>
                    <a:pt x="74" y="433"/>
                  </a:lnTo>
                  <a:lnTo>
                    <a:pt x="74" y="427"/>
                  </a:lnTo>
                  <a:lnTo>
                    <a:pt x="74" y="423"/>
                  </a:lnTo>
                  <a:lnTo>
                    <a:pt x="75" y="418"/>
                  </a:lnTo>
                  <a:lnTo>
                    <a:pt x="77" y="414"/>
                  </a:lnTo>
                  <a:lnTo>
                    <a:pt x="77" y="410"/>
                  </a:lnTo>
                  <a:lnTo>
                    <a:pt x="78" y="406"/>
                  </a:lnTo>
                  <a:lnTo>
                    <a:pt x="81" y="402"/>
                  </a:lnTo>
                  <a:lnTo>
                    <a:pt x="82" y="399"/>
                  </a:lnTo>
                  <a:lnTo>
                    <a:pt x="84" y="395"/>
                  </a:lnTo>
                  <a:lnTo>
                    <a:pt x="87" y="392"/>
                  </a:lnTo>
                  <a:lnTo>
                    <a:pt x="89" y="389"/>
                  </a:lnTo>
                  <a:lnTo>
                    <a:pt x="91" y="386"/>
                  </a:lnTo>
                  <a:lnTo>
                    <a:pt x="94" y="383"/>
                  </a:lnTo>
                  <a:lnTo>
                    <a:pt x="96" y="381"/>
                  </a:lnTo>
                  <a:lnTo>
                    <a:pt x="101" y="378"/>
                  </a:lnTo>
                  <a:lnTo>
                    <a:pt x="103" y="376"/>
                  </a:lnTo>
                  <a:lnTo>
                    <a:pt x="106" y="374"/>
                  </a:lnTo>
                  <a:lnTo>
                    <a:pt x="111" y="372"/>
                  </a:lnTo>
                  <a:lnTo>
                    <a:pt x="113" y="371"/>
                  </a:lnTo>
                  <a:lnTo>
                    <a:pt x="118" y="369"/>
                  </a:lnTo>
                  <a:lnTo>
                    <a:pt x="122" y="367"/>
                  </a:lnTo>
                  <a:lnTo>
                    <a:pt x="125" y="367"/>
                  </a:lnTo>
                  <a:lnTo>
                    <a:pt x="129" y="365"/>
                  </a:lnTo>
                  <a:lnTo>
                    <a:pt x="133" y="364"/>
                  </a:lnTo>
                  <a:lnTo>
                    <a:pt x="137" y="362"/>
                  </a:lnTo>
                  <a:lnTo>
                    <a:pt x="141" y="362"/>
                  </a:lnTo>
                  <a:lnTo>
                    <a:pt x="146" y="361"/>
                  </a:lnTo>
                  <a:lnTo>
                    <a:pt x="150" y="361"/>
                  </a:lnTo>
                  <a:lnTo>
                    <a:pt x="154" y="361"/>
                  </a:lnTo>
                  <a:lnTo>
                    <a:pt x="158" y="360"/>
                  </a:lnTo>
                  <a:lnTo>
                    <a:pt x="162" y="360"/>
                  </a:lnTo>
                  <a:lnTo>
                    <a:pt x="167" y="360"/>
                  </a:lnTo>
                  <a:lnTo>
                    <a:pt x="178" y="360"/>
                  </a:lnTo>
                  <a:close/>
                  <a:moveTo>
                    <a:pt x="146" y="454"/>
                  </a:moveTo>
                  <a:lnTo>
                    <a:pt x="146" y="411"/>
                  </a:lnTo>
                  <a:lnTo>
                    <a:pt x="141" y="411"/>
                  </a:lnTo>
                  <a:lnTo>
                    <a:pt x="139" y="411"/>
                  </a:lnTo>
                  <a:lnTo>
                    <a:pt x="136" y="411"/>
                  </a:lnTo>
                  <a:lnTo>
                    <a:pt x="133" y="413"/>
                  </a:lnTo>
                  <a:lnTo>
                    <a:pt x="130" y="413"/>
                  </a:lnTo>
                  <a:lnTo>
                    <a:pt x="126" y="413"/>
                  </a:lnTo>
                  <a:lnTo>
                    <a:pt x="123" y="414"/>
                  </a:lnTo>
                  <a:lnTo>
                    <a:pt x="122" y="414"/>
                  </a:lnTo>
                  <a:lnTo>
                    <a:pt x="119" y="416"/>
                  </a:lnTo>
                  <a:lnTo>
                    <a:pt x="116" y="417"/>
                  </a:lnTo>
                  <a:lnTo>
                    <a:pt x="113" y="420"/>
                  </a:lnTo>
                  <a:lnTo>
                    <a:pt x="112" y="423"/>
                  </a:lnTo>
                  <a:lnTo>
                    <a:pt x="111" y="424"/>
                  </a:lnTo>
                  <a:lnTo>
                    <a:pt x="111" y="427"/>
                  </a:lnTo>
                  <a:lnTo>
                    <a:pt x="109" y="431"/>
                  </a:lnTo>
                  <a:lnTo>
                    <a:pt x="109" y="434"/>
                  </a:lnTo>
                  <a:lnTo>
                    <a:pt x="111" y="437"/>
                  </a:lnTo>
                  <a:lnTo>
                    <a:pt x="111" y="440"/>
                  </a:lnTo>
                  <a:lnTo>
                    <a:pt x="112" y="441"/>
                  </a:lnTo>
                  <a:lnTo>
                    <a:pt x="113" y="444"/>
                  </a:lnTo>
                  <a:lnTo>
                    <a:pt x="116" y="447"/>
                  </a:lnTo>
                  <a:lnTo>
                    <a:pt x="119" y="448"/>
                  </a:lnTo>
                  <a:lnTo>
                    <a:pt x="122" y="449"/>
                  </a:lnTo>
                  <a:lnTo>
                    <a:pt x="123" y="449"/>
                  </a:lnTo>
                  <a:lnTo>
                    <a:pt x="126" y="451"/>
                  </a:lnTo>
                  <a:lnTo>
                    <a:pt x="130" y="452"/>
                  </a:lnTo>
                  <a:lnTo>
                    <a:pt x="133" y="452"/>
                  </a:lnTo>
                  <a:lnTo>
                    <a:pt x="136" y="452"/>
                  </a:lnTo>
                  <a:lnTo>
                    <a:pt x="139" y="452"/>
                  </a:lnTo>
                  <a:lnTo>
                    <a:pt x="141" y="454"/>
                  </a:lnTo>
                  <a:lnTo>
                    <a:pt x="146" y="454"/>
                  </a:lnTo>
                  <a:close/>
                  <a:moveTo>
                    <a:pt x="78" y="664"/>
                  </a:moveTo>
                  <a:lnTo>
                    <a:pt x="254" y="664"/>
                  </a:lnTo>
                  <a:lnTo>
                    <a:pt x="254" y="608"/>
                  </a:lnTo>
                  <a:lnTo>
                    <a:pt x="126" y="608"/>
                  </a:lnTo>
                  <a:lnTo>
                    <a:pt x="122" y="605"/>
                  </a:lnTo>
                  <a:lnTo>
                    <a:pt x="119" y="602"/>
                  </a:lnTo>
                  <a:lnTo>
                    <a:pt x="116" y="601"/>
                  </a:lnTo>
                  <a:lnTo>
                    <a:pt x="115" y="598"/>
                  </a:lnTo>
                  <a:lnTo>
                    <a:pt x="115" y="595"/>
                  </a:lnTo>
                  <a:lnTo>
                    <a:pt x="113" y="593"/>
                  </a:lnTo>
                  <a:lnTo>
                    <a:pt x="113" y="591"/>
                  </a:lnTo>
                  <a:lnTo>
                    <a:pt x="115" y="587"/>
                  </a:lnTo>
                  <a:lnTo>
                    <a:pt x="115" y="584"/>
                  </a:lnTo>
                  <a:lnTo>
                    <a:pt x="116" y="581"/>
                  </a:lnTo>
                  <a:lnTo>
                    <a:pt x="119" y="580"/>
                  </a:lnTo>
                  <a:lnTo>
                    <a:pt x="122" y="579"/>
                  </a:lnTo>
                  <a:lnTo>
                    <a:pt x="125" y="577"/>
                  </a:lnTo>
                  <a:lnTo>
                    <a:pt x="127" y="577"/>
                  </a:lnTo>
                  <a:lnTo>
                    <a:pt x="254" y="577"/>
                  </a:lnTo>
                  <a:lnTo>
                    <a:pt x="254" y="521"/>
                  </a:lnTo>
                  <a:lnTo>
                    <a:pt x="113" y="521"/>
                  </a:lnTo>
                  <a:lnTo>
                    <a:pt x="112" y="521"/>
                  </a:lnTo>
                  <a:lnTo>
                    <a:pt x="109" y="522"/>
                  </a:lnTo>
                  <a:lnTo>
                    <a:pt x="108" y="522"/>
                  </a:lnTo>
                  <a:lnTo>
                    <a:pt x="105" y="522"/>
                  </a:lnTo>
                  <a:lnTo>
                    <a:pt x="103" y="522"/>
                  </a:lnTo>
                  <a:lnTo>
                    <a:pt x="99" y="524"/>
                  </a:lnTo>
                  <a:lnTo>
                    <a:pt x="95" y="525"/>
                  </a:lnTo>
                  <a:lnTo>
                    <a:pt x="92" y="527"/>
                  </a:lnTo>
                  <a:lnTo>
                    <a:pt x="89" y="528"/>
                  </a:lnTo>
                  <a:lnTo>
                    <a:pt x="87" y="531"/>
                  </a:lnTo>
                  <a:lnTo>
                    <a:pt x="84" y="532"/>
                  </a:lnTo>
                  <a:lnTo>
                    <a:pt x="81" y="535"/>
                  </a:lnTo>
                  <a:lnTo>
                    <a:pt x="80" y="538"/>
                  </a:lnTo>
                  <a:lnTo>
                    <a:pt x="78" y="542"/>
                  </a:lnTo>
                  <a:lnTo>
                    <a:pt x="77" y="545"/>
                  </a:lnTo>
                  <a:lnTo>
                    <a:pt x="75" y="549"/>
                  </a:lnTo>
                  <a:lnTo>
                    <a:pt x="74" y="552"/>
                  </a:lnTo>
                  <a:lnTo>
                    <a:pt x="74" y="555"/>
                  </a:lnTo>
                  <a:lnTo>
                    <a:pt x="74" y="556"/>
                  </a:lnTo>
                  <a:lnTo>
                    <a:pt x="74" y="559"/>
                  </a:lnTo>
                  <a:lnTo>
                    <a:pt x="74" y="562"/>
                  </a:lnTo>
                  <a:lnTo>
                    <a:pt x="74" y="566"/>
                  </a:lnTo>
                  <a:lnTo>
                    <a:pt x="75" y="569"/>
                  </a:lnTo>
                  <a:lnTo>
                    <a:pt x="75" y="573"/>
                  </a:lnTo>
                  <a:lnTo>
                    <a:pt x="77" y="576"/>
                  </a:lnTo>
                  <a:lnTo>
                    <a:pt x="78" y="580"/>
                  </a:lnTo>
                  <a:lnTo>
                    <a:pt x="80" y="583"/>
                  </a:lnTo>
                  <a:lnTo>
                    <a:pt x="81" y="586"/>
                  </a:lnTo>
                  <a:lnTo>
                    <a:pt x="82" y="590"/>
                  </a:lnTo>
                  <a:lnTo>
                    <a:pt x="85" y="593"/>
                  </a:lnTo>
                  <a:lnTo>
                    <a:pt x="88" y="595"/>
                  </a:lnTo>
                  <a:lnTo>
                    <a:pt x="89" y="598"/>
                  </a:lnTo>
                  <a:lnTo>
                    <a:pt x="92" y="601"/>
                  </a:lnTo>
                  <a:lnTo>
                    <a:pt x="95" y="602"/>
                  </a:lnTo>
                  <a:lnTo>
                    <a:pt x="98" y="605"/>
                  </a:lnTo>
                  <a:lnTo>
                    <a:pt x="102" y="608"/>
                  </a:lnTo>
                  <a:lnTo>
                    <a:pt x="78" y="608"/>
                  </a:lnTo>
                  <a:lnTo>
                    <a:pt x="78" y="664"/>
                  </a:lnTo>
                  <a:close/>
                  <a:moveTo>
                    <a:pt x="5" y="740"/>
                  </a:moveTo>
                  <a:lnTo>
                    <a:pt x="56" y="740"/>
                  </a:lnTo>
                  <a:lnTo>
                    <a:pt x="56" y="685"/>
                  </a:lnTo>
                  <a:lnTo>
                    <a:pt x="5" y="685"/>
                  </a:lnTo>
                  <a:lnTo>
                    <a:pt x="5" y="740"/>
                  </a:lnTo>
                  <a:close/>
                  <a:moveTo>
                    <a:pt x="78" y="740"/>
                  </a:moveTo>
                  <a:lnTo>
                    <a:pt x="254" y="740"/>
                  </a:lnTo>
                  <a:lnTo>
                    <a:pt x="254" y="685"/>
                  </a:lnTo>
                  <a:lnTo>
                    <a:pt x="78" y="685"/>
                  </a:lnTo>
                  <a:lnTo>
                    <a:pt x="78" y="740"/>
                  </a:lnTo>
                  <a:close/>
                  <a:moveTo>
                    <a:pt x="5" y="993"/>
                  </a:moveTo>
                  <a:lnTo>
                    <a:pt x="254" y="993"/>
                  </a:lnTo>
                  <a:lnTo>
                    <a:pt x="254" y="945"/>
                  </a:lnTo>
                  <a:lnTo>
                    <a:pt x="64" y="945"/>
                  </a:lnTo>
                  <a:lnTo>
                    <a:pt x="254" y="906"/>
                  </a:lnTo>
                  <a:lnTo>
                    <a:pt x="254" y="868"/>
                  </a:lnTo>
                  <a:lnTo>
                    <a:pt x="70" y="826"/>
                  </a:lnTo>
                  <a:lnTo>
                    <a:pt x="254" y="824"/>
                  </a:lnTo>
                  <a:lnTo>
                    <a:pt x="254" y="762"/>
                  </a:lnTo>
                  <a:lnTo>
                    <a:pt x="5" y="762"/>
                  </a:lnTo>
                  <a:lnTo>
                    <a:pt x="5" y="847"/>
                  </a:lnTo>
                  <a:lnTo>
                    <a:pt x="144" y="877"/>
                  </a:lnTo>
                  <a:lnTo>
                    <a:pt x="5" y="906"/>
                  </a:lnTo>
                  <a:lnTo>
                    <a:pt x="5" y="993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409" y="715"/>
              <a:ext cx="124" cy="88"/>
            </a:xfrm>
            <a:custGeom>
              <a:avLst/>
              <a:gdLst/>
              <a:ahLst/>
              <a:cxnLst>
                <a:cxn ang="0">
                  <a:pos x="106" y="103"/>
                </a:cxn>
                <a:cxn ang="0">
                  <a:pos x="104" y="94"/>
                </a:cxn>
                <a:cxn ang="0">
                  <a:pos x="104" y="89"/>
                </a:cxn>
                <a:cxn ang="0">
                  <a:pos x="103" y="85"/>
                </a:cxn>
                <a:cxn ang="0">
                  <a:pos x="100" y="80"/>
                </a:cxn>
                <a:cxn ang="0">
                  <a:pos x="98" y="76"/>
                </a:cxn>
                <a:cxn ang="0">
                  <a:pos x="94" y="72"/>
                </a:cxn>
                <a:cxn ang="0">
                  <a:pos x="89" y="68"/>
                </a:cxn>
                <a:cxn ang="0">
                  <a:pos x="84" y="66"/>
                </a:cxn>
                <a:cxn ang="0">
                  <a:pos x="79" y="65"/>
                </a:cxn>
                <a:cxn ang="0">
                  <a:pos x="73" y="65"/>
                </a:cxn>
                <a:cxn ang="0">
                  <a:pos x="66" y="65"/>
                </a:cxn>
                <a:cxn ang="0">
                  <a:pos x="62" y="68"/>
                </a:cxn>
                <a:cxn ang="0">
                  <a:pos x="58" y="69"/>
                </a:cxn>
                <a:cxn ang="0">
                  <a:pos x="54" y="73"/>
                </a:cxn>
                <a:cxn ang="0">
                  <a:pos x="51" y="78"/>
                </a:cxn>
                <a:cxn ang="0">
                  <a:pos x="48" y="82"/>
                </a:cxn>
                <a:cxn ang="0">
                  <a:pos x="47" y="86"/>
                </a:cxn>
                <a:cxn ang="0">
                  <a:pos x="45" y="92"/>
                </a:cxn>
                <a:cxn ang="0">
                  <a:pos x="44" y="96"/>
                </a:cxn>
                <a:cxn ang="0">
                  <a:pos x="44" y="114"/>
                </a:cxn>
                <a:cxn ang="0">
                  <a:pos x="0" y="83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6" y="48"/>
                </a:cxn>
                <a:cxn ang="0">
                  <a:pos x="10" y="37"/>
                </a:cxn>
                <a:cxn ang="0">
                  <a:pos x="14" y="27"/>
                </a:cxn>
                <a:cxn ang="0">
                  <a:pos x="21" y="20"/>
                </a:cxn>
                <a:cxn ang="0">
                  <a:pos x="30" y="13"/>
                </a:cxn>
                <a:cxn ang="0">
                  <a:pos x="40" y="7"/>
                </a:cxn>
                <a:cxn ang="0">
                  <a:pos x="49" y="3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0" y="2"/>
                </a:cxn>
                <a:cxn ang="0">
                  <a:pos x="103" y="6"/>
                </a:cxn>
                <a:cxn ang="0">
                  <a:pos x="114" y="12"/>
                </a:cxn>
                <a:cxn ang="0">
                  <a:pos x="124" y="19"/>
                </a:cxn>
                <a:cxn ang="0">
                  <a:pos x="131" y="27"/>
                </a:cxn>
                <a:cxn ang="0">
                  <a:pos x="138" y="37"/>
                </a:cxn>
                <a:cxn ang="0">
                  <a:pos x="142" y="48"/>
                </a:cxn>
                <a:cxn ang="0">
                  <a:pos x="146" y="59"/>
                </a:cxn>
                <a:cxn ang="0">
                  <a:pos x="148" y="72"/>
                </a:cxn>
                <a:cxn ang="0">
                  <a:pos x="149" y="86"/>
                </a:cxn>
                <a:cxn ang="0">
                  <a:pos x="149" y="96"/>
                </a:cxn>
                <a:cxn ang="0">
                  <a:pos x="149" y="106"/>
                </a:cxn>
                <a:cxn ang="0">
                  <a:pos x="148" y="114"/>
                </a:cxn>
                <a:cxn ang="0">
                  <a:pos x="44" y="114"/>
                </a:cxn>
              </a:cxnLst>
              <a:rect l="0" t="0" r="r" b="b"/>
              <a:pathLst>
                <a:path w="249" h="176">
                  <a:moveTo>
                    <a:pt x="44" y="114"/>
                  </a:moveTo>
                  <a:lnTo>
                    <a:pt x="106" y="114"/>
                  </a:lnTo>
                  <a:lnTo>
                    <a:pt x="106" y="103"/>
                  </a:lnTo>
                  <a:lnTo>
                    <a:pt x="106" y="100"/>
                  </a:lnTo>
                  <a:lnTo>
                    <a:pt x="104" y="96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4" y="92"/>
                  </a:lnTo>
                  <a:lnTo>
                    <a:pt x="104" y="89"/>
                  </a:lnTo>
                  <a:lnTo>
                    <a:pt x="103" y="87"/>
                  </a:lnTo>
                  <a:lnTo>
                    <a:pt x="103" y="86"/>
                  </a:lnTo>
                  <a:lnTo>
                    <a:pt x="103" y="85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0" y="80"/>
                  </a:lnTo>
                  <a:lnTo>
                    <a:pt x="100" y="79"/>
                  </a:lnTo>
                  <a:lnTo>
                    <a:pt x="98" y="78"/>
                  </a:lnTo>
                  <a:lnTo>
                    <a:pt x="98" y="76"/>
                  </a:lnTo>
                  <a:lnTo>
                    <a:pt x="97" y="75"/>
                  </a:lnTo>
                  <a:lnTo>
                    <a:pt x="96" y="73"/>
                  </a:lnTo>
                  <a:lnTo>
                    <a:pt x="94" y="72"/>
                  </a:lnTo>
                  <a:lnTo>
                    <a:pt x="93" y="70"/>
                  </a:lnTo>
                  <a:lnTo>
                    <a:pt x="91" y="69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5"/>
                  </a:lnTo>
                  <a:lnTo>
                    <a:pt x="73" y="65"/>
                  </a:lnTo>
                  <a:lnTo>
                    <a:pt x="70" y="65"/>
                  </a:lnTo>
                  <a:lnTo>
                    <a:pt x="69" y="65"/>
                  </a:lnTo>
                  <a:lnTo>
                    <a:pt x="66" y="65"/>
                  </a:lnTo>
                  <a:lnTo>
                    <a:pt x="65" y="66"/>
                  </a:lnTo>
                  <a:lnTo>
                    <a:pt x="63" y="66"/>
                  </a:lnTo>
                  <a:lnTo>
                    <a:pt x="62" y="68"/>
                  </a:lnTo>
                  <a:lnTo>
                    <a:pt x="61" y="68"/>
                  </a:lnTo>
                  <a:lnTo>
                    <a:pt x="59" y="69"/>
                  </a:lnTo>
                  <a:lnTo>
                    <a:pt x="58" y="69"/>
                  </a:lnTo>
                  <a:lnTo>
                    <a:pt x="56" y="70"/>
                  </a:lnTo>
                  <a:lnTo>
                    <a:pt x="55" y="72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1" y="78"/>
                  </a:lnTo>
                  <a:lnTo>
                    <a:pt x="49" y="79"/>
                  </a:lnTo>
                  <a:lnTo>
                    <a:pt x="49" y="80"/>
                  </a:lnTo>
                  <a:lnTo>
                    <a:pt x="48" y="82"/>
                  </a:lnTo>
                  <a:lnTo>
                    <a:pt x="48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7" y="87"/>
                  </a:lnTo>
                  <a:lnTo>
                    <a:pt x="45" y="89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4" y="103"/>
                  </a:lnTo>
                  <a:lnTo>
                    <a:pt x="44" y="114"/>
                  </a:lnTo>
                  <a:lnTo>
                    <a:pt x="249" y="176"/>
                  </a:lnTo>
                  <a:lnTo>
                    <a:pt x="0" y="176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1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10" y="37"/>
                  </a:lnTo>
                  <a:lnTo>
                    <a:pt x="11" y="34"/>
                  </a:lnTo>
                  <a:lnTo>
                    <a:pt x="13" y="31"/>
                  </a:lnTo>
                  <a:lnTo>
                    <a:pt x="14" y="27"/>
                  </a:lnTo>
                  <a:lnTo>
                    <a:pt x="17" y="24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17"/>
                  </a:lnTo>
                  <a:lnTo>
                    <a:pt x="27" y="14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4" y="3"/>
                  </a:lnTo>
                  <a:lnTo>
                    <a:pt x="98" y="5"/>
                  </a:lnTo>
                  <a:lnTo>
                    <a:pt x="103" y="6"/>
                  </a:lnTo>
                  <a:lnTo>
                    <a:pt x="107" y="7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17" y="13"/>
                  </a:lnTo>
                  <a:lnTo>
                    <a:pt x="121" y="16"/>
                  </a:lnTo>
                  <a:lnTo>
                    <a:pt x="124" y="19"/>
                  </a:lnTo>
                  <a:lnTo>
                    <a:pt x="127" y="21"/>
                  </a:lnTo>
                  <a:lnTo>
                    <a:pt x="129" y="24"/>
                  </a:lnTo>
                  <a:lnTo>
                    <a:pt x="131" y="27"/>
                  </a:lnTo>
                  <a:lnTo>
                    <a:pt x="134" y="30"/>
                  </a:lnTo>
                  <a:lnTo>
                    <a:pt x="135" y="33"/>
                  </a:lnTo>
                  <a:lnTo>
                    <a:pt x="138" y="37"/>
                  </a:lnTo>
                  <a:lnTo>
                    <a:pt x="139" y="40"/>
                  </a:lnTo>
                  <a:lnTo>
                    <a:pt x="141" y="44"/>
                  </a:lnTo>
                  <a:lnTo>
                    <a:pt x="142" y="48"/>
                  </a:lnTo>
                  <a:lnTo>
                    <a:pt x="143" y="51"/>
                  </a:lnTo>
                  <a:lnTo>
                    <a:pt x="145" y="55"/>
                  </a:lnTo>
                  <a:lnTo>
                    <a:pt x="146" y="59"/>
                  </a:lnTo>
                  <a:lnTo>
                    <a:pt x="146" y="63"/>
                  </a:lnTo>
                  <a:lnTo>
                    <a:pt x="148" y="68"/>
                  </a:lnTo>
                  <a:lnTo>
                    <a:pt x="148" y="72"/>
                  </a:lnTo>
                  <a:lnTo>
                    <a:pt x="149" y="76"/>
                  </a:lnTo>
                  <a:lnTo>
                    <a:pt x="149" y="82"/>
                  </a:lnTo>
                  <a:lnTo>
                    <a:pt x="149" y="86"/>
                  </a:lnTo>
                  <a:lnTo>
                    <a:pt x="149" y="90"/>
                  </a:lnTo>
                  <a:lnTo>
                    <a:pt x="149" y="93"/>
                  </a:lnTo>
                  <a:lnTo>
                    <a:pt x="149" y="96"/>
                  </a:lnTo>
                  <a:lnTo>
                    <a:pt x="149" y="99"/>
                  </a:lnTo>
                  <a:lnTo>
                    <a:pt x="149" y="101"/>
                  </a:lnTo>
                  <a:lnTo>
                    <a:pt x="149" y="106"/>
                  </a:lnTo>
                  <a:lnTo>
                    <a:pt x="148" y="108"/>
                  </a:lnTo>
                  <a:lnTo>
                    <a:pt x="148" y="111"/>
                  </a:lnTo>
                  <a:lnTo>
                    <a:pt x="148" y="114"/>
                  </a:lnTo>
                  <a:lnTo>
                    <a:pt x="249" y="114"/>
                  </a:lnTo>
                  <a:lnTo>
                    <a:pt x="249" y="176"/>
                  </a:lnTo>
                  <a:lnTo>
                    <a:pt x="44" y="114"/>
                  </a:lnTo>
                  <a:close/>
                </a:path>
              </a:pathLst>
            </a:custGeom>
            <a:solidFill>
              <a:srgbClr val="0D2A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5444" y="581"/>
              <a:ext cx="91" cy="78"/>
            </a:xfrm>
            <a:custGeom>
              <a:avLst/>
              <a:gdLst/>
              <a:ahLst/>
              <a:cxnLst>
                <a:cxn ang="0">
                  <a:pos x="77" y="156"/>
                </a:cxn>
                <a:cxn ang="0">
                  <a:pos x="59" y="152"/>
                </a:cxn>
                <a:cxn ang="0">
                  <a:pos x="44" y="148"/>
                </a:cxn>
                <a:cxn ang="0">
                  <a:pos x="29" y="139"/>
                </a:cxn>
                <a:cxn ang="0">
                  <a:pos x="18" y="129"/>
                </a:cxn>
                <a:cxn ang="0">
                  <a:pos x="8" y="115"/>
                </a:cxn>
                <a:cxn ang="0">
                  <a:pos x="3" y="101"/>
                </a:cxn>
                <a:cxn ang="0">
                  <a:pos x="0" y="83"/>
                </a:cxn>
                <a:cxn ang="0">
                  <a:pos x="1" y="65"/>
                </a:cxn>
                <a:cxn ang="0">
                  <a:pos x="6" y="48"/>
                </a:cxn>
                <a:cxn ang="0">
                  <a:pos x="13" y="34"/>
                </a:cxn>
                <a:cxn ang="0">
                  <a:pos x="22" y="23"/>
                </a:cxn>
                <a:cxn ang="0">
                  <a:pos x="37" y="13"/>
                </a:cxn>
                <a:cxn ang="0">
                  <a:pos x="51" y="7"/>
                </a:cxn>
                <a:cxn ang="0">
                  <a:pos x="67" y="3"/>
                </a:cxn>
                <a:cxn ang="0">
                  <a:pos x="86" y="0"/>
                </a:cxn>
                <a:cxn ang="0">
                  <a:pos x="107" y="2"/>
                </a:cxn>
                <a:cxn ang="0">
                  <a:pos x="125" y="4"/>
                </a:cxn>
                <a:cxn ang="0">
                  <a:pos x="140" y="10"/>
                </a:cxn>
                <a:cxn ang="0">
                  <a:pos x="154" y="17"/>
                </a:cxn>
                <a:cxn ang="0">
                  <a:pos x="166" y="27"/>
                </a:cxn>
                <a:cxn ang="0">
                  <a:pos x="175" y="41"/>
                </a:cxn>
                <a:cxn ang="0">
                  <a:pos x="181" y="55"/>
                </a:cxn>
                <a:cxn ang="0">
                  <a:pos x="184" y="73"/>
                </a:cxn>
                <a:cxn ang="0">
                  <a:pos x="182" y="93"/>
                </a:cxn>
                <a:cxn ang="0">
                  <a:pos x="178" y="110"/>
                </a:cxn>
                <a:cxn ang="0">
                  <a:pos x="171" y="124"/>
                </a:cxn>
                <a:cxn ang="0">
                  <a:pos x="161" y="135"/>
                </a:cxn>
                <a:cxn ang="0">
                  <a:pos x="147" y="143"/>
                </a:cxn>
                <a:cxn ang="0">
                  <a:pos x="133" y="150"/>
                </a:cxn>
                <a:cxn ang="0">
                  <a:pos x="115" y="155"/>
                </a:cxn>
                <a:cxn ang="0">
                  <a:pos x="97" y="156"/>
                </a:cxn>
                <a:cxn ang="0">
                  <a:pos x="107" y="98"/>
                </a:cxn>
                <a:cxn ang="0">
                  <a:pos x="119" y="97"/>
                </a:cxn>
                <a:cxn ang="0">
                  <a:pos x="129" y="96"/>
                </a:cxn>
                <a:cxn ang="0">
                  <a:pos x="136" y="93"/>
                </a:cxn>
                <a:cxn ang="0">
                  <a:pos x="146" y="87"/>
                </a:cxn>
                <a:cxn ang="0">
                  <a:pos x="149" y="79"/>
                </a:cxn>
                <a:cxn ang="0">
                  <a:pos x="146" y="69"/>
                </a:cxn>
                <a:cxn ang="0">
                  <a:pos x="136" y="63"/>
                </a:cxn>
                <a:cxn ang="0">
                  <a:pos x="129" y="61"/>
                </a:cxn>
                <a:cxn ang="0">
                  <a:pos x="119" y="59"/>
                </a:cxn>
                <a:cxn ang="0">
                  <a:pos x="107" y="59"/>
                </a:cxn>
                <a:cxn ang="0">
                  <a:pos x="77" y="59"/>
                </a:cxn>
                <a:cxn ang="0">
                  <a:pos x="60" y="59"/>
                </a:cxn>
                <a:cxn ang="0">
                  <a:pos x="52" y="62"/>
                </a:cxn>
                <a:cxn ang="0">
                  <a:pos x="42" y="65"/>
                </a:cxn>
                <a:cxn ang="0">
                  <a:pos x="37" y="73"/>
                </a:cxn>
                <a:cxn ang="0">
                  <a:pos x="37" y="83"/>
                </a:cxn>
                <a:cxn ang="0">
                  <a:pos x="42" y="91"/>
                </a:cxn>
                <a:cxn ang="0">
                  <a:pos x="52" y="96"/>
                </a:cxn>
                <a:cxn ang="0">
                  <a:pos x="60" y="97"/>
                </a:cxn>
                <a:cxn ang="0">
                  <a:pos x="77" y="98"/>
                </a:cxn>
              </a:cxnLst>
              <a:rect l="0" t="0" r="r" b="b"/>
              <a:pathLst>
                <a:path w="184" h="156">
                  <a:moveTo>
                    <a:pt x="91" y="156"/>
                  </a:moveTo>
                  <a:lnTo>
                    <a:pt x="86" y="156"/>
                  </a:lnTo>
                  <a:lnTo>
                    <a:pt x="81" y="156"/>
                  </a:lnTo>
                  <a:lnTo>
                    <a:pt x="77" y="156"/>
                  </a:lnTo>
                  <a:lnTo>
                    <a:pt x="72" y="155"/>
                  </a:lnTo>
                  <a:lnTo>
                    <a:pt x="67" y="155"/>
                  </a:lnTo>
                  <a:lnTo>
                    <a:pt x="63" y="153"/>
                  </a:lnTo>
                  <a:lnTo>
                    <a:pt x="59" y="152"/>
                  </a:lnTo>
                  <a:lnTo>
                    <a:pt x="55" y="152"/>
                  </a:lnTo>
                  <a:lnTo>
                    <a:pt x="51" y="150"/>
                  </a:lnTo>
                  <a:lnTo>
                    <a:pt x="46" y="149"/>
                  </a:lnTo>
                  <a:lnTo>
                    <a:pt x="44" y="148"/>
                  </a:lnTo>
                  <a:lnTo>
                    <a:pt x="39" y="145"/>
                  </a:lnTo>
                  <a:lnTo>
                    <a:pt x="37" y="143"/>
                  </a:lnTo>
                  <a:lnTo>
                    <a:pt x="32" y="141"/>
                  </a:lnTo>
                  <a:lnTo>
                    <a:pt x="29" y="139"/>
                  </a:lnTo>
                  <a:lnTo>
                    <a:pt x="27" y="136"/>
                  </a:lnTo>
                  <a:lnTo>
                    <a:pt x="22" y="134"/>
                  </a:lnTo>
                  <a:lnTo>
                    <a:pt x="20" y="132"/>
                  </a:lnTo>
                  <a:lnTo>
                    <a:pt x="18" y="129"/>
                  </a:lnTo>
                  <a:lnTo>
                    <a:pt x="15" y="125"/>
                  </a:lnTo>
                  <a:lnTo>
                    <a:pt x="13" y="122"/>
                  </a:lnTo>
                  <a:lnTo>
                    <a:pt x="11" y="120"/>
                  </a:lnTo>
                  <a:lnTo>
                    <a:pt x="8" y="115"/>
                  </a:lnTo>
                  <a:lnTo>
                    <a:pt x="7" y="113"/>
                  </a:lnTo>
                  <a:lnTo>
                    <a:pt x="6" y="108"/>
                  </a:lnTo>
                  <a:lnTo>
                    <a:pt x="4" y="105"/>
                  </a:lnTo>
                  <a:lnTo>
                    <a:pt x="3" y="101"/>
                  </a:lnTo>
                  <a:lnTo>
                    <a:pt x="1" y="97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7" y="44"/>
                  </a:lnTo>
                  <a:lnTo>
                    <a:pt x="8" y="41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5" y="31"/>
                  </a:lnTo>
                  <a:lnTo>
                    <a:pt x="18" y="28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7" y="20"/>
                  </a:lnTo>
                  <a:lnTo>
                    <a:pt x="29" y="17"/>
                  </a:lnTo>
                  <a:lnTo>
                    <a:pt x="32" y="16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2" y="2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5" y="3"/>
                  </a:lnTo>
                  <a:lnTo>
                    <a:pt x="119" y="3"/>
                  </a:lnTo>
                  <a:lnTo>
                    <a:pt x="125" y="4"/>
                  </a:lnTo>
                  <a:lnTo>
                    <a:pt x="129" y="6"/>
                  </a:lnTo>
                  <a:lnTo>
                    <a:pt x="133" y="7"/>
                  </a:lnTo>
                  <a:lnTo>
                    <a:pt x="136" y="9"/>
                  </a:lnTo>
                  <a:lnTo>
                    <a:pt x="140" y="10"/>
                  </a:lnTo>
                  <a:lnTo>
                    <a:pt x="145" y="11"/>
                  </a:lnTo>
                  <a:lnTo>
                    <a:pt x="147" y="13"/>
                  </a:lnTo>
                  <a:lnTo>
                    <a:pt x="152" y="16"/>
                  </a:lnTo>
                  <a:lnTo>
                    <a:pt x="154" y="17"/>
                  </a:lnTo>
                  <a:lnTo>
                    <a:pt x="157" y="20"/>
                  </a:lnTo>
                  <a:lnTo>
                    <a:pt x="161" y="23"/>
                  </a:lnTo>
                  <a:lnTo>
                    <a:pt x="164" y="24"/>
                  </a:lnTo>
                  <a:lnTo>
                    <a:pt x="166" y="27"/>
                  </a:lnTo>
                  <a:lnTo>
                    <a:pt x="168" y="31"/>
                  </a:lnTo>
                  <a:lnTo>
                    <a:pt x="171" y="34"/>
                  </a:lnTo>
                  <a:lnTo>
                    <a:pt x="173" y="37"/>
                  </a:lnTo>
                  <a:lnTo>
                    <a:pt x="175" y="41"/>
                  </a:lnTo>
                  <a:lnTo>
                    <a:pt x="177" y="44"/>
                  </a:lnTo>
                  <a:lnTo>
                    <a:pt x="178" y="48"/>
                  </a:lnTo>
                  <a:lnTo>
                    <a:pt x="180" y="52"/>
                  </a:lnTo>
                  <a:lnTo>
                    <a:pt x="181" y="55"/>
                  </a:lnTo>
                  <a:lnTo>
                    <a:pt x="182" y="59"/>
                  </a:lnTo>
                  <a:lnTo>
                    <a:pt x="182" y="65"/>
                  </a:lnTo>
                  <a:lnTo>
                    <a:pt x="184" y="69"/>
                  </a:lnTo>
                  <a:lnTo>
                    <a:pt x="184" y="73"/>
                  </a:lnTo>
                  <a:lnTo>
                    <a:pt x="184" y="79"/>
                  </a:lnTo>
                  <a:lnTo>
                    <a:pt x="184" y="83"/>
                  </a:lnTo>
                  <a:lnTo>
                    <a:pt x="184" y="89"/>
                  </a:lnTo>
                  <a:lnTo>
                    <a:pt x="182" y="93"/>
                  </a:lnTo>
                  <a:lnTo>
                    <a:pt x="182" y="97"/>
                  </a:lnTo>
                  <a:lnTo>
                    <a:pt x="181" y="101"/>
                  </a:lnTo>
                  <a:lnTo>
                    <a:pt x="180" y="105"/>
                  </a:lnTo>
                  <a:lnTo>
                    <a:pt x="178" y="110"/>
                  </a:lnTo>
                  <a:lnTo>
                    <a:pt x="177" y="113"/>
                  </a:lnTo>
                  <a:lnTo>
                    <a:pt x="175" y="117"/>
                  </a:lnTo>
                  <a:lnTo>
                    <a:pt x="173" y="120"/>
                  </a:lnTo>
                  <a:lnTo>
                    <a:pt x="171" y="124"/>
                  </a:lnTo>
                  <a:lnTo>
                    <a:pt x="168" y="127"/>
                  </a:lnTo>
                  <a:lnTo>
                    <a:pt x="166" y="129"/>
                  </a:lnTo>
                  <a:lnTo>
                    <a:pt x="164" y="132"/>
                  </a:lnTo>
                  <a:lnTo>
                    <a:pt x="161" y="135"/>
                  </a:lnTo>
                  <a:lnTo>
                    <a:pt x="157" y="136"/>
                  </a:lnTo>
                  <a:lnTo>
                    <a:pt x="154" y="139"/>
                  </a:lnTo>
                  <a:lnTo>
                    <a:pt x="152" y="142"/>
                  </a:lnTo>
                  <a:lnTo>
                    <a:pt x="147" y="143"/>
                  </a:lnTo>
                  <a:lnTo>
                    <a:pt x="145" y="145"/>
                  </a:lnTo>
                  <a:lnTo>
                    <a:pt x="140" y="148"/>
                  </a:lnTo>
                  <a:lnTo>
                    <a:pt x="136" y="149"/>
                  </a:lnTo>
                  <a:lnTo>
                    <a:pt x="133" y="150"/>
                  </a:lnTo>
                  <a:lnTo>
                    <a:pt x="129" y="152"/>
                  </a:lnTo>
                  <a:lnTo>
                    <a:pt x="125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1" y="155"/>
                  </a:lnTo>
                  <a:lnTo>
                    <a:pt x="107" y="156"/>
                  </a:lnTo>
                  <a:lnTo>
                    <a:pt x="101" y="156"/>
                  </a:lnTo>
                  <a:lnTo>
                    <a:pt x="97" y="156"/>
                  </a:lnTo>
                  <a:lnTo>
                    <a:pt x="91" y="156"/>
                  </a:lnTo>
                  <a:close/>
                  <a:moveTo>
                    <a:pt x="91" y="98"/>
                  </a:moveTo>
                  <a:lnTo>
                    <a:pt x="100" y="98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12" y="97"/>
                  </a:lnTo>
                  <a:lnTo>
                    <a:pt x="117" y="97"/>
                  </a:lnTo>
                  <a:lnTo>
                    <a:pt x="119" y="97"/>
                  </a:lnTo>
                  <a:lnTo>
                    <a:pt x="122" y="97"/>
                  </a:lnTo>
                  <a:lnTo>
                    <a:pt x="124" y="97"/>
                  </a:lnTo>
                  <a:lnTo>
                    <a:pt x="126" y="96"/>
                  </a:lnTo>
                  <a:lnTo>
                    <a:pt x="129" y="96"/>
                  </a:lnTo>
                  <a:lnTo>
                    <a:pt x="131" y="96"/>
                  </a:lnTo>
                  <a:lnTo>
                    <a:pt x="133" y="94"/>
                  </a:lnTo>
                  <a:lnTo>
                    <a:pt x="135" y="94"/>
                  </a:lnTo>
                  <a:lnTo>
                    <a:pt x="136" y="93"/>
                  </a:lnTo>
                  <a:lnTo>
                    <a:pt x="139" y="93"/>
                  </a:lnTo>
                  <a:lnTo>
                    <a:pt x="142" y="90"/>
                  </a:lnTo>
                  <a:lnTo>
                    <a:pt x="143" y="89"/>
                  </a:lnTo>
                  <a:lnTo>
                    <a:pt x="146" y="87"/>
                  </a:lnTo>
                  <a:lnTo>
                    <a:pt x="146" y="86"/>
                  </a:lnTo>
                  <a:lnTo>
                    <a:pt x="147" y="83"/>
                  </a:lnTo>
                  <a:lnTo>
                    <a:pt x="147" y="80"/>
                  </a:lnTo>
                  <a:lnTo>
                    <a:pt x="149" y="79"/>
                  </a:lnTo>
                  <a:lnTo>
                    <a:pt x="147" y="76"/>
                  </a:lnTo>
                  <a:lnTo>
                    <a:pt x="147" y="73"/>
                  </a:lnTo>
                  <a:lnTo>
                    <a:pt x="146" y="72"/>
                  </a:lnTo>
                  <a:lnTo>
                    <a:pt x="146" y="69"/>
                  </a:lnTo>
                  <a:lnTo>
                    <a:pt x="143" y="68"/>
                  </a:lnTo>
                  <a:lnTo>
                    <a:pt x="142" y="66"/>
                  </a:lnTo>
                  <a:lnTo>
                    <a:pt x="139" y="65"/>
                  </a:lnTo>
                  <a:lnTo>
                    <a:pt x="136" y="63"/>
                  </a:lnTo>
                  <a:lnTo>
                    <a:pt x="135" y="62"/>
                  </a:lnTo>
                  <a:lnTo>
                    <a:pt x="133" y="62"/>
                  </a:lnTo>
                  <a:lnTo>
                    <a:pt x="131" y="62"/>
                  </a:lnTo>
                  <a:lnTo>
                    <a:pt x="129" y="61"/>
                  </a:lnTo>
                  <a:lnTo>
                    <a:pt x="126" y="61"/>
                  </a:lnTo>
                  <a:lnTo>
                    <a:pt x="124" y="61"/>
                  </a:lnTo>
                  <a:lnTo>
                    <a:pt x="122" y="61"/>
                  </a:lnTo>
                  <a:lnTo>
                    <a:pt x="119" y="59"/>
                  </a:lnTo>
                  <a:lnTo>
                    <a:pt x="117" y="59"/>
                  </a:lnTo>
                  <a:lnTo>
                    <a:pt x="112" y="59"/>
                  </a:lnTo>
                  <a:lnTo>
                    <a:pt x="109" y="59"/>
                  </a:lnTo>
                  <a:lnTo>
                    <a:pt x="107" y="59"/>
                  </a:lnTo>
                  <a:lnTo>
                    <a:pt x="100" y="58"/>
                  </a:lnTo>
                  <a:lnTo>
                    <a:pt x="91" y="58"/>
                  </a:lnTo>
                  <a:lnTo>
                    <a:pt x="84" y="58"/>
                  </a:lnTo>
                  <a:lnTo>
                    <a:pt x="77" y="59"/>
                  </a:lnTo>
                  <a:lnTo>
                    <a:pt x="72" y="59"/>
                  </a:lnTo>
                  <a:lnTo>
                    <a:pt x="66" y="59"/>
                  </a:lnTo>
                  <a:lnTo>
                    <a:pt x="63" y="59"/>
                  </a:lnTo>
                  <a:lnTo>
                    <a:pt x="60" y="59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2" y="65"/>
                  </a:lnTo>
                  <a:lnTo>
                    <a:pt x="41" y="66"/>
                  </a:lnTo>
                  <a:lnTo>
                    <a:pt x="39" y="69"/>
                  </a:lnTo>
                  <a:lnTo>
                    <a:pt x="38" y="70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5" y="79"/>
                  </a:lnTo>
                  <a:lnTo>
                    <a:pt x="37" y="82"/>
                  </a:lnTo>
                  <a:lnTo>
                    <a:pt x="37" y="83"/>
                  </a:lnTo>
                  <a:lnTo>
                    <a:pt x="38" y="86"/>
                  </a:lnTo>
                  <a:lnTo>
                    <a:pt x="39" y="89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5" y="93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6" y="97"/>
                  </a:lnTo>
                  <a:lnTo>
                    <a:pt x="72" y="98"/>
                  </a:lnTo>
                  <a:lnTo>
                    <a:pt x="77" y="98"/>
                  </a:lnTo>
                  <a:lnTo>
                    <a:pt x="84" y="98"/>
                  </a:lnTo>
                  <a:lnTo>
                    <a:pt x="91" y="98"/>
                  </a:lnTo>
                  <a:close/>
                </a:path>
              </a:pathLst>
            </a:custGeom>
            <a:solidFill>
              <a:srgbClr val="EC7C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0" y="6669088"/>
            <a:ext cx="8243888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V="1">
            <a:off x="0" y="3200400"/>
            <a:ext cx="9144000" cy="12700"/>
          </a:xfrm>
          <a:prstGeom prst="line">
            <a:avLst/>
          </a:prstGeom>
          <a:noFill/>
          <a:ln w="19050">
            <a:solidFill>
              <a:srgbClr val="EC7C1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44888"/>
            <a:ext cx="6019800" cy="1900237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17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219200"/>
            <a:ext cx="6705600" cy="1981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pic>
        <p:nvPicPr>
          <p:cNvPr id="16" name="Picture 15" descr="sideba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6640" y="-1"/>
            <a:ext cx="1737360" cy="762453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8250" y="274638"/>
            <a:ext cx="1925638" cy="6107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626100" cy="6107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7704138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484313"/>
            <a:ext cx="7704138" cy="48974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0963"/>
            <a:ext cx="8147050" cy="48974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7750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484313"/>
            <a:ext cx="3776663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8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lau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70488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74763"/>
            <a:ext cx="83756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Level 1</a:t>
            </a:r>
          </a:p>
          <a:p>
            <a:pPr lvl="1"/>
            <a:r>
              <a:rPr lang="de-DE" dirty="0" smtClean="0"/>
              <a:t>Level 2</a:t>
            </a:r>
          </a:p>
          <a:p>
            <a:pPr lvl="2"/>
            <a:r>
              <a:rPr lang="de-DE" dirty="0" smtClean="0"/>
              <a:t>Level 3</a:t>
            </a:r>
          </a:p>
          <a:p>
            <a:pPr lvl="3"/>
            <a:r>
              <a:rPr lang="de-DE" dirty="0" smtClean="0"/>
              <a:t>Level 4</a:t>
            </a:r>
          </a:p>
          <a:p>
            <a:pPr lvl="4"/>
            <a:r>
              <a:rPr lang="de-DE" dirty="0" smtClean="0"/>
              <a:t>Level 5</a:t>
            </a:r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0" y="228600"/>
            <a:ext cx="8686799" cy="1046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1199" y="0"/>
              </a:cxn>
              <a:cxn ang="0">
                <a:pos x="1798" y="0"/>
              </a:cxn>
              <a:cxn ang="0">
                <a:pos x="2397" y="0"/>
              </a:cxn>
              <a:cxn ang="0">
                <a:pos x="2997" y="0"/>
              </a:cxn>
              <a:cxn ang="0">
                <a:pos x="3596" y="0"/>
              </a:cxn>
              <a:cxn ang="0">
                <a:pos x="4195" y="0"/>
              </a:cxn>
              <a:cxn ang="0">
                <a:pos x="4795" y="0"/>
              </a:cxn>
              <a:cxn ang="0">
                <a:pos x="5394" y="0"/>
              </a:cxn>
              <a:cxn ang="0">
                <a:pos x="5993" y="0"/>
              </a:cxn>
              <a:cxn ang="0">
                <a:pos x="6592" y="0"/>
              </a:cxn>
              <a:cxn ang="0">
                <a:pos x="7192" y="0"/>
              </a:cxn>
              <a:cxn ang="0">
                <a:pos x="7791" y="0"/>
              </a:cxn>
              <a:cxn ang="0">
                <a:pos x="8390" y="0"/>
              </a:cxn>
              <a:cxn ang="0">
                <a:pos x="8990" y="0"/>
              </a:cxn>
              <a:cxn ang="0">
                <a:pos x="9589" y="0"/>
              </a:cxn>
              <a:cxn ang="0">
                <a:pos x="9589" y="281"/>
              </a:cxn>
              <a:cxn ang="0">
                <a:pos x="8990" y="281"/>
              </a:cxn>
              <a:cxn ang="0">
                <a:pos x="8390" y="281"/>
              </a:cxn>
              <a:cxn ang="0">
                <a:pos x="7791" y="281"/>
              </a:cxn>
              <a:cxn ang="0">
                <a:pos x="7192" y="281"/>
              </a:cxn>
              <a:cxn ang="0">
                <a:pos x="6592" y="281"/>
              </a:cxn>
              <a:cxn ang="0">
                <a:pos x="5993" y="281"/>
              </a:cxn>
              <a:cxn ang="0">
                <a:pos x="5394" y="281"/>
              </a:cxn>
              <a:cxn ang="0">
                <a:pos x="4795" y="281"/>
              </a:cxn>
              <a:cxn ang="0">
                <a:pos x="4195" y="281"/>
              </a:cxn>
              <a:cxn ang="0">
                <a:pos x="3596" y="281"/>
              </a:cxn>
              <a:cxn ang="0">
                <a:pos x="2997" y="281"/>
              </a:cxn>
              <a:cxn ang="0">
                <a:pos x="2397" y="281"/>
              </a:cxn>
              <a:cxn ang="0">
                <a:pos x="1798" y="281"/>
              </a:cxn>
              <a:cxn ang="0">
                <a:pos x="1199" y="281"/>
              </a:cxn>
              <a:cxn ang="0">
                <a:pos x="599" y="281"/>
              </a:cxn>
              <a:cxn ang="0">
                <a:pos x="0" y="281"/>
              </a:cxn>
              <a:cxn ang="0">
                <a:pos x="0" y="0"/>
              </a:cxn>
            </a:cxnLst>
            <a:rect l="0" t="0" r="r" b="b"/>
            <a:pathLst>
              <a:path w="9589" h="281">
                <a:moveTo>
                  <a:pt x="0" y="0"/>
                </a:moveTo>
                <a:lnTo>
                  <a:pt x="599" y="0"/>
                </a:lnTo>
                <a:lnTo>
                  <a:pt x="1199" y="0"/>
                </a:lnTo>
                <a:lnTo>
                  <a:pt x="1798" y="0"/>
                </a:lnTo>
                <a:lnTo>
                  <a:pt x="2397" y="0"/>
                </a:lnTo>
                <a:lnTo>
                  <a:pt x="2997" y="0"/>
                </a:lnTo>
                <a:lnTo>
                  <a:pt x="3596" y="0"/>
                </a:lnTo>
                <a:lnTo>
                  <a:pt x="4195" y="0"/>
                </a:lnTo>
                <a:lnTo>
                  <a:pt x="4795" y="0"/>
                </a:lnTo>
                <a:lnTo>
                  <a:pt x="5394" y="0"/>
                </a:lnTo>
                <a:lnTo>
                  <a:pt x="5993" y="0"/>
                </a:lnTo>
                <a:lnTo>
                  <a:pt x="6592" y="0"/>
                </a:lnTo>
                <a:lnTo>
                  <a:pt x="7192" y="0"/>
                </a:lnTo>
                <a:lnTo>
                  <a:pt x="7791" y="0"/>
                </a:lnTo>
                <a:lnTo>
                  <a:pt x="8390" y="0"/>
                </a:lnTo>
                <a:lnTo>
                  <a:pt x="8990" y="0"/>
                </a:lnTo>
                <a:lnTo>
                  <a:pt x="9589" y="0"/>
                </a:lnTo>
                <a:lnTo>
                  <a:pt x="9589" y="281"/>
                </a:lnTo>
                <a:lnTo>
                  <a:pt x="8990" y="281"/>
                </a:lnTo>
                <a:lnTo>
                  <a:pt x="8390" y="281"/>
                </a:lnTo>
                <a:lnTo>
                  <a:pt x="7791" y="281"/>
                </a:lnTo>
                <a:lnTo>
                  <a:pt x="7192" y="281"/>
                </a:lnTo>
                <a:lnTo>
                  <a:pt x="6592" y="281"/>
                </a:lnTo>
                <a:lnTo>
                  <a:pt x="5993" y="281"/>
                </a:lnTo>
                <a:lnTo>
                  <a:pt x="5394" y="281"/>
                </a:lnTo>
                <a:lnTo>
                  <a:pt x="4795" y="281"/>
                </a:lnTo>
                <a:lnTo>
                  <a:pt x="4195" y="281"/>
                </a:lnTo>
                <a:lnTo>
                  <a:pt x="3596" y="281"/>
                </a:lnTo>
                <a:lnTo>
                  <a:pt x="2997" y="281"/>
                </a:lnTo>
                <a:lnTo>
                  <a:pt x="2397" y="281"/>
                </a:lnTo>
                <a:lnTo>
                  <a:pt x="1798" y="281"/>
                </a:lnTo>
                <a:lnTo>
                  <a:pt x="1199" y="281"/>
                </a:lnTo>
                <a:lnTo>
                  <a:pt x="599" y="281"/>
                </a:lnTo>
                <a:lnTo>
                  <a:pt x="0" y="28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0" y="1268413"/>
            <a:ext cx="86868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79946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Type Header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629400"/>
            <a:ext cx="8839200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6629400"/>
            <a:ext cx="2057400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fld id="{1F1622F5-5156-4821-87B2-B0D52E9C4D7E}" type="datetime1">
              <a:rPr lang="en-US" sz="800" b="0" smtClean="0"/>
              <a:pPr/>
              <a:t>2/28/2012</a:t>
            </a:fld>
            <a:endParaRPr lang="en-US" sz="800" b="0" dirty="0"/>
          </a:p>
        </p:txBody>
      </p:sp>
      <p:pic>
        <p:nvPicPr>
          <p:cNvPr id="15" name="Picture 14" descr="sidebar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81304" y="0"/>
            <a:ext cx="1572768" cy="69022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868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3A965BF-45D6-4218-A21D-217AE81888AF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  <a:ea typeface="+mn-ea"/>
          <a:cs typeface="+mn-cs"/>
        </a:defRPr>
      </a:lvl1pPr>
      <a:lvl2pPr marL="750888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2pPr>
      <a:lvl3pPr marL="973138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3pPr>
      <a:lvl4pPr marL="1263650" indent="-2698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4pPr>
      <a:lvl5pPr marL="1538288" indent="-2667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600">
          <a:solidFill>
            <a:srgbClr val="002060"/>
          </a:solidFill>
          <a:latin typeface="+mn-lt"/>
        </a:defRPr>
      </a:lvl5pPr>
      <a:lvl6pPr marL="18018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2590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27162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173413" indent="-265113" algn="l" rtl="0" eaLnBrk="1" fontAlgn="base" hangingPunct="1">
        <a:spcBef>
          <a:spcPct val="20000"/>
        </a:spcBef>
        <a:spcAft>
          <a:spcPct val="0"/>
        </a:spcAft>
        <a:buClr>
          <a:srgbClr val="EC7C1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3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4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6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7.doc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200" dirty="0" smtClean="0"/>
              <a:t>Chlorine Dioxide</a:t>
            </a:r>
            <a:br>
              <a:rPr lang="en-GB" sz="3200" dirty="0" smtClean="0"/>
            </a:br>
            <a:r>
              <a:rPr lang="en-GB" sz="3200" dirty="0" smtClean="0"/>
              <a:t>Seminar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UV-Light Advantages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Lower consumption of water</a:t>
            </a:r>
          </a:p>
          <a:p>
            <a:r>
              <a:rPr lang="en-US" smtClean="0"/>
              <a:t>No chemical addition or storage</a:t>
            </a:r>
          </a:p>
          <a:p>
            <a:r>
              <a:rPr lang="en-US" smtClean="0"/>
              <a:t>Safe</a:t>
            </a:r>
          </a:p>
          <a:p>
            <a:r>
              <a:rPr lang="en-US" smtClean="0"/>
              <a:t>Reliable</a:t>
            </a:r>
          </a:p>
          <a:p>
            <a:r>
              <a:rPr lang="en-US" smtClean="0"/>
              <a:t>Attacks DNA of bacteria's</a:t>
            </a:r>
          </a:p>
          <a:p>
            <a:r>
              <a:rPr lang="en-US" smtClean="0"/>
              <a:t>Destroys genetic info</a:t>
            </a:r>
          </a:p>
          <a:p>
            <a:r>
              <a:rPr lang="en-US" smtClean="0"/>
              <a:t>No pH concerns</a:t>
            </a:r>
          </a:p>
          <a:p>
            <a:r>
              <a:rPr lang="en-US" smtClean="0"/>
              <a:t>No THM’s or other DBP’s</a:t>
            </a:r>
          </a:p>
          <a:p>
            <a:r>
              <a:rPr lang="en-US" smtClean="0"/>
              <a:t>No odor or taste concerns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53313" y="6629400"/>
            <a:ext cx="1690687" cy="207963"/>
          </a:xfrm>
          <a:prstGeom prst="rect">
            <a:avLst/>
          </a:prstGeom>
          <a:noFill/>
        </p:spPr>
        <p:txBody>
          <a:bodyPr/>
          <a:lstStyle/>
          <a:p>
            <a:fld id="{16D9D7B5-CE00-4977-909C-3D9F4DC50E2A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UV-Light Disadvantages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Energy demand is high</a:t>
            </a:r>
          </a:p>
          <a:p>
            <a:r>
              <a:rPr lang="en-US" smtClean="0"/>
              <a:t>Capital costs can be high</a:t>
            </a:r>
          </a:p>
          <a:p>
            <a:r>
              <a:rPr lang="en-US" smtClean="0"/>
              <a:t>Maintenance intensive</a:t>
            </a:r>
          </a:p>
          <a:p>
            <a:r>
              <a:rPr lang="en-US" smtClean="0"/>
              <a:t>Concerns with color, turbidity, dissolved minerals</a:t>
            </a:r>
          </a:p>
          <a:p>
            <a:r>
              <a:rPr lang="en-US" smtClean="0"/>
              <a:t>Must maintain a constant flow</a:t>
            </a:r>
          </a:p>
          <a:p>
            <a:r>
              <a:rPr lang="en-US" smtClean="0"/>
              <a:t>Leaves no residual disinfection power</a:t>
            </a: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53313" y="6629400"/>
            <a:ext cx="1690687" cy="207963"/>
          </a:xfrm>
          <a:prstGeom prst="rect">
            <a:avLst/>
          </a:prstGeom>
          <a:noFill/>
        </p:spPr>
        <p:txBody>
          <a:bodyPr/>
          <a:lstStyle/>
          <a:p>
            <a:fld id="{CC698461-256D-40BA-B348-2A8CDD89A356}" type="slidenum">
              <a:rPr lang="de-DE" smtClean="0"/>
              <a:pPr/>
              <a:t>11</a:t>
            </a:fld>
            <a:endParaRPr lang="de-DE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Ozone Advantages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Strongest disinfectant that is safe to use</a:t>
            </a:r>
          </a:p>
          <a:p>
            <a:r>
              <a:rPr lang="en-US" smtClean="0"/>
              <a:t>Decomposes into oxygen</a:t>
            </a:r>
          </a:p>
          <a:p>
            <a:r>
              <a:rPr lang="en-US" smtClean="0"/>
              <a:t>Generated on-site</a:t>
            </a:r>
          </a:p>
          <a:p>
            <a:r>
              <a:rPr lang="en-US" smtClean="0"/>
              <a:t>No taste or odor problems</a:t>
            </a:r>
          </a:p>
          <a:p>
            <a:r>
              <a:rPr lang="en-US" smtClean="0"/>
              <a:t>Kills bacteria, germs, biofilms</a:t>
            </a:r>
          </a:p>
          <a:p>
            <a:r>
              <a:rPr lang="en-US" smtClean="0"/>
              <a:t>Chemical-free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Ozone Disadvantages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 costs can be high</a:t>
            </a:r>
          </a:p>
          <a:p>
            <a:r>
              <a:rPr lang="en-US" dirty="0" smtClean="0"/>
              <a:t>Energy demand is high</a:t>
            </a:r>
          </a:p>
          <a:p>
            <a:r>
              <a:rPr lang="en-US" dirty="0" smtClean="0"/>
              <a:t>Temperature, humidity and pressure can be a factor</a:t>
            </a:r>
          </a:p>
          <a:p>
            <a:r>
              <a:rPr lang="en-US" dirty="0" smtClean="0"/>
              <a:t>Half-life of only 20 minutes</a:t>
            </a:r>
          </a:p>
          <a:p>
            <a:r>
              <a:rPr lang="en-US" dirty="0" smtClean="0"/>
              <a:t>Can breakdown organic components</a:t>
            </a:r>
          </a:p>
          <a:p>
            <a:r>
              <a:rPr lang="en-US" dirty="0" smtClean="0"/>
              <a:t>Short residual disinfecting power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Peracetic Acid (PAA) Advantages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Mixture of Acetic Acid and Hydrogen Peroxide</a:t>
            </a:r>
          </a:p>
          <a:p>
            <a:r>
              <a:rPr lang="en-US" dirty="0" smtClean="0"/>
              <a:t>Strong disinfectant</a:t>
            </a:r>
          </a:p>
          <a:p>
            <a:r>
              <a:rPr lang="en-US" dirty="0" smtClean="0"/>
              <a:t>Penetrates bacteria membranes</a:t>
            </a:r>
          </a:p>
          <a:p>
            <a:r>
              <a:rPr lang="en-US" dirty="0" smtClean="0"/>
              <a:t>Widely used in the F&amp;B market</a:t>
            </a:r>
          </a:p>
          <a:p>
            <a:r>
              <a:rPr lang="en-US" dirty="0" smtClean="0"/>
              <a:t>Minimal capital cost (pumps/analyzers)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Peracetic Acid (PAA) Disadvantages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 and temperature dependent</a:t>
            </a:r>
          </a:p>
          <a:p>
            <a:r>
              <a:rPr lang="en-US" smtClean="0"/>
              <a:t>Can be very corrosive</a:t>
            </a:r>
          </a:p>
          <a:p>
            <a:r>
              <a:rPr lang="en-US" smtClean="0"/>
              <a:t>Very expensive (compared to others)</a:t>
            </a:r>
          </a:p>
          <a:p>
            <a:r>
              <a:rPr lang="en-US" smtClean="0"/>
              <a:t>Strong odor</a:t>
            </a:r>
          </a:p>
          <a:p>
            <a:r>
              <a:rPr lang="en-US" smtClean="0"/>
              <a:t>Stored on-site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600" dirty="0" smtClean="0"/>
              <a:t>Chlorine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763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Chlorine Advantages</a:t>
            </a: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Comes in gas, liquid and solid forms</a:t>
            </a:r>
          </a:p>
          <a:p>
            <a:r>
              <a:rPr lang="en-US" smtClean="0"/>
              <a:t>Most widely used disinfectant</a:t>
            </a:r>
          </a:p>
          <a:p>
            <a:r>
              <a:rPr lang="en-US" smtClean="0"/>
              <a:t>Good overall disinfectant</a:t>
            </a:r>
          </a:p>
          <a:p>
            <a:r>
              <a:rPr lang="en-US" smtClean="0"/>
              <a:t>Users have a comfort range</a:t>
            </a:r>
          </a:p>
          <a:p>
            <a:r>
              <a:rPr lang="en-US" smtClean="0"/>
              <a:t>Inexpensive (compared to others)</a:t>
            </a:r>
          </a:p>
          <a:p>
            <a:r>
              <a:rPr lang="en-US" smtClean="0"/>
              <a:t>Stored or generated on site</a:t>
            </a:r>
          </a:p>
          <a:p>
            <a:endParaRPr lang="en-US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000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Chlorine Disadvantages</a:t>
            </a: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odor and taste concerns</a:t>
            </a:r>
          </a:p>
          <a:p>
            <a:r>
              <a:rPr lang="en-US" dirty="0" smtClean="0"/>
              <a:t>Can form THM’s, TCA, HAA, other DPB’s</a:t>
            </a:r>
          </a:p>
          <a:p>
            <a:r>
              <a:rPr lang="en-US" dirty="0" smtClean="0"/>
              <a:t>&gt;10 times larger molecule than ClO</a:t>
            </a:r>
            <a:r>
              <a:rPr lang="en-US" sz="2000" dirty="0" smtClean="0"/>
              <a:t>2</a:t>
            </a:r>
          </a:p>
          <a:p>
            <a:r>
              <a:rPr lang="en-US" dirty="0" smtClean="0"/>
              <a:t>Forms H</a:t>
            </a:r>
            <a:r>
              <a:rPr lang="en-US" sz="2000" dirty="0" smtClean="0"/>
              <a:t>2</a:t>
            </a:r>
            <a:r>
              <a:rPr lang="en-US" dirty="0" smtClean="0"/>
              <a:t>S and </a:t>
            </a:r>
            <a:r>
              <a:rPr lang="en-US" dirty="0" err="1" smtClean="0"/>
              <a:t>HCl</a:t>
            </a:r>
            <a:r>
              <a:rPr lang="en-US" dirty="0" smtClean="0"/>
              <a:t> which corrode metal</a:t>
            </a:r>
          </a:p>
          <a:p>
            <a:r>
              <a:rPr lang="en-US" dirty="0" smtClean="0"/>
              <a:t>Very pH dependent</a:t>
            </a:r>
          </a:p>
          <a:p>
            <a:r>
              <a:rPr lang="en-US" dirty="0" smtClean="0"/>
              <a:t>Chlorine gas is a hazard!!</a:t>
            </a:r>
          </a:p>
          <a:p>
            <a:r>
              <a:rPr lang="en-US" dirty="0" smtClean="0"/>
              <a:t>Sodium hypochlorite decomposes</a:t>
            </a:r>
          </a:p>
          <a:p>
            <a:r>
              <a:rPr lang="en-US" dirty="0" smtClean="0"/>
              <a:t>Need large amounts to kill </a:t>
            </a:r>
            <a:r>
              <a:rPr lang="en-US" dirty="0" err="1" smtClean="0"/>
              <a:t>bacterias</a:t>
            </a:r>
            <a:endParaRPr lang="en-US" dirty="0" smtClean="0"/>
          </a:p>
          <a:p>
            <a:r>
              <a:rPr lang="en-US" dirty="0" smtClean="0"/>
              <a:t>Can form TCA’s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</a:t>
            </a:r>
            <a:r>
              <a:rPr lang="de-DE" smtClean="0"/>
              <a:t>of </a:t>
            </a:r>
            <a:r>
              <a:rPr lang="en-GB" smtClean="0"/>
              <a:t>Disinfect</a:t>
            </a:r>
            <a:r>
              <a:rPr lang="de-DE" smtClean="0"/>
              <a:t>ants</a:t>
            </a:r>
            <a:endParaRPr lang="en-US" dirty="0"/>
          </a:p>
        </p:txBody>
      </p:sp>
      <p:graphicFrame>
        <p:nvGraphicFramePr>
          <p:cNvPr id="208899" name="Object 3"/>
          <p:cNvGraphicFramePr>
            <a:graphicFrameLocks/>
          </p:cNvGraphicFramePr>
          <p:nvPr/>
        </p:nvGraphicFramePr>
        <p:xfrm>
          <a:off x="0" y="1676400"/>
          <a:ext cx="934720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6" name="Dokument" r:id="rId3" imgW="6876288" imgH="3640836" progId="Word.Document.8">
                  <p:embed/>
                </p:oleObj>
              </mc:Choice>
              <mc:Fallback>
                <p:oleObj name="Dokument" r:id="rId3" imgW="6876288" imgH="3640836" progId="Word.Documen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9347200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 Hopkins – Hopkins Technical Products</a:t>
            </a:r>
          </a:p>
          <a:p>
            <a:r>
              <a:rPr lang="en-US" dirty="0" smtClean="0"/>
              <a:t>Fred Bender – Hopkins Technical Products</a:t>
            </a:r>
          </a:p>
          <a:p>
            <a:r>
              <a:rPr lang="en-US" dirty="0" smtClean="0"/>
              <a:t>Greg Cozzi – Hopkins Technical </a:t>
            </a:r>
            <a:r>
              <a:rPr lang="en-US" dirty="0" smtClean="0"/>
              <a:t>Products</a:t>
            </a:r>
          </a:p>
          <a:p>
            <a:r>
              <a:rPr lang="en-US" dirty="0" smtClean="0"/>
              <a:t>Patrick Teel – Hopkins Technical Products</a:t>
            </a:r>
            <a:endParaRPr lang="en-US" dirty="0" smtClean="0"/>
          </a:p>
          <a:p>
            <a:r>
              <a:rPr lang="en-US" dirty="0" smtClean="0"/>
              <a:t>Jeff Drappo – PFC Regional Manager</a:t>
            </a:r>
            <a:endParaRPr lang="en-US" dirty="0" smtClean="0"/>
          </a:p>
          <a:p>
            <a:r>
              <a:rPr lang="en-US" dirty="0" smtClean="0"/>
              <a:t>Janet Berbach – Director of Corporate Events PFC</a:t>
            </a:r>
          </a:p>
          <a:p>
            <a:r>
              <a:rPr lang="en-US" dirty="0" smtClean="0"/>
              <a:t>Ken Gibson – Director PFC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Disinfection By-Products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650038"/>
            <a:ext cx="2051050" cy="207962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Chlorine Dioxide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453313" y="6629400"/>
            <a:ext cx="1690687" cy="20796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Comparison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 rot="16200000">
            <a:off x="7949407" y="737394"/>
            <a:ext cx="1801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</a:rPr>
              <a:t>Pr</a:t>
            </a:r>
            <a:r>
              <a:rPr lang="en-US" b="1">
                <a:solidFill>
                  <a:srgbClr val="FF6633"/>
                </a:solidFill>
              </a:rPr>
              <a:t>o</a:t>
            </a:r>
            <a:r>
              <a:rPr lang="en-US" b="1">
                <a:solidFill>
                  <a:srgbClr val="333399"/>
                </a:solidFill>
              </a:rPr>
              <a:t>Minent</a:t>
            </a:r>
          </a:p>
        </p:txBody>
      </p:sp>
      <p:graphicFrame>
        <p:nvGraphicFramePr>
          <p:cNvPr id="12292" name="Object 4"/>
          <p:cNvGraphicFramePr>
            <a:graphicFrameLocks/>
          </p:cNvGraphicFramePr>
          <p:nvPr/>
        </p:nvGraphicFramePr>
        <p:xfrm>
          <a:off x="533400" y="2224088"/>
          <a:ext cx="8380413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5" name="Dokument" r:id="rId4" imgW="7010400" imgH="3160776" progId="Word.Document.8">
                  <p:embed/>
                </p:oleObj>
              </mc:Choice>
              <mc:Fallback>
                <p:oleObj name="Dokument" r:id="rId4" imgW="7010400" imgH="3160776" progId="Word.Documen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24088"/>
                        <a:ext cx="8380413" cy="377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657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THM Formation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1295400"/>
            <a:ext cx="7848600" cy="4940300"/>
            <a:chOff x="528" y="720"/>
            <a:chExt cx="4944" cy="3112"/>
          </a:xfrm>
        </p:grpSpPr>
        <p:graphicFrame>
          <p:nvGraphicFramePr>
            <p:cNvPr id="7170" name="Object 3"/>
            <p:cNvGraphicFramePr>
              <a:graphicFrameLocks/>
            </p:cNvGraphicFramePr>
            <p:nvPr/>
          </p:nvGraphicFramePr>
          <p:xfrm>
            <a:off x="528" y="720"/>
            <a:ext cx="4928" cy="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9" name="Dokument" r:id="rId3" imgW="6455664" imgH="4078224" progId="Word.Document.8">
                    <p:embed/>
                  </p:oleObj>
                </mc:Choice>
                <mc:Fallback>
                  <p:oleObj name="Dokument" r:id="rId3" imgW="6455664" imgH="4078224" progId="Word.Document.8">
                    <p:embed/>
                    <p:pic>
                      <p:nvPicPr>
                        <p:cNvPr id="0" name="Picture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720"/>
                          <a:ext cx="4928" cy="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5" name="Text Box 4"/>
            <p:cNvSpPr txBox="1">
              <a:spLocks noChangeArrowheads="1"/>
            </p:cNvSpPr>
            <p:nvPr/>
          </p:nvSpPr>
          <p:spPr bwMode="auto">
            <a:xfrm>
              <a:off x="528" y="3504"/>
              <a:ext cx="4944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2000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871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Chlorine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Reactions after dosage in water:</a:t>
            </a:r>
          </a:p>
          <a:p>
            <a:pPr lvl="1"/>
            <a:r>
              <a:rPr lang="de-DE" smtClean="0"/>
              <a:t>Chlorine gas forms Hypochlorous Acid, HOCl</a:t>
            </a:r>
          </a:p>
          <a:p>
            <a:pPr lvl="1"/>
            <a:r>
              <a:rPr lang="de-DE" smtClean="0"/>
              <a:t>the pH of the water is lowered</a:t>
            </a:r>
          </a:p>
          <a:p>
            <a:pPr lvl="1"/>
            <a:r>
              <a:rPr lang="de-DE" smtClean="0"/>
              <a:t>Bleach, Sodium Hypochlorite, also forms Hypochlorous Acid, HOCl, but</a:t>
            </a:r>
          </a:p>
          <a:p>
            <a:pPr lvl="1"/>
            <a:r>
              <a:rPr lang="de-DE" smtClean="0"/>
              <a:t>the pH of the water rises, due to its alkalinity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650038"/>
            <a:ext cx="2051050" cy="2079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Chlorine Dioxide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Chlorine at High pH-Values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Above pH 7   Hypochlorous acid, HOCl starts decomposing and the Hypochlorite ion, ClO-  is formed:</a:t>
            </a:r>
          </a:p>
          <a:p>
            <a:pPr>
              <a:buNone/>
            </a:pPr>
            <a:r>
              <a:rPr lang="de-DE" dirty="0" smtClean="0"/>
              <a:t>		HOCl (50%)		      H+  +  ClO- (50%)</a:t>
            </a:r>
          </a:p>
          <a:p>
            <a:endParaRPr lang="en-GB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9000" y="2590800"/>
            <a:ext cx="1295400" cy="400050"/>
            <a:chOff x="2448" y="3715"/>
            <a:chExt cx="816" cy="25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2448" y="3936"/>
              <a:ext cx="81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2528" y="3715"/>
              <a:ext cx="6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eaLnBrk="1" hangingPunct="1"/>
              <a:r>
                <a:rPr lang="de-DE" sz="2000" b="1" dirty="0"/>
                <a:t>pH 7.5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2193925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</a:rPr>
              <a:t>Chlorine Source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33400" y="2955925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Chlorine Gas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533400" y="3565525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Sodium Hypochlorite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533400" y="42513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Calcium Hypochlorite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733800" y="2193924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0000"/>
                </a:solidFill>
              </a:rPr>
              <a:t>Initial Reaction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3810000" y="2895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Cl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+ H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O -&gt;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err="1">
                <a:solidFill>
                  <a:srgbClr val="FF6600"/>
                </a:solidFill>
              </a:rPr>
              <a:t>HOCl</a:t>
            </a:r>
            <a:r>
              <a:rPr lang="en-US" sz="2000" dirty="0">
                <a:solidFill>
                  <a:srgbClr val="000000"/>
                </a:solidFill>
              </a:rPr>
              <a:t> + H</a:t>
            </a:r>
            <a:r>
              <a:rPr lang="en-US" sz="2000" baseline="30000" dirty="0">
                <a:solidFill>
                  <a:srgbClr val="000000"/>
                </a:solidFill>
              </a:rPr>
              <a:t>+</a:t>
            </a:r>
            <a:r>
              <a:rPr lang="en-US" sz="2000" dirty="0">
                <a:solidFill>
                  <a:srgbClr val="000000"/>
                </a:solidFill>
              </a:rPr>
              <a:t> + </a:t>
            </a:r>
            <a:r>
              <a:rPr lang="en-US" sz="2000" dirty="0" err="1">
                <a:solidFill>
                  <a:srgbClr val="000000"/>
                </a:solidFill>
              </a:rPr>
              <a:t>Cl</a:t>
            </a:r>
            <a:r>
              <a:rPr lang="en-US" sz="2000" baseline="30000" dirty="0">
                <a:solidFill>
                  <a:srgbClr val="000000"/>
                </a:solidFill>
              </a:rPr>
              <a:t>-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3810000" y="3565525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0000"/>
                </a:solidFill>
              </a:rPr>
              <a:t>NaOCl</a:t>
            </a:r>
            <a:r>
              <a:rPr lang="en-US" sz="2000" dirty="0">
                <a:solidFill>
                  <a:srgbClr val="000000"/>
                </a:solidFill>
              </a:rPr>
              <a:t> + H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O -&gt; </a:t>
            </a:r>
            <a:r>
              <a:rPr lang="en-US" sz="2000" dirty="0" err="1">
                <a:solidFill>
                  <a:srgbClr val="FF6600"/>
                </a:solidFill>
              </a:rPr>
              <a:t>HOCl</a:t>
            </a:r>
            <a:r>
              <a:rPr lang="en-US" sz="2000" dirty="0">
                <a:solidFill>
                  <a:srgbClr val="000000"/>
                </a:solidFill>
              </a:rPr>
              <a:t> + Na</a:t>
            </a:r>
            <a:r>
              <a:rPr lang="en-US" sz="2000" baseline="30000" dirty="0">
                <a:solidFill>
                  <a:srgbClr val="000000"/>
                </a:solidFill>
              </a:rPr>
              <a:t>+</a:t>
            </a:r>
            <a:r>
              <a:rPr lang="en-US" sz="2000" dirty="0">
                <a:solidFill>
                  <a:srgbClr val="000000"/>
                </a:solidFill>
              </a:rPr>
              <a:t> + OH</a:t>
            </a:r>
            <a:r>
              <a:rPr lang="en-US" sz="2000" baseline="30000" dirty="0">
                <a:solidFill>
                  <a:srgbClr val="000000"/>
                </a:solidFill>
              </a:rPr>
              <a:t>-</a:t>
            </a:r>
            <a:endParaRPr 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3810000" y="4251325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Ca(OCl)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 + 2H</a:t>
            </a:r>
            <a:r>
              <a:rPr lang="en-US" sz="2000" baseline="-25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O -&gt; 2</a:t>
            </a:r>
            <a:r>
              <a:rPr lang="en-US" sz="2000">
                <a:solidFill>
                  <a:srgbClr val="FF6600"/>
                </a:solidFill>
              </a:rPr>
              <a:t>HOCl</a:t>
            </a:r>
            <a:r>
              <a:rPr lang="en-US" sz="2000">
                <a:solidFill>
                  <a:srgbClr val="000000"/>
                </a:solidFill>
              </a:rPr>
              <a:t> + Ca</a:t>
            </a:r>
            <a:r>
              <a:rPr lang="en-US" sz="2000" baseline="30000">
                <a:solidFill>
                  <a:srgbClr val="000000"/>
                </a:solidFill>
              </a:rPr>
              <a:t>++</a:t>
            </a:r>
            <a:r>
              <a:rPr lang="en-US" sz="2000">
                <a:solidFill>
                  <a:srgbClr val="000000"/>
                </a:solidFill>
              </a:rPr>
              <a:t> + (OH)</a:t>
            </a:r>
            <a:r>
              <a:rPr lang="en-US" sz="2000" baseline="30000">
                <a:solidFill>
                  <a:srgbClr val="000000"/>
                </a:solidFill>
              </a:rPr>
              <a:t>=</a:t>
            </a:r>
            <a:endParaRPr lang="en-US" sz="2000" baseline="-25000">
              <a:solidFill>
                <a:srgbClr val="000000"/>
              </a:solidFill>
            </a:endParaRP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2209800" y="51054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000000"/>
                </a:solidFill>
              </a:rPr>
              <a:t>Secondary (Dissociation) Reaction (pH increases)</a:t>
            </a: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2971800" y="5851525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6600"/>
                </a:solidFill>
              </a:rPr>
              <a:t>HOCl</a:t>
            </a:r>
            <a:r>
              <a:rPr lang="en-US" sz="2000">
                <a:solidFill>
                  <a:srgbClr val="000000"/>
                </a:solidFill>
              </a:rPr>
              <a:t> &lt;--&gt; H</a:t>
            </a:r>
            <a:r>
              <a:rPr lang="en-US" sz="2000" baseline="30000">
                <a:solidFill>
                  <a:srgbClr val="000000"/>
                </a:solidFill>
              </a:rPr>
              <a:t>+</a:t>
            </a:r>
            <a:r>
              <a:rPr lang="en-US" sz="2000">
                <a:solidFill>
                  <a:srgbClr val="000000"/>
                </a:solidFill>
              </a:rPr>
              <a:t> + </a:t>
            </a:r>
            <a:r>
              <a:rPr lang="en-US" sz="2000">
                <a:solidFill>
                  <a:srgbClr val="FF6600"/>
                </a:solidFill>
              </a:rPr>
              <a:t>OCl</a:t>
            </a:r>
            <a:r>
              <a:rPr lang="en-US" sz="2000" baseline="30000">
                <a:solidFill>
                  <a:srgbClr val="FF6600"/>
                </a:solidFill>
              </a:rPr>
              <a:t>-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Dissociation of Chlorine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65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Hypochlorite-Ion  ClO-</a:t>
            </a:r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Due to its electric charge, water molecules form a hydrate layer around it</a:t>
            </a:r>
          </a:p>
          <a:p>
            <a:r>
              <a:rPr lang="de-DE" smtClean="0"/>
              <a:t>The Hypochlorite ion, ClO- gets bigger </a:t>
            </a:r>
          </a:p>
          <a:p>
            <a:r>
              <a:rPr lang="de-DE" smtClean="0"/>
              <a:t>The chances are very small that it will enter the cellular membrane of a micro-organism (such as biofilm)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Influence of different pH-values</a:t>
            </a:r>
            <a:endParaRPr lang="en-GB" dirty="0" smtClean="0"/>
          </a:p>
        </p:txBody>
      </p:sp>
      <p:graphicFrame>
        <p:nvGraphicFramePr>
          <p:cNvPr id="41987" name="Object 2051"/>
          <p:cNvGraphicFramePr>
            <a:graphicFrameLocks/>
          </p:cNvGraphicFramePr>
          <p:nvPr/>
        </p:nvGraphicFramePr>
        <p:xfrm>
          <a:off x="381000" y="1244600"/>
          <a:ext cx="82169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iagramm" r:id="rId4" imgW="4181487" imgH="2752817" progId="Excel.Sheet.8">
                  <p:embed followColorScheme="full"/>
                </p:oleObj>
              </mc:Choice>
              <mc:Fallback>
                <p:oleObj name="Diagramm" r:id="rId4" imgW="4181487" imgH="2752817" progId="Excel.Sheet.8">
                  <p:embed followColorScheme="full"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44600"/>
                        <a:ext cx="82169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DAFED214-0826-41B5-A7F1-0B673E750160}" type="slidenum">
              <a:rPr lang="en-US" smtClean="0"/>
              <a:pPr/>
              <a:t>27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-28575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Worksheet" r:id="rId4" imgW="4965840" imgH="3735000" progId="Excel.Sheet.8">
                  <p:embed/>
                </p:oleObj>
              </mc:Choice>
              <mc:Fallback>
                <p:oleObj name="Worksheet" r:id="rId4" imgW="4965840" imgH="3735000" progId="Excel.Sheet.8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8575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7696200" y="609600"/>
            <a:ext cx="838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0%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7696200" y="1143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10%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7696200" y="16764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20%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96200" y="21336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30%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7696200" y="25908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40%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7696200" y="31242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50%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7696200" y="35814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60%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7696200" y="4114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70%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7696200" y="4572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80%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696200" y="51054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90%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7696200" y="55626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100%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4191000" y="6248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 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 rot="-5400000">
            <a:off x="-2328069" y="2937670"/>
            <a:ext cx="578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Percent of Chlorine as Hypochlorous Acid (HOCl)</a:t>
            </a: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 rot="16200000" flipH="1">
            <a:off x="5822157" y="3093243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Percent of Chlorine as Hypochlorite Ion (OCl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2286000" y="28194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HOCl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5486400" y="22860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OCl</a:t>
            </a:r>
            <a:r>
              <a:rPr lang="en-US" sz="3200" b="1" baseline="30000"/>
              <a:t>-</a:t>
            </a:r>
            <a:endParaRPr lang="en-US" sz="3200" b="1"/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2286000" y="3048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Chlorine Dissociation Curve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3733800" y="65532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6699"/>
                </a:solidFill>
              </a:rPr>
              <a:t>Pr</a:t>
            </a:r>
            <a:r>
              <a:rPr lang="en-US" sz="1400">
                <a:solidFill>
                  <a:srgbClr val="FF3300"/>
                </a:solidFill>
              </a:rPr>
              <a:t>o</a:t>
            </a:r>
            <a:r>
              <a:rPr lang="en-US" sz="1400">
                <a:solidFill>
                  <a:srgbClr val="336699"/>
                </a:solidFill>
              </a:rPr>
              <a:t>Minent Fluid Controls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TCP</a:t>
            </a:r>
            <a:r>
              <a:rPr lang="en-US" sz="2400" dirty="0" smtClean="0"/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– </a:t>
            </a:r>
            <a:r>
              <a:rPr lang="en-US" dirty="0" err="1" smtClean="0"/>
              <a:t>Trichlorophenols</a:t>
            </a:r>
            <a:endParaRPr lang="en-US" dirty="0" smtClean="0"/>
          </a:p>
          <a:p>
            <a:pPr lvl="1"/>
            <a:r>
              <a:rPr lang="en-US" dirty="0" smtClean="0"/>
              <a:t>Traced to chlorine</a:t>
            </a:r>
          </a:p>
          <a:p>
            <a:pPr lvl="1"/>
            <a:r>
              <a:rPr lang="en-US" dirty="0" smtClean="0"/>
              <a:t>Not naturally occurring</a:t>
            </a:r>
          </a:p>
          <a:p>
            <a:r>
              <a:rPr lang="en-US" dirty="0" smtClean="0"/>
              <a:t>TCA – 2,4,6 </a:t>
            </a:r>
            <a:r>
              <a:rPr lang="en-US" dirty="0" err="1" smtClean="0"/>
              <a:t>Trichloroanisole</a:t>
            </a:r>
            <a:endParaRPr lang="en-US" dirty="0" smtClean="0"/>
          </a:p>
          <a:p>
            <a:pPr lvl="1"/>
            <a:r>
              <a:rPr lang="en-US" dirty="0" smtClean="0"/>
              <a:t>Causes must and mold</a:t>
            </a:r>
          </a:p>
          <a:p>
            <a:pPr lvl="1"/>
            <a:r>
              <a:rPr lang="en-US" dirty="0" smtClean="0"/>
              <a:t>Cork Taint</a:t>
            </a:r>
          </a:p>
          <a:p>
            <a:pPr lvl="1"/>
            <a:r>
              <a:rPr lang="en-US" dirty="0" smtClean="0"/>
              <a:t>Causes loss of fruit intensity and aroma</a:t>
            </a:r>
          </a:p>
          <a:p>
            <a:pPr lvl="1"/>
            <a:r>
              <a:rPr lang="en-US" dirty="0" smtClean="0"/>
              <a:t>Comes from chlorine compounds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Part of </a:t>
            </a:r>
            <a:r>
              <a:rPr lang="en-US" dirty="0" err="1" smtClean="0"/>
              <a:t>Haloanisoles</a:t>
            </a:r>
            <a:r>
              <a:rPr lang="en-US" dirty="0" smtClean="0"/>
              <a:t> or </a:t>
            </a:r>
            <a:r>
              <a:rPr lang="en-US" dirty="0" err="1" smtClean="0"/>
              <a:t>Methoxybenzenes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1073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TCP</a:t>
            </a:r>
            <a:r>
              <a:rPr lang="en-US" sz="2400" dirty="0" smtClean="0"/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TeCA</a:t>
            </a:r>
            <a:r>
              <a:rPr lang="en-US" dirty="0" smtClean="0"/>
              <a:t> – 2,3,4,6 </a:t>
            </a:r>
            <a:r>
              <a:rPr lang="en-US" dirty="0" err="1" smtClean="0"/>
              <a:t>Tetrachloroanisole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PCA – </a:t>
            </a:r>
            <a:r>
              <a:rPr lang="en-US" dirty="0" err="1" smtClean="0"/>
              <a:t>Pentachloroanisole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HAA – </a:t>
            </a:r>
            <a:r>
              <a:rPr lang="en-US" dirty="0" err="1" smtClean="0"/>
              <a:t>Haloaceticacids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formed from chlorine or chlorine compounds!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1070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Seminar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Educate audience on Chlorine Dioxide disinfection for wineries</a:t>
            </a:r>
          </a:p>
          <a:p>
            <a:endParaRPr lang="en-US" dirty="0" smtClean="0"/>
          </a:p>
          <a:p>
            <a:r>
              <a:rPr lang="en-US" dirty="0" smtClean="0"/>
              <a:t>Why it is preferred over Chlorine, PAA, Ozone, UV</a:t>
            </a:r>
          </a:p>
          <a:p>
            <a:endParaRPr lang="en-US" dirty="0" smtClean="0"/>
          </a:p>
          <a:p>
            <a:r>
              <a:rPr lang="en-US" dirty="0" smtClean="0"/>
              <a:t>Generation methods of ClO</a:t>
            </a:r>
            <a:r>
              <a:rPr lang="en-US" sz="2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Safety Concerns</a:t>
            </a:r>
          </a:p>
          <a:p>
            <a:endParaRPr lang="en-US" dirty="0" smtClean="0"/>
          </a:p>
          <a:p>
            <a:r>
              <a:rPr lang="en-US" dirty="0" smtClean="0"/>
              <a:t>Applications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TBA 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TBP – </a:t>
            </a:r>
            <a:r>
              <a:rPr lang="en-US" dirty="0" err="1" smtClean="0"/>
              <a:t>Tribromophenols</a:t>
            </a:r>
            <a:endParaRPr lang="en-US" dirty="0" smtClean="0"/>
          </a:p>
          <a:p>
            <a:pPr lvl="1"/>
            <a:r>
              <a:rPr lang="en-US" dirty="0" smtClean="0"/>
              <a:t>Traced to bromine</a:t>
            </a:r>
          </a:p>
          <a:p>
            <a:pPr lvl="1"/>
            <a:r>
              <a:rPr lang="en-US" dirty="0" smtClean="0"/>
              <a:t>Not naturally occurring</a:t>
            </a:r>
          </a:p>
          <a:p>
            <a:r>
              <a:rPr lang="en-US" dirty="0" smtClean="0"/>
              <a:t>TBA – 2,4,6 </a:t>
            </a:r>
            <a:r>
              <a:rPr lang="en-US" dirty="0" err="1" smtClean="0"/>
              <a:t>Tribromoanisole</a:t>
            </a:r>
            <a:endParaRPr lang="en-US" dirty="0" smtClean="0"/>
          </a:p>
          <a:p>
            <a:pPr lvl="1"/>
            <a:r>
              <a:rPr lang="en-US" dirty="0" smtClean="0"/>
              <a:t>Causes must and mold</a:t>
            </a:r>
          </a:p>
          <a:p>
            <a:pPr lvl="1"/>
            <a:r>
              <a:rPr lang="en-US" dirty="0" smtClean="0"/>
              <a:t>Causes loss of fruit intensity and aroma</a:t>
            </a:r>
          </a:p>
          <a:p>
            <a:pPr lvl="1"/>
            <a:r>
              <a:rPr lang="en-US" dirty="0" smtClean="0"/>
              <a:t>Comes from bromine compounds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ClO</a:t>
            </a:r>
            <a:r>
              <a:rPr lang="en-US" sz="2000" b="1" dirty="0" smtClean="0"/>
              <a:t>2</a:t>
            </a:r>
            <a:r>
              <a:rPr lang="en-US" b="1" dirty="0" smtClean="0"/>
              <a:t> does not form TCA, TBA, or any TCP’s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789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600" dirty="0" smtClean="0"/>
              <a:t>Chlorine Dioxide</a:t>
            </a:r>
          </a:p>
        </p:txBody>
      </p:sp>
    </p:spTree>
    <p:extLst>
      <p:ext uri="{BB962C8B-B14F-4D97-AF65-F5344CB8AC3E}">
        <p14:creationId xmlns:p14="http://schemas.microsoft.com/office/powerpoint/2010/main" val="3966259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Chlorine Dioxide is not Chlorine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pH dependency</a:t>
            </a:r>
          </a:p>
          <a:p>
            <a:r>
              <a:rPr lang="en-US" smtClean="0"/>
              <a:t>Leaves no taste or odor concerns</a:t>
            </a:r>
          </a:p>
          <a:p>
            <a:r>
              <a:rPr lang="en-US" smtClean="0"/>
              <a:t>Leaves residual for days</a:t>
            </a:r>
          </a:p>
          <a:p>
            <a:r>
              <a:rPr lang="en-US" smtClean="0"/>
              <a:t>Increases shelf life of food products</a:t>
            </a:r>
          </a:p>
          <a:p>
            <a:r>
              <a:rPr lang="en-US" smtClean="0"/>
              <a:t>Does not form THM’s or other DBP’s</a:t>
            </a:r>
          </a:p>
          <a:p>
            <a:r>
              <a:rPr lang="en-US" smtClean="0"/>
              <a:t>Penetrates bacteria walls and destroys membranes and biofilms</a:t>
            </a:r>
          </a:p>
          <a:p>
            <a:r>
              <a:rPr lang="en-US" smtClean="0"/>
              <a:t>Does not chlorinate</a:t>
            </a:r>
          </a:p>
          <a:p>
            <a:r>
              <a:rPr lang="en-US" smtClean="0"/>
              <a:t>Does not react with water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Physical Properties of Chlorine Dioxide</a:t>
            </a:r>
            <a:endParaRPr lang="en-GB" dirty="0" smtClean="0"/>
          </a:p>
        </p:txBody>
      </p:sp>
      <p:sp>
        <p:nvSpPr>
          <p:cNvPr id="26627" name="Rectangle 10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Yellow-green gas, cannot be stored or compressed, has to be freshly produced</a:t>
            </a:r>
          </a:p>
          <a:p>
            <a:r>
              <a:rPr lang="en-GB" smtClean="0"/>
              <a:t>Soluble in water as a gas, off-gassing at:</a:t>
            </a:r>
          </a:p>
          <a:p>
            <a:pPr lvl="1"/>
            <a:r>
              <a:rPr lang="en-GB" smtClean="0"/>
              <a:t>increasing temperature</a:t>
            </a:r>
          </a:p>
          <a:p>
            <a:pPr lvl="1"/>
            <a:r>
              <a:rPr lang="en-GB" smtClean="0"/>
              <a:t>solution’s agitation</a:t>
            </a:r>
          </a:p>
          <a:p>
            <a:r>
              <a:rPr lang="en-GB" smtClean="0"/>
              <a:t>Aqueous solution is stable for a few days</a:t>
            </a:r>
          </a:p>
          <a:p>
            <a:r>
              <a:rPr lang="en-GB" smtClean="0"/>
              <a:t>Detect odor at 1.4-1,7 ppm</a:t>
            </a:r>
          </a:p>
          <a:p>
            <a:r>
              <a:rPr lang="en-GB" smtClean="0"/>
              <a:t>Can be an irritant &gt;4.5 ppm</a:t>
            </a:r>
          </a:p>
          <a:p>
            <a:endParaRPr lang="en-GB" smtClean="0"/>
          </a:p>
          <a:p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Properties of Chlorine Dioxide</a:t>
            </a:r>
            <a:endParaRPr lang="en-GB" dirty="0" smtClean="0"/>
          </a:p>
        </p:txBody>
      </p:sp>
      <p:grpSp>
        <p:nvGrpSpPr>
          <p:cNvPr id="27652" name="Group 1027"/>
          <p:cNvGrpSpPr>
            <a:grpSpLocks/>
          </p:cNvGrpSpPr>
          <p:nvPr/>
        </p:nvGrpSpPr>
        <p:grpSpPr bwMode="auto">
          <a:xfrm>
            <a:off x="914400" y="1219200"/>
            <a:ext cx="7162800" cy="1143000"/>
            <a:chOff x="576" y="672"/>
            <a:chExt cx="4512" cy="720"/>
          </a:xfrm>
        </p:grpSpPr>
        <p:sp>
          <p:nvSpPr>
            <p:cNvPr id="27654" name="Rectangle 1028"/>
            <p:cNvSpPr>
              <a:spLocks noChangeArrowheads="1"/>
            </p:cNvSpPr>
            <p:nvPr/>
          </p:nvSpPr>
          <p:spPr bwMode="auto">
            <a:xfrm>
              <a:off x="576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  <a:cs typeface="Arial" charset="0"/>
                </a:rPr>
                <a:t>•</a:t>
              </a:r>
              <a:r>
                <a:rPr lang="en-GB" sz="3600">
                  <a:solidFill>
                    <a:srgbClr val="000066"/>
                  </a:solidFill>
                </a:rPr>
                <a:t>O</a:t>
              </a:r>
            </a:p>
          </p:txBody>
        </p:sp>
        <p:sp>
          <p:nvSpPr>
            <p:cNvPr id="27655" name="Rectangle 1029"/>
            <p:cNvSpPr>
              <a:spLocks noChangeArrowheads="1"/>
            </p:cNvSpPr>
            <p:nvPr/>
          </p:nvSpPr>
          <p:spPr bwMode="auto">
            <a:xfrm>
              <a:off x="1200" y="700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Cl</a:t>
              </a:r>
            </a:p>
          </p:txBody>
        </p:sp>
        <p:sp>
          <p:nvSpPr>
            <p:cNvPr id="27656" name="Line 1030"/>
            <p:cNvSpPr>
              <a:spLocks noChangeShapeType="1"/>
            </p:cNvSpPr>
            <p:nvPr/>
          </p:nvSpPr>
          <p:spPr bwMode="auto">
            <a:xfrm rot="-1888945">
              <a:off x="1008" y="1055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1031"/>
            <p:cNvSpPr>
              <a:spLocks noChangeShapeType="1"/>
            </p:cNvSpPr>
            <p:nvPr/>
          </p:nvSpPr>
          <p:spPr bwMode="auto">
            <a:xfrm rot="-8425551">
              <a:off x="1680" y="1007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Rectangle 1032"/>
            <p:cNvSpPr>
              <a:spLocks noChangeArrowheads="1"/>
            </p:cNvSpPr>
            <p:nvPr/>
          </p:nvSpPr>
          <p:spPr bwMode="auto">
            <a:xfrm>
              <a:off x="1776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O</a:t>
              </a:r>
            </a:p>
          </p:txBody>
        </p:sp>
        <p:sp>
          <p:nvSpPr>
            <p:cNvPr id="27659" name="Line 1033"/>
            <p:cNvSpPr>
              <a:spLocks noChangeShapeType="1"/>
            </p:cNvSpPr>
            <p:nvPr/>
          </p:nvSpPr>
          <p:spPr bwMode="auto">
            <a:xfrm rot="-8425551">
              <a:off x="1632" y="1055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034"/>
            <p:cNvSpPr>
              <a:spLocks noChangeShapeType="1"/>
            </p:cNvSpPr>
            <p:nvPr/>
          </p:nvSpPr>
          <p:spPr bwMode="auto">
            <a:xfrm rot="8964694">
              <a:off x="1056" y="1103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Rectangle 1035"/>
            <p:cNvSpPr>
              <a:spLocks noChangeArrowheads="1"/>
            </p:cNvSpPr>
            <p:nvPr/>
          </p:nvSpPr>
          <p:spPr bwMode="auto">
            <a:xfrm>
              <a:off x="4464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O</a:t>
              </a:r>
              <a:r>
                <a:rPr lang="en-GB" sz="3600">
                  <a:solidFill>
                    <a:srgbClr val="000066"/>
                  </a:solidFill>
                  <a:cs typeface="Arial" charset="0"/>
                </a:rPr>
                <a:t>•</a:t>
              </a:r>
            </a:p>
          </p:txBody>
        </p:sp>
        <p:sp>
          <p:nvSpPr>
            <p:cNvPr id="27662" name="Rectangle 1036"/>
            <p:cNvSpPr>
              <a:spLocks noChangeArrowheads="1"/>
            </p:cNvSpPr>
            <p:nvPr/>
          </p:nvSpPr>
          <p:spPr bwMode="auto">
            <a:xfrm>
              <a:off x="3216" y="988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O</a:t>
              </a:r>
            </a:p>
          </p:txBody>
        </p:sp>
        <p:sp>
          <p:nvSpPr>
            <p:cNvPr id="27663" name="Rectangle 1037"/>
            <p:cNvSpPr>
              <a:spLocks noChangeArrowheads="1"/>
            </p:cNvSpPr>
            <p:nvPr/>
          </p:nvSpPr>
          <p:spPr bwMode="auto">
            <a:xfrm>
              <a:off x="3840" y="672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3600">
                  <a:solidFill>
                    <a:srgbClr val="000066"/>
                  </a:solidFill>
                </a:rPr>
                <a:t>Cl</a:t>
              </a:r>
            </a:p>
          </p:txBody>
        </p:sp>
        <p:sp>
          <p:nvSpPr>
            <p:cNvPr id="27664" name="Line 1038"/>
            <p:cNvSpPr>
              <a:spLocks noChangeShapeType="1"/>
            </p:cNvSpPr>
            <p:nvPr/>
          </p:nvSpPr>
          <p:spPr bwMode="auto">
            <a:xfrm rot="8964694">
              <a:off x="3696" y="1056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039"/>
            <p:cNvSpPr>
              <a:spLocks noChangeShapeType="1"/>
            </p:cNvSpPr>
            <p:nvPr/>
          </p:nvSpPr>
          <p:spPr bwMode="auto">
            <a:xfrm rot="8964694">
              <a:off x="3648" y="1008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040"/>
            <p:cNvSpPr>
              <a:spLocks noChangeShapeType="1"/>
            </p:cNvSpPr>
            <p:nvPr/>
          </p:nvSpPr>
          <p:spPr bwMode="auto">
            <a:xfrm rot="-8425551">
              <a:off x="4272" y="1056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041"/>
            <p:cNvSpPr>
              <a:spLocks noChangeShapeType="1"/>
            </p:cNvSpPr>
            <p:nvPr/>
          </p:nvSpPr>
          <p:spPr bwMode="auto">
            <a:xfrm rot="-8457393">
              <a:off x="4320" y="1007"/>
              <a:ext cx="336" cy="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AutoShape 1042"/>
            <p:cNvSpPr>
              <a:spLocks noChangeArrowheads="1"/>
            </p:cNvSpPr>
            <p:nvPr/>
          </p:nvSpPr>
          <p:spPr bwMode="auto">
            <a:xfrm>
              <a:off x="2592" y="912"/>
              <a:ext cx="576" cy="144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000066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Rectangle 1043"/>
          <p:cNvSpPr>
            <a:spLocks noChangeArrowheads="1"/>
          </p:cNvSpPr>
          <p:nvPr/>
        </p:nvSpPr>
        <p:spPr bwMode="auto">
          <a:xfrm>
            <a:off x="304800" y="23622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3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dirty="0" smtClean="0"/>
              <a:t>Unpaired </a:t>
            </a:r>
            <a:r>
              <a:rPr lang="en-GB" sz="2400" dirty="0"/>
              <a:t>electron, considered to be a free radical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en-GB" sz="2400" dirty="0"/>
              <a:t>high reactivity for oxidation and disinfection</a:t>
            </a:r>
            <a:br>
              <a:rPr lang="en-GB" sz="2400" dirty="0"/>
            </a:br>
            <a:r>
              <a:rPr lang="en-GB" sz="2400" dirty="0"/>
              <a:t>ClO</a:t>
            </a:r>
            <a:r>
              <a:rPr lang="en-GB" sz="2400" baseline="-25000" dirty="0"/>
              <a:t>2</a:t>
            </a:r>
            <a:r>
              <a:rPr lang="en-GB" sz="2400" dirty="0"/>
              <a:t>  +  e</a:t>
            </a:r>
            <a:r>
              <a:rPr lang="en-GB" sz="2400" baseline="30000" dirty="0"/>
              <a:t>-</a:t>
            </a:r>
            <a:r>
              <a:rPr lang="en-GB" sz="2400" dirty="0"/>
              <a:t>     </a:t>
            </a:r>
            <a:r>
              <a:rPr lang="en-GB" sz="2400" dirty="0">
                <a:sym typeface="Wingdings 3" pitchFamily="18" charset="2"/>
              </a:rPr>
              <a:t></a:t>
            </a:r>
            <a:r>
              <a:rPr lang="en-GB" sz="2400" dirty="0"/>
              <a:t>      ClO</a:t>
            </a:r>
            <a:r>
              <a:rPr lang="en-GB" sz="2400" baseline="-25000" dirty="0"/>
              <a:t>2</a:t>
            </a:r>
            <a:r>
              <a:rPr lang="en-GB" sz="2400" baseline="50000" dirty="0"/>
              <a:t>-</a:t>
            </a:r>
            <a:r>
              <a:rPr lang="en-GB" sz="2400" baseline="30000" dirty="0"/>
              <a:t>  </a:t>
            </a:r>
            <a:r>
              <a:rPr lang="en-GB" sz="2400" dirty="0"/>
              <a:t>(Chlorite)</a:t>
            </a:r>
            <a:r>
              <a:rPr lang="en-GB" sz="2400" baseline="30000" dirty="0"/>
              <a:t>           </a:t>
            </a:r>
            <a:r>
              <a:rPr lang="en-GB" sz="2400" dirty="0"/>
              <a:t>E</a:t>
            </a:r>
            <a:r>
              <a:rPr lang="en-GB" sz="2400" baseline="30000" dirty="0"/>
              <a:t>0</a:t>
            </a:r>
            <a:r>
              <a:rPr lang="en-GB" sz="2400" dirty="0"/>
              <a:t> = 0.95 V</a:t>
            </a:r>
          </a:p>
          <a:p>
            <a:pPr marL="342900" indent="-342900">
              <a:spcBef>
                <a:spcPct val="4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dirty="0" smtClean="0"/>
              <a:t>Soluble </a:t>
            </a:r>
            <a:r>
              <a:rPr lang="en-GB" sz="2400" dirty="0"/>
              <a:t>in water as a gas</a:t>
            </a:r>
          </a:p>
          <a:p>
            <a:pPr marL="742950" lvl="1" indent="-285750">
              <a:spcBef>
                <a:spcPct val="30000"/>
              </a:spcBef>
              <a:buClr>
                <a:srgbClr val="FF6600"/>
              </a:buClr>
              <a:buFontTx/>
              <a:buChar char="-"/>
            </a:pPr>
            <a:r>
              <a:rPr lang="en-GB" sz="2200" i="1" dirty="0"/>
              <a:t>reactivity independent of pH</a:t>
            </a:r>
          </a:p>
          <a:p>
            <a:pPr marL="742950" lvl="1" indent="-285750">
              <a:spcBef>
                <a:spcPct val="30000"/>
              </a:spcBef>
              <a:buClr>
                <a:srgbClr val="FF6600"/>
              </a:buClr>
              <a:buFontTx/>
              <a:buChar char="-"/>
            </a:pPr>
            <a:r>
              <a:rPr lang="en-GB" sz="2200" i="1" dirty="0"/>
              <a:t>able to penetrate cellular membranes</a:t>
            </a:r>
            <a:endParaRPr lang="de-DE" sz="2200" i="1" dirty="0"/>
          </a:p>
          <a:p>
            <a:pPr marL="742950" lvl="1" indent="-285750">
              <a:spcBef>
                <a:spcPct val="30000"/>
              </a:spcBef>
              <a:spcAft>
                <a:spcPct val="40000"/>
              </a:spcAft>
              <a:buClr>
                <a:srgbClr val="FF6600"/>
              </a:buClr>
              <a:buFontTx/>
              <a:buChar char="-"/>
            </a:pPr>
            <a:r>
              <a:rPr lang="de-DE" sz="2200" i="1" dirty="0"/>
              <a:t>able to kill and remove biofilm</a:t>
            </a:r>
          </a:p>
          <a:p>
            <a:pPr marL="342900" indent="-342900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 dirty="0" smtClean="0"/>
              <a:t>Much smaller molecule than chlorine</a:t>
            </a:r>
            <a:endParaRPr lang="en-GB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Reactions with Organic Substances</a:t>
            </a:r>
            <a:endParaRPr lang="en-GB" dirty="0" smtClean="0"/>
          </a:p>
        </p:txBody>
      </p:sp>
      <p:sp>
        <p:nvSpPr>
          <p:cNvPr id="286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Chlorine dioxide reacts only as an oxidant </a:t>
            </a:r>
          </a:p>
          <a:p>
            <a:r>
              <a:rPr lang="en-GB" smtClean="0"/>
              <a:t>Chlorine dioxide does not chlorinate</a:t>
            </a:r>
          </a:p>
          <a:p>
            <a:pPr lvl="1"/>
            <a:r>
              <a:rPr lang="de-DE" smtClean="0"/>
              <a:t>no</a:t>
            </a:r>
            <a:r>
              <a:rPr lang="en-GB" smtClean="0"/>
              <a:t> formation of  THM´s (trihalomethanes, e.g. chloroform)</a:t>
            </a:r>
          </a:p>
          <a:p>
            <a:pPr lvl="1"/>
            <a:r>
              <a:rPr lang="en-GB" smtClean="0"/>
              <a:t>no formation of chlorophenols </a:t>
            </a:r>
          </a:p>
          <a:p>
            <a:pPr lvl="1"/>
            <a:r>
              <a:rPr lang="en-GB" smtClean="0"/>
              <a:t>no formation of AOX (absorbable organic halides)</a:t>
            </a:r>
          </a:p>
          <a:p>
            <a:pPr lvl="1"/>
            <a:r>
              <a:rPr lang="en-GB" smtClean="0"/>
              <a:t>no reaction with ammonia</a:t>
            </a:r>
          </a:p>
          <a:p>
            <a:pPr lvl="1"/>
            <a:r>
              <a:rPr lang="en-GB" smtClean="0"/>
              <a:t>no taste or odor concerns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Reaction with Inorganic Substances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defTabSz="762000" eaLnBrk="0" hangingPunct="0">
              <a:lnSpc>
                <a:spcPct val="110000"/>
              </a:lnSpc>
              <a:buClr>
                <a:srgbClr val="FF6600"/>
              </a:buClr>
            </a:pPr>
            <a:r>
              <a:rPr lang="en-GB" sz="2400" smtClean="0">
                <a:solidFill>
                  <a:srgbClr val="000066"/>
                </a:solidFill>
              </a:rPr>
              <a:t>Iron, Manganese precipitates and has to be filtered</a:t>
            </a:r>
          </a:p>
          <a:p>
            <a:pPr marL="819150" lvl="1" indent="-285750" defTabSz="762000" eaLnBrk="0" hangingPunct="0">
              <a:lnSpc>
                <a:spcPct val="110000"/>
              </a:lnSpc>
              <a:buClr>
                <a:srgbClr val="FF6600"/>
              </a:buClr>
              <a:buNone/>
            </a:pPr>
            <a:r>
              <a:rPr lang="en-GB" sz="2400" b="1" i="1" smtClean="0">
                <a:solidFill>
                  <a:srgbClr val="000066"/>
                </a:solidFill>
              </a:rPr>
              <a:t>1 mg Iron consumes 1.2 mg ClO</a:t>
            </a:r>
            <a:r>
              <a:rPr lang="en-GB" sz="2400" b="1" i="1" baseline="-25000" smtClean="0">
                <a:solidFill>
                  <a:srgbClr val="000066"/>
                </a:solidFill>
              </a:rPr>
              <a:t>2</a:t>
            </a:r>
            <a:endParaRPr lang="en-GB" sz="2400" b="1" i="1" smtClean="0">
              <a:solidFill>
                <a:srgbClr val="000066"/>
              </a:solidFill>
            </a:endParaRPr>
          </a:p>
          <a:p>
            <a:pPr marL="819150" lvl="1" indent="-285750" defTabSz="762000" eaLnBrk="0" hangingPunct="0">
              <a:lnSpc>
                <a:spcPct val="110000"/>
              </a:lnSpc>
              <a:buClr>
                <a:srgbClr val="FF6600"/>
              </a:buClr>
              <a:buNone/>
            </a:pPr>
            <a:r>
              <a:rPr lang="en-GB" sz="2400" smtClean="0">
                <a:solidFill>
                  <a:srgbClr val="000066"/>
                </a:solidFill>
              </a:rPr>
              <a:t>Fe</a:t>
            </a:r>
            <a:r>
              <a:rPr lang="en-GB" sz="2400" baseline="30000" smtClean="0">
                <a:solidFill>
                  <a:srgbClr val="000066"/>
                </a:solidFill>
              </a:rPr>
              <a:t>2+</a:t>
            </a:r>
            <a:r>
              <a:rPr lang="en-GB" sz="2400" smtClean="0">
                <a:solidFill>
                  <a:srgbClr val="000066"/>
                </a:solidFill>
              </a:rPr>
              <a:t> + ClO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smtClean="0">
                <a:solidFill>
                  <a:srgbClr val="000066"/>
                </a:solidFill>
              </a:rPr>
              <a:t> + 3 H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smtClean="0">
                <a:solidFill>
                  <a:srgbClr val="000066"/>
                </a:solidFill>
              </a:rPr>
              <a:t>O     </a:t>
            </a:r>
            <a:r>
              <a:rPr lang="en-GB" sz="2400" smtClean="0">
                <a:solidFill>
                  <a:srgbClr val="000066"/>
                </a:solidFill>
                <a:sym typeface="Wingdings 3" pitchFamily="18" charset="2"/>
              </a:rPr>
              <a:t></a:t>
            </a:r>
            <a:r>
              <a:rPr lang="en-GB" sz="2400" smtClean="0">
                <a:solidFill>
                  <a:srgbClr val="000066"/>
                </a:solidFill>
              </a:rPr>
              <a:t>     Fe(OH)</a:t>
            </a:r>
            <a:r>
              <a:rPr lang="en-GB" sz="2400" baseline="-25000" smtClean="0">
                <a:solidFill>
                  <a:srgbClr val="000066"/>
                </a:solidFill>
              </a:rPr>
              <a:t>3</a:t>
            </a:r>
            <a:r>
              <a:rPr lang="en-GB" sz="2400" smtClean="0">
                <a:solidFill>
                  <a:srgbClr val="000066"/>
                </a:solidFill>
                <a:sym typeface="Wingdings 3" pitchFamily="18" charset="2"/>
              </a:rPr>
              <a:t></a:t>
            </a:r>
            <a:r>
              <a:rPr lang="en-GB" sz="2400" smtClean="0">
                <a:solidFill>
                  <a:srgbClr val="000066"/>
                </a:solidFill>
              </a:rPr>
              <a:t> + ClO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baseline="50000" smtClean="0">
                <a:solidFill>
                  <a:srgbClr val="000066"/>
                </a:solidFill>
              </a:rPr>
              <a:t>-</a:t>
            </a:r>
            <a:r>
              <a:rPr lang="en-GB" sz="2400" smtClean="0">
                <a:solidFill>
                  <a:srgbClr val="000066"/>
                </a:solidFill>
              </a:rPr>
              <a:t> + 3 H</a:t>
            </a:r>
            <a:r>
              <a:rPr lang="en-GB" sz="2400" baseline="30000" smtClean="0">
                <a:solidFill>
                  <a:srgbClr val="000066"/>
                </a:solidFill>
              </a:rPr>
              <a:t>+</a:t>
            </a:r>
          </a:p>
          <a:p>
            <a:pPr marL="819150" lvl="1" indent="-285750" defTabSz="762000" eaLnBrk="0" hangingPunct="0">
              <a:lnSpc>
                <a:spcPct val="110000"/>
              </a:lnSpc>
              <a:buClr>
                <a:srgbClr val="FF6600"/>
              </a:buClr>
              <a:buNone/>
            </a:pPr>
            <a:r>
              <a:rPr lang="en-GB" sz="2400" b="1" i="1" smtClean="0">
                <a:solidFill>
                  <a:srgbClr val="000066"/>
                </a:solidFill>
              </a:rPr>
              <a:t>1 mg Manganese consumes 2.5 mg ClO</a:t>
            </a:r>
            <a:r>
              <a:rPr lang="en-GB" sz="2400" b="1" i="1" baseline="-25000" smtClean="0">
                <a:solidFill>
                  <a:srgbClr val="000066"/>
                </a:solidFill>
              </a:rPr>
              <a:t>2</a:t>
            </a:r>
            <a:endParaRPr lang="en-GB" sz="2400" b="1" i="1" smtClean="0">
              <a:solidFill>
                <a:srgbClr val="000066"/>
              </a:solidFill>
            </a:endParaRPr>
          </a:p>
          <a:p>
            <a:pPr marL="819150" lvl="1" indent="-285750" defTabSz="762000" eaLnBrk="0" hangingPunct="0">
              <a:lnSpc>
                <a:spcPct val="110000"/>
              </a:lnSpc>
              <a:buClr>
                <a:srgbClr val="FF6600"/>
              </a:buClr>
              <a:buNone/>
            </a:pPr>
            <a:r>
              <a:rPr lang="en-GB" sz="2400" smtClean="0">
                <a:solidFill>
                  <a:srgbClr val="000066"/>
                </a:solidFill>
              </a:rPr>
              <a:t>Mn</a:t>
            </a:r>
            <a:r>
              <a:rPr lang="en-GB" sz="2400" baseline="30000" smtClean="0">
                <a:solidFill>
                  <a:srgbClr val="000066"/>
                </a:solidFill>
              </a:rPr>
              <a:t>2+</a:t>
            </a:r>
            <a:r>
              <a:rPr lang="en-GB" sz="2400" smtClean="0">
                <a:solidFill>
                  <a:srgbClr val="000066"/>
                </a:solidFill>
              </a:rPr>
              <a:t> + ClO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smtClean="0">
                <a:solidFill>
                  <a:srgbClr val="000066"/>
                </a:solidFill>
              </a:rPr>
              <a:t> + 2 H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smtClean="0">
                <a:solidFill>
                  <a:srgbClr val="000066"/>
                </a:solidFill>
              </a:rPr>
              <a:t>O    </a:t>
            </a:r>
            <a:r>
              <a:rPr lang="en-GB" sz="2400" smtClean="0">
                <a:solidFill>
                  <a:srgbClr val="000066"/>
                </a:solidFill>
                <a:sym typeface="Wingdings 3" pitchFamily="18" charset="2"/>
              </a:rPr>
              <a:t></a:t>
            </a:r>
            <a:r>
              <a:rPr lang="en-GB" sz="2400" smtClean="0">
                <a:solidFill>
                  <a:srgbClr val="000066"/>
                </a:solidFill>
              </a:rPr>
              <a:t>     MnO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smtClean="0">
                <a:solidFill>
                  <a:srgbClr val="000066"/>
                </a:solidFill>
                <a:sym typeface="Wingdings 3" pitchFamily="18" charset="2"/>
              </a:rPr>
              <a:t></a:t>
            </a:r>
            <a:r>
              <a:rPr lang="en-GB" sz="2400" smtClean="0">
                <a:solidFill>
                  <a:srgbClr val="000066"/>
                </a:solidFill>
              </a:rPr>
              <a:t> + ClO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baseline="50000" smtClean="0">
                <a:solidFill>
                  <a:srgbClr val="000066"/>
                </a:solidFill>
              </a:rPr>
              <a:t>-</a:t>
            </a:r>
            <a:r>
              <a:rPr lang="en-GB" sz="2400" smtClean="0">
                <a:solidFill>
                  <a:srgbClr val="000066"/>
                </a:solidFill>
              </a:rPr>
              <a:t> + 4 H</a:t>
            </a:r>
            <a:r>
              <a:rPr lang="en-GB" sz="2400" baseline="30000" smtClean="0">
                <a:solidFill>
                  <a:srgbClr val="000066"/>
                </a:solidFill>
              </a:rPr>
              <a:t>+</a:t>
            </a:r>
          </a:p>
          <a:p>
            <a:pPr marL="342900" indent="-342900" defTabSz="762000" eaLnBrk="0" hangingPunct="0">
              <a:lnSpc>
                <a:spcPct val="110000"/>
              </a:lnSpc>
              <a:spcBef>
                <a:spcPct val="50000"/>
              </a:spcBef>
              <a:buClr>
                <a:srgbClr val="FF6600"/>
              </a:buClr>
            </a:pPr>
            <a:r>
              <a:rPr lang="en-GB" sz="2400" smtClean="0">
                <a:solidFill>
                  <a:srgbClr val="000066"/>
                </a:solidFill>
              </a:rPr>
              <a:t>Nitrite is oxidized to Nitrate, Sulfide to Sulfate + Sulfur</a:t>
            </a:r>
          </a:p>
          <a:p>
            <a:pPr marL="819150" lvl="1" indent="-285750" defTabSz="762000" eaLnBrk="0" hangingPunct="0">
              <a:lnSpc>
                <a:spcPct val="110000"/>
              </a:lnSpc>
              <a:buClr>
                <a:srgbClr val="FF6600"/>
              </a:buClr>
              <a:buNone/>
            </a:pPr>
            <a:r>
              <a:rPr lang="en-GB" sz="2400" b="1" i="1" smtClean="0">
                <a:solidFill>
                  <a:srgbClr val="000066"/>
                </a:solidFill>
              </a:rPr>
              <a:t>1 mg Nitrite consumes 2.9 mg ClO</a:t>
            </a:r>
            <a:r>
              <a:rPr lang="en-GB" sz="2400" b="1" i="1" baseline="-25000" smtClean="0">
                <a:solidFill>
                  <a:srgbClr val="000066"/>
                </a:solidFill>
              </a:rPr>
              <a:t>2</a:t>
            </a:r>
          </a:p>
          <a:p>
            <a:pPr marL="819150" lvl="1" indent="-285750" defTabSz="762000" eaLnBrk="0" hangingPunct="0">
              <a:lnSpc>
                <a:spcPct val="110000"/>
              </a:lnSpc>
              <a:buClr>
                <a:srgbClr val="FF6600"/>
              </a:buClr>
              <a:buNone/>
            </a:pPr>
            <a:r>
              <a:rPr lang="en-GB" sz="2400" smtClean="0">
                <a:solidFill>
                  <a:srgbClr val="000066"/>
                </a:solidFill>
              </a:rPr>
              <a:t>NO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baseline="50000" smtClean="0">
                <a:solidFill>
                  <a:srgbClr val="000066"/>
                </a:solidFill>
              </a:rPr>
              <a:t>-</a:t>
            </a:r>
            <a:r>
              <a:rPr lang="en-GB" sz="2400" smtClean="0">
                <a:solidFill>
                  <a:srgbClr val="000066"/>
                </a:solidFill>
              </a:rPr>
              <a:t> + 2 ClO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smtClean="0">
                <a:solidFill>
                  <a:srgbClr val="000066"/>
                </a:solidFill>
              </a:rPr>
              <a:t> + H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smtClean="0">
                <a:solidFill>
                  <a:srgbClr val="000066"/>
                </a:solidFill>
              </a:rPr>
              <a:t>O    </a:t>
            </a:r>
            <a:r>
              <a:rPr lang="en-GB" sz="2400" smtClean="0">
                <a:solidFill>
                  <a:srgbClr val="000066"/>
                </a:solidFill>
                <a:sym typeface="Wingdings 3" pitchFamily="18" charset="2"/>
              </a:rPr>
              <a:t></a:t>
            </a:r>
            <a:r>
              <a:rPr lang="en-GB" sz="2400" smtClean="0">
                <a:solidFill>
                  <a:srgbClr val="000066"/>
                </a:solidFill>
              </a:rPr>
              <a:t>     NO</a:t>
            </a:r>
            <a:r>
              <a:rPr lang="en-GB" sz="2400" baseline="-25000" smtClean="0">
                <a:solidFill>
                  <a:srgbClr val="000066"/>
                </a:solidFill>
              </a:rPr>
              <a:t>3</a:t>
            </a:r>
            <a:r>
              <a:rPr lang="en-GB" sz="2400" baseline="50000" smtClean="0">
                <a:solidFill>
                  <a:srgbClr val="000066"/>
                </a:solidFill>
              </a:rPr>
              <a:t>-</a:t>
            </a:r>
            <a:r>
              <a:rPr lang="en-GB" sz="2400" baseline="-25000" smtClean="0">
                <a:solidFill>
                  <a:srgbClr val="000066"/>
                </a:solidFill>
              </a:rPr>
              <a:t> </a:t>
            </a:r>
            <a:r>
              <a:rPr lang="en-GB" sz="2400" smtClean="0">
                <a:solidFill>
                  <a:srgbClr val="000066"/>
                </a:solidFill>
              </a:rPr>
              <a:t> + 2 ClO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baseline="50000" smtClean="0">
                <a:solidFill>
                  <a:srgbClr val="000066"/>
                </a:solidFill>
              </a:rPr>
              <a:t>-</a:t>
            </a:r>
            <a:r>
              <a:rPr lang="en-GB" sz="2400" smtClean="0">
                <a:solidFill>
                  <a:srgbClr val="000066"/>
                </a:solidFill>
              </a:rPr>
              <a:t> + 2 H</a:t>
            </a:r>
            <a:r>
              <a:rPr lang="en-GB" sz="2400" baseline="30000" smtClean="0">
                <a:solidFill>
                  <a:srgbClr val="000066"/>
                </a:solidFill>
              </a:rPr>
              <a:t>+</a:t>
            </a:r>
          </a:p>
          <a:p>
            <a:pPr marL="819150" lvl="1" indent="-285750" defTabSz="762000" eaLnBrk="0" hangingPunct="0">
              <a:lnSpc>
                <a:spcPct val="110000"/>
              </a:lnSpc>
              <a:buClr>
                <a:srgbClr val="FF6600"/>
              </a:buClr>
              <a:buNone/>
            </a:pPr>
            <a:r>
              <a:rPr lang="en-GB" sz="2400" b="1" i="1" smtClean="0">
                <a:solidFill>
                  <a:srgbClr val="000066"/>
                </a:solidFill>
              </a:rPr>
              <a:t>1 mg Sulfide consumes 2.1 mg ClO</a:t>
            </a:r>
            <a:r>
              <a:rPr lang="en-GB" sz="2400" b="1" i="1" baseline="-25000" smtClean="0">
                <a:solidFill>
                  <a:srgbClr val="000066"/>
                </a:solidFill>
              </a:rPr>
              <a:t>2</a:t>
            </a:r>
          </a:p>
          <a:p>
            <a:pPr marL="819150" lvl="1" indent="-285750" defTabSz="762000" eaLnBrk="0" hangingPunct="0">
              <a:lnSpc>
                <a:spcPct val="110000"/>
              </a:lnSpc>
              <a:buClr>
                <a:srgbClr val="FF6600"/>
              </a:buClr>
              <a:buNone/>
            </a:pPr>
            <a:r>
              <a:rPr lang="en-GB" sz="2400" smtClean="0">
                <a:solidFill>
                  <a:srgbClr val="000066"/>
                </a:solidFill>
              </a:rPr>
              <a:t>2 S</a:t>
            </a:r>
            <a:r>
              <a:rPr lang="en-GB" sz="2400" baseline="50000" smtClean="0">
                <a:solidFill>
                  <a:srgbClr val="000066"/>
                </a:solidFill>
              </a:rPr>
              <a:t>-</a:t>
            </a:r>
            <a:r>
              <a:rPr lang="en-GB" sz="2400" smtClean="0">
                <a:solidFill>
                  <a:srgbClr val="000066"/>
                </a:solidFill>
              </a:rPr>
              <a:t> + 2 ClO</a:t>
            </a:r>
            <a:r>
              <a:rPr lang="en-GB" sz="2400" baseline="-25000" smtClean="0">
                <a:solidFill>
                  <a:srgbClr val="000066"/>
                </a:solidFill>
              </a:rPr>
              <a:t>2</a:t>
            </a:r>
            <a:r>
              <a:rPr lang="en-GB" sz="2400" smtClean="0">
                <a:solidFill>
                  <a:srgbClr val="000066"/>
                </a:solidFill>
              </a:rPr>
              <a:t>                </a:t>
            </a:r>
            <a:r>
              <a:rPr lang="en-GB" sz="2400" smtClean="0">
                <a:solidFill>
                  <a:srgbClr val="000066"/>
                </a:solidFill>
                <a:sym typeface="Wingdings 3" pitchFamily="18" charset="2"/>
              </a:rPr>
              <a:t></a:t>
            </a:r>
            <a:r>
              <a:rPr lang="en-GB" sz="2400" smtClean="0">
                <a:solidFill>
                  <a:srgbClr val="000066"/>
                </a:solidFill>
              </a:rPr>
              <a:t>     SO</a:t>
            </a:r>
            <a:r>
              <a:rPr lang="en-GB" sz="2400" baseline="-25000" smtClean="0">
                <a:solidFill>
                  <a:srgbClr val="000066"/>
                </a:solidFill>
              </a:rPr>
              <a:t>4</a:t>
            </a:r>
            <a:r>
              <a:rPr lang="en-GB" sz="2400" baseline="30000" smtClean="0">
                <a:solidFill>
                  <a:srgbClr val="000066"/>
                </a:solidFill>
              </a:rPr>
              <a:t>2 </a:t>
            </a:r>
            <a:r>
              <a:rPr lang="en-GB" sz="2400" baseline="50000" smtClean="0">
                <a:solidFill>
                  <a:srgbClr val="000066"/>
                </a:solidFill>
              </a:rPr>
              <a:t>-</a:t>
            </a:r>
            <a:r>
              <a:rPr lang="en-GB" sz="2400" baseline="30000" smtClean="0">
                <a:solidFill>
                  <a:srgbClr val="000066"/>
                </a:solidFill>
              </a:rPr>
              <a:t> </a:t>
            </a:r>
            <a:r>
              <a:rPr lang="en-GB" sz="2400" smtClean="0">
                <a:solidFill>
                  <a:srgbClr val="000066"/>
                </a:solidFill>
              </a:rPr>
              <a:t>+ S</a:t>
            </a:r>
            <a:r>
              <a:rPr lang="en-GB" sz="2400" smtClean="0">
                <a:solidFill>
                  <a:srgbClr val="000066"/>
                </a:solidFill>
                <a:sym typeface="Wingdings 3" pitchFamily="18" charset="2"/>
              </a:rPr>
              <a:t></a:t>
            </a:r>
            <a:r>
              <a:rPr lang="en-GB" sz="2400" smtClean="0">
                <a:solidFill>
                  <a:srgbClr val="000066"/>
                </a:solidFill>
              </a:rPr>
              <a:t> + 2 Cl</a:t>
            </a:r>
            <a:r>
              <a:rPr lang="en-GB" sz="2400" baseline="50000" smtClean="0">
                <a:solidFill>
                  <a:srgbClr val="000066"/>
                </a:solidFill>
              </a:rPr>
              <a:t>-</a:t>
            </a:r>
            <a:endParaRPr lang="en-GB" sz="2400" baseline="30000" smtClean="0">
              <a:solidFill>
                <a:srgbClr val="000066"/>
              </a:solidFill>
            </a:endParaRPr>
          </a:p>
          <a:p>
            <a:pPr marL="819150" lvl="1" indent="-285750" defTabSz="762000" eaLnBrk="0" hangingPunct="0">
              <a:buClr>
                <a:srgbClr val="FF6600"/>
              </a:buClr>
              <a:buNone/>
            </a:pPr>
            <a:endParaRPr lang="en-GB" sz="2400" b="1" i="1" baseline="-25000" smtClean="0">
              <a:solidFill>
                <a:srgbClr val="000066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of chlorine dioxide in water</a:t>
            </a:r>
            <a:endParaRPr lang="en-US" dirty="0"/>
          </a:p>
        </p:txBody>
      </p:sp>
      <p:pic>
        <p:nvPicPr>
          <p:cNvPr id="4" name="Picture 3" descr="ClO2 Solubility.png"/>
          <p:cNvPicPr>
            <a:picLocks noChangeAspect="1"/>
          </p:cNvPicPr>
          <p:nvPr/>
        </p:nvPicPr>
        <p:blipFill>
          <a:blip r:embed="rId2" cstate="print"/>
          <a:srcRect b="7042"/>
          <a:stretch>
            <a:fillRect/>
          </a:stretch>
        </p:blipFill>
        <p:spPr>
          <a:xfrm>
            <a:off x="1066800" y="1340185"/>
            <a:ext cx="6483119" cy="52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875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Disinfection force of Chlorine Dioxide</a:t>
            </a:r>
            <a:endParaRPr lang="en-US" dirty="0"/>
          </a:p>
        </p:txBody>
      </p:sp>
      <p:graphicFrame>
        <p:nvGraphicFramePr>
          <p:cNvPr id="36867" name="Object 3"/>
          <p:cNvGraphicFramePr>
            <a:graphicFrameLocks/>
          </p:cNvGraphicFramePr>
          <p:nvPr/>
        </p:nvGraphicFramePr>
        <p:xfrm>
          <a:off x="0" y="2133600"/>
          <a:ext cx="8753475" cy="35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Worksheet" r:id="rId3" imgW="5151083" imgH="1996588" progId="Excel.Sheet.8">
                  <p:embed followColorScheme="full"/>
                </p:oleObj>
              </mc:Choice>
              <mc:Fallback>
                <p:oleObj name="Worksheet" r:id="rId3" imgW="5151083" imgH="1996588" progId="Excel.Sheet.8">
                  <p:embed followColorScheme="full"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8753475" cy="356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7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762000" lvl="1" indent="-30480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</a:pPr>
            <a:r>
              <a:rPr lang="en-GB" sz="2400">
                <a:solidFill>
                  <a:srgbClr val="000066"/>
                </a:solidFill>
              </a:rPr>
              <a:t>Excellent disinfection even at low concentration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Bacterial Reduction with Chlorine Dioxide</a:t>
            </a:r>
            <a:endParaRPr lang="en-GB" dirty="0" smtClean="0"/>
          </a:p>
        </p:txBody>
      </p:sp>
      <p:graphicFrame>
        <p:nvGraphicFramePr>
          <p:cNvPr id="40653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726364"/>
              </p:ext>
            </p:extLst>
          </p:nvPr>
        </p:nvGraphicFramePr>
        <p:xfrm>
          <a:off x="457200" y="1371600"/>
          <a:ext cx="8528050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Document" r:id="rId4" imgW="7871297" imgH="4732671" progId="Word.Document.8">
                  <p:embed/>
                </p:oleObj>
              </mc:Choice>
              <mc:Fallback>
                <p:oleObj name="Document" r:id="rId4" imgW="7871297" imgH="4732671" progId="Word.Documen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528050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Hopkins Technical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Address: </a:t>
            </a:r>
          </a:p>
          <a:p>
            <a:pPr marL="703263" lvl="2" indent="0">
              <a:buNone/>
            </a:pPr>
            <a:r>
              <a:rPr lang="en-US" dirty="0" smtClean="0"/>
              <a:t>		2155-A Elkins Way</a:t>
            </a:r>
          </a:p>
          <a:p>
            <a:pPr marL="703263" lvl="2" indent="0">
              <a:buNone/>
            </a:pPr>
            <a:r>
              <a:rPr lang="en-US" dirty="0" smtClean="0"/>
              <a:t>		Brentwood, CA 94513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Phone:	925-240-2160</a:t>
            </a:r>
            <a:endParaRPr lang="en-US" dirty="0" smtClean="0"/>
          </a:p>
          <a:p>
            <a:pPr marL="0" indent="-3175">
              <a:buNone/>
            </a:pPr>
            <a:endParaRPr lang="en-US" dirty="0"/>
          </a:p>
          <a:p>
            <a:pPr marL="0" indent="-3175">
              <a:buNone/>
            </a:pPr>
            <a:r>
              <a:rPr lang="en-US" dirty="0" smtClean="0"/>
              <a:t>Fax : </a:t>
            </a:r>
            <a:r>
              <a:rPr lang="en-US" dirty="0" smtClean="0"/>
              <a:t>	</a:t>
            </a:r>
            <a:r>
              <a:rPr lang="en-US" dirty="0" smtClean="0"/>
              <a:t>	925-240-2166</a:t>
            </a:r>
          </a:p>
        </p:txBody>
      </p:sp>
    </p:spTree>
    <p:extLst>
      <p:ext uri="{BB962C8B-B14F-4D97-AF65-F5344CB8AC3E}">
        <p14:creationId xmlns:p14="http://schemas.microsoft.com/office/powerpoint/2010/main" val="2125401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Fungicidal Activity with Chlorine Dioxide</a:t>
            </a:r>
            <a:endParaRPr lang="en-GB" dirty="0" smtClean="0"/>
          </a:p>
        </p:txBody>
      </p:sp>
      <p:graphicFrame>
        <p:nvGraphicFramePr>
          <p:cNvPr id="408579" name="Object 20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22179"/>
              </p:ext>
            </p:extLst>
          </p:nvPr>
        </p:nvGraphicFramePr>
        <p:xfrm>
          <a:off x="0" y="1446213"/>
          <a:ext cx="8793163" cy="526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Document" r:id="rId4" imgW="8459125" imgH="5064780" progId="Word.Document.8">
                  <p:embed/>
                </p:oleObj>
              </mc:Choice>
              <mc:Fallback>
                <p:oleObj name="Document" r:id="rId4" imgW="8459125" imgH="5064780" progId="Word.Documen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6213"/>
                        <a:ext cx="8793163" cy="526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Biofilm  -  a Universal Problem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Slimy coatings of microorganism and extracellular compounds in pipelines and tanks</a:t>
            </a:r>
          </a:p>
          <a:p>
            <a:r>
              <a:rPr lang="en-GB" dirty="0" smtClean="0"/>
              <a:t>Pathogenic germs as </a:t>
            </a:r>
            <a:r>
              <a:rPr lang="en-GB" dirty="0" err="1" smtClean="0"/>
              <a:t>e.coli</a:t>
            </a:r>
            <a:r>
              <a:rPr lang="en-GB" dirty="0" smtClean="0"/>
              <a:t>, Staph and </a:t>
            </a:r>
            <a:r>
              <a:rPr lang="en-GB" dirty="0" smtClean="0"/>
              <a:t>Legionella are living in biofilms</a:t>
            </a:r>
          </a:p>
          <a:p>
            <a:r>
              <a:rPr lang="en-GB" dirty="0" smtClean="0"/>
              <a:t>Biofilms are extremely resistant against disinfectants</a:t>
            </a:r>
          </a:p>
          <a:p>
            <a:r>
              <a:rPr lang="en-GB" dirty="0" smtClean="0"/>
              <a:t>Protective cover allows growth</a:t>
            </a:r>
            <a:endParaRPr lang="en-GB" dirty="0" smtClean="0"/>
          </a:p>
          <a:p>
            <a:r>
              <a:rPr lang="en-GB" dirty="0" smtClean="0"/>
              <a:t>Chlorine dioxide is besides ozone, </a:t>
            </a:r>
            <a:br>
              <a:rPr lang="en-GB" dirty="0" smtClean="0"/>
            </a:br>
            <a:r>
              <a:rPr lang="en-GB" dirty="0" smtClean="0"/>
              <a:t>the only suitable disinfectant, </a:t>
            </a:r>
            <a:br>
              <a:rPr lang="en-GB" dirty="0" smtClean="0"/>
            </a:br>
            <a:r>
              <a:rPr lang="en-GB" dirty="0" smtClean="0"/>
              <a:t>able to kill and to remove biofilms </a:t>
            </a:r>
            <a:br>
              <a:rPr lang="en-GB" dirty="0" smtClean="0"/>
            </a:br>
            <a:r>
              <a:rPr lang="en-GB" dirty="0" smtClean="0"/>
              <a:t>in water pipes and tanks</a:t>
            </a:r>
            <a:endParaRPr lang="en-GB" dirty="0" smtClean="0"/>
          </a:p>
        </p:txBody>
      </p:sp>
      <p:pic>
        <p:nvPicPr>
          <p:cNvPr id="31750" name="Picture 5" descr="bakte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733800"/>
            <a:ext cx="2471561" cy="2362200"/>
          </a:xfrm>
          <a:prstGeom prst="rect">
            <a:avLst/>
          </a:prstGeom>
          <a:noFill/>
          <a:ln w="38100">
            <a:solidFill>
              <a:srgbClr val="EC7C1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Biofilm  -  a universal Problem</a:t>
            </a:r>
            <a:endParaRPr lang="en-GB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Biofilms</a:t>
            </a:r>
            <a:r>
              <a:rPr lang="en-GB" dirty="0" smtClean="0"/>
              <a:t> create H</a:t>
            </a:r>
            <a:r>
              <a:rPr lang="en-GB" sz="2000" dirty="0" smtClean="0"/>
              <a:t>2</a:t>
            </a:r>
            <a:r>
              <a:rPr lang="en-GB" dirty="0" smtClean="0"/>
              <a:t>S and </a:t>
            </a:r>
            <a:r>
              <a:rPr lang="en-GB" dirty="0" err="1" smtClean="0"/>
              <a:t>HCl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 smtClean="0"/>
              <a:t>HCl</a:t>
            </a:r>
            <a:r>
              <a:rPr lang="en-GB" dirty="0" smtClean="0"/>
              <a:t> corrodes pipe walls, forming tubercles (blisters)</a:t>
            </a:r>
          </a:p>
          <a:p>
            <a:r>
              <a:rPr lang="en-GB" dirty="0" smtClean="0"/>
              <a:t>Tubercles create more incubation sites</a:t>
            </a:r>
          </a:p>
          <a:p>
            <a:r>
              <a:rPr lang="en-GB" dirty="0" err="1" smtClean="0"/>
              <a:t>Biofilm</a:t>
            </a:r>
            <a:r>
              <a:rPr lang="en-GB" dirty="0" smtClean="0"/>
              <a:t> is spread through aspiration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31750" name="Picture 5" descr="bakte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33800"/>
            <a:ext cx="2870200" cy="2743200"/>
          </a:xfrm>
          <a:prstGeom prst="rect">
            <a:avLst/>
          </a:prstGeom>
          <a:noFill/>
          <a:ln w="38100">
            <a:solidFill>
              <a:srgbClr val="EC7C1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Resistance of </a:t>
            </a:r>
            <a:r>
              <a:rPr lang="en-GB" dirty="0" err="1" smtClean="0"/>
              <a:t>Biofilms</a:t>
            </a:r>
            <a:endParaRPr lang="en-GB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Coliform</a:t>
            </a:r>
            <a:r>
              <a:rPr lang="en-GB" dirty="0" smtClean="0"/>
              <a:t> germs survive in </a:t>
            </a:r>
            <a:r>
              <a:rPr lang="en-GB" dirty="0" err="1" smtClean="0"/>
              <a:t>biofilms</a:t>
            </a:r>
            <a:r>
              <a:rPr lang="en-GB" dirty="0" smtClean="0"/>
              <a:t> even with 12 </a:t>
            </a:r>
            <a:r>
              <a:rPr lang="en-GB" dirty="0" err="1" smtClean="0"/>
              <a:t>ppm</a:t>
            </a:r>
            <a:r>
              <a:rPr lang="en-GB" dirty="0" smtClean="0"/>
              <a:t> of free chlorine </a:t>
            </a:r>
          </a:p>
          <a:p>
            <a:r>
              <a:rPr lang="en-GB" dirty="0" smtClean="0"/>
              <a:t>4 </a:t>
            </a:r>
            <a:r>
              <a:rPr lang="en-GB" dirty="0" err="1" smtClean="0"/>
              <a:t>ppm</a:t>
            </a:r>
            <a:r>
              <a:rPr lang="en-GB" dirty="0" smtClean="0"/>
              <a:t> of free chlorine eliminates only 80% of the </a:t>
            </a:r>
            <a:r>
              <a:rPr lang="en-GB" dirty="0" err="1" smtClean="0"/>
              <a:t>biofilm</a:t>
            </a:r>
            <a:r>
              <a:rPr lang="en-GB" dirty="0" smtClean="0"/>
              <a:t> after 8 hours residence time </a:t>
            </a:r>
          </a:p>
          <a:p>
            <a:r>
              <a:rPr lang="en-GB" dirty="0" err="1" smtClean="0"/>
              <a:t>Biofilms</a:t>
            </a:r>
            <a:r>
              <a:rPr lang="en-GB" dirty="0" smtClean="0"/>
              <a:t> have even been found on the interior surface of disinfectants piping such as cooling towers and spray misters</a:t>
            </a:r>
          </a:p>
          <a:p>
            <a:r>
              <a:rPr lang="en-GB" dirty="0" smtClean="0"/>
              <a:t>Chlorine dioxide destroys </a:t>
            </a:r>
            <a:r>
              <a:rPr lang="en-GB" dirty="0" err="1" smtClean="0"/>
              <a:t>biofilm</a:t>
            </a:r>
            <a:r>
              <a:rPr lang="en-GB" dirty="0" smtClean="0"/>
              <a:t> in hours</a:t>
            </a:r>
          </a:p>
          <a:p>
            <a:r>
              <a:rPr lang="en-GB" dirty="0" smtClean="0"/>
              <a:t>ClO</a:t>
            </a:r>
            <a:r>
              <a:rPr lang="en-GB" sz="2000" dirty="0" smtClean="0"/>
              <a:t>2</a:t>
            </a:r>
            <a:r>
              <a:rPr lang="en-GB" dirty="0" smtClean="0"/>
              <a:t> excellent Bactericidal, </a:t>
            </a:r>
            <a:r>
              <a:rPr lang="en-GB" dirty="0" err="1" smtClean="0"/>
              <a:t>Virucidal</a:t>
            </a:r>
            <a:r>
              <a:rPr lang="en-GB" dirty="0" smtClean="0"/>
              <a:t>, </a:t>
            </a:r>
            <a:r>
              <a:rPr lang="en-GB" dirty="0" err="1" smtClean="0"/>
              <a:t>Sporicidal</a:t>
            </a:r>
            <a:r>
              <a:rPr lang="en-GB" dirty="0" smtClean="0"/>
              <a:t>, </a:t>
            </a:r>
            <a:r>
              <a:rPr lang="en-GB" dirty="0" err="1" smtClean="0"/>
              <a:t>Algicidal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 8,000 generators sold!!!</a:t>
            </a:r>
          </a:p>
        </p:txBody>
      </p:sp>
      <p:sp>
        <p:nvSpPr>
          <p:cNvPr id="2457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752600" y="1219200"/>
            <a:ext cx="6705600" cy="1981200"/>
          </a:xfrm>
        </p:spPr>
        <p:txBody>
          <a:bodyPr/>
          <a:lstStyle/>
          <a:p>
            <a:r>
              <a:rPr lang="en-GB" sz="3200" dirty="0" err="1" smtClean="0"/>
              <a:t>ProMinent</a:t>
            </a:r>
            <a:r>
              <a:rPr lang="en-GB" sz="3200" dirty="0" smtClean="0"/>
              <a:t> ClO</a:t>
            </a:r>
            <a:r>
              <a:rPr lang="en-GB" sz="2400" dirty="0" smtClean="0"/>
              <a:t>2</a:t>
            </a:r>
            <a:r>
              <a:rPr lang="en-GB" sz="3200" dirty="0" smtClean="0"/>
              <a:t> Technology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ProMinent ClO2 - Generation Method</a:t>
            </a:r>
            <a:endParaRPr lang="en-GB" dirty="0" smtClean="0"/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Chemicals: sodium chlorite (NaClO</a:t>
            </a:r>
            <a:r>
              <a:rPr lang="en-US" sz="2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hydrochloric acid (</a:t>
            </a:r>
            <a:r>
              <a:rPr lang="en-US" dirty="0" err="1" smtClean="0"/>
              <a:t>HCl</a:t>
            </a:r>
            <a:r>
              <a:rPr lang="en-US" dirty="0" smtClean="0"/>
              <a:t>)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HCl</a:t>
            </a:r>
            <a:r>
              <a:rPr lang="en-US" dirty="0" smtClean="0"/>
              <a:t> + 5 NaClO</a:t>
            </a:r>
            <a:r>
              <a:rPr lang="en-US" sz="2000" dirty="0" smtClean="0"/>
              <a:t>2</a:t>
            </a:r>
            <a:r>
              <a:rPr lang="en-US" dirty="0" smtClean="0"/>
              <a:t> </a:t>
            </a:r>
            <a:r>
              <a:rPr lang="en-GB" dirty="0" smtClean="0">
                <a:sym typeface="Wingdings 3" pitchFamily="18" charset="2"/>
              </a:rPr>
              <a:t></a:t>
            </a:r>
            <a:r>
              <a:rPr lang="en-US" dirty="0" smtClean="0"/>
              <a:t> 4 ClO</a:t>
            </a:r>
            <a:r>
              <a:rPr lang="en-US" sz="2000" dirty="0" smtClean="0"/>
              <a:t>2</a:t>
            </a:r>
            <a:r>
              <a:rPr lang="en-US" dirty="0" smtClean="0"/>
              <a:t> + 5 </a:t>
            </a:r>
            <a:r>
              <a:rPr lang="en-US" dirty="0" err="1" smtClean="0"/>
              <a:t>NaCl</a:t>
            </a:r>
            <a:r>
              <a:rPr lang="en-US" dirty="0" smtClean="0"/>
              <a:t> + 2 H</a:t>
            </a:r>
            <a:r>
              <a:rPr lang="en-US" sz="2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85 - 90% yield (purity depends on pre-cursors)</a:t>
            </a:r>
          </a:p>
          <a:p>
            <a:pPr lvl="1"/>
            <a:r>
              <a:rPr lang="en-US" dirty="0" smtClean="0"/>
              <a:t>chlorine-free solution of chlorine dioxide</a:t>
            </a:r>
          </a:p>
          <a:p>
            <a:pPr lvl="1"/>
            <a:r>
              <a:rPr lang="en-US" dirty="0" smtClean="0"/>
              <a:t>by-products: chlorite and chlorate</a:t>
            </a:r>
          </a:p>
          <a:p>
            <a:pPr lvl="1"/>
            <a:r>
              <a:rPr lang="en-US" dirty="0" smtClean="0"/>
              <a:t>no handling of chlorine or chlorine gas</a:t>
            </a:r>
          </a:p>
          <a:p>
            <a:pPr lvl="1"/>
            <a:r>
              <a:rPr lang="en-US" dirty="0" smtClean="0"/>
              <a:t>no other by-products such as peroxides or acetic acid</a:t>
            </a:r>
          </a:p>
          <a:p>
            <a:pPr lvl="1"/>
            <a:r>
              <a:rPr lang="en-US" dirty="0" smtClean="0"/>
              <a:t>does not react with bromides (</a:t>
            </a:r>
            <a:r>
              <a:rPr lang="en-US" dirty="0" err="1" smtClean="0"/>
              <a:t>Cl</a:t>
            </a:r>
            <a:r>
              <a:rPr lang="en-US" dirty="0" smtClean="0"/>
              <a:t> and O</a:t>
            </a:r>
            <a:r>
              <a:rPr lang="en-US" sz="2000" dirty="0" smtClean="0"/>
              <a:t>3</a:t>
            </a:r>
            <a:r>
              <a:rPr lang="en-US" dirty="0" smtClean="0"/>
              <a:t> do)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Bello </a:t>
            </a:r>
            <a:r>
              <a:rPr lang="en-GB" sz="2800" dirty="0" err="1" smtClean="0"/>
              <a:t>Zon</a:t>
            </a:r>
            <a:r>
              <a:rPr lang="en-GB" sz="2800" dirty="0" smtClean="0"/>
              <a:t> </a:t>
            </a:r>
            <a:r>
              <a:rPr lang="en-GB" sz="2800" dirty="0" err="1" smtClean="0"/>
              <a:t>CDVc</a:t>
            </a:r>
            <a:r>
              <a:rPr lang="en-GB" sz="2800" dirty="0" smtClean="0"/>
              <a:t> (dilute chemicals)</a:t>
            </a:r>
          </a:p>
        </p:txBody>
      </p:sp>
      <p:graphicFrame>
        <p:nvGraphicFramePr>
          <p:cNvPr id="247854" name="Group 46"/>
          <p:cNvGraphicFramePr>
            <a:graphicFrameLocks noGrp="1"/>
          </p:cNvGraphicFramePr>
          <p:nvPr/>
        </p:nvGraphicFramePr>
        <p:xfrm>
          <a:off x="714375" y="1397000"/>
          <a:ext cx="7500938" cy="4891088"/>
        </p:xfrm>
        <a:graphic>
          <a:graphicData uri="http://schemas.openxmlformats.org/drawingml/2006/table">
            <a:tbl>
              <a:tblPr/>
              <a:tblGrid>
                <a:gridCol w="1874838"/>
                <a:gridCol w="1876425"/>
                <a:gridCol w="1874837"/>
                <a:gridCol w="1874838"/>
              </a:tblGrid>
              <a:tr h="142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</a:t>
                      </a:r>
                      <a:r>
                        <a:rPr kumimoji="0" lang="en-GB" sz="2200" b="1" i="0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output</a:t>
                      </a:r>
                      <a:b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[g/h]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pressure</a:t>
                      </a:r>
                      <a:b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[psi]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temperature</a:t>
                      </a:r>
                      <a:b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[°C]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</a:t>
                      </a: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 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 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12-240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CDVc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400 gram/hour unit = 21 lbs/day of ClO</a:t>
            </a:r>
            <a:r>
              <a:rPr lang="en-US" sz="2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A 2,000 gram/hour unit = 106 lbs/day of ClO</a:t>
            </a:r>
            <a:r>
              <a:rPr lang="en-US" sz="2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Calculation:</a:t>
            </a:r>
          </a:p>
          <a:p>
            <a:endParaRPr lang="en-US" dirty="0" smtClean="0"/>
          </a:p>
          <a:p>
            <a:r>
              <a:rPr lang="en-US" dirty="0" smtClean="0"/>
              <a:t>Flow (</a:t>
            </a:r>
            <a:r>
              <a:rPr lang="en-US" dirty="0" err="1" smtClean="0"/>
              <a:t>gpm</a:t>
            </a:r>
            <a:r>
              <a:rPr lang="en-US" dirty="0" smtClean="0"/>
              <a:t>) X </a:t>
            </a:r>
            <a:r>
              <a:rPr lang="en-US" dirty="0" err="1" smtClean="0"/>
              <a:t>ppm</a:t>
            </a:r>
            <a:r>
              <a:rPr lang="en-US" dirty="0" smtClean="0"/>
              <a:t> residual/4.4 = grams/hour ClO</a:t>
            </a:r>
            <a:r>
              <a:rPr lang="en-US" sz="2000" dirty="0" smtClean="0"/>
              <a:t>2</a:t>
            </a:r>
            <a:endParaRPr lang="en-US" sz="2000" dirty="0"/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CDVc Photo</a:t>
            </a:r>
            <a:endParaRPr lang="en-US" dirty="0"/>
          </a:p>
        </p:txBody>
      </p:sp>
      <p:pic>
        <p:nvPicPr>
          <p:cNvPr id="8" name="Picture 7" descr="CDVc_300dpi.jpg"/>
          <p:cNvPicPr>
            <a:picLocks noChangeAspect="1"/>
          </p:cNvPicPr>
          <p:nvPr/>
        </p:nvPicPr>
        <p:blipFill>
          <a:blip r:embed="rId2" cstate="print"/>
          <a:srcRect l="5684" t="4167" r="7167" b="5556"/>
          <a:stretch>
            <a:fillRect/>
          </a:stretch>
        </p:blipFill>
        <p:spPr>
          <a:xfrm>
            <a:off x="2743200" y="1371600"/>
            <a:ext cx="3505200" cy="4953000"/>
          </a:xfrm>
          <a:prstGeom prst="rect">
            <a:avLst/>
          </a:prstGeom>
          <a:noFill/>
          <a:ln w="38100">
            <a:solidFill>
              <a:srgbClr val="EC7C1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517403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DVc 02_06  15_120g_h 2007_12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447800"/>
            <a:ext cx="3990975" cy="4953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Bello Zon CDVc for Diluted Chemicals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179388" y="2287588"/>
            <a:ext cx="4032250" cy="925512"/>
            <a:chOff x="113" y="1441"/>
            <a:chExt cx="2540" cy="583"/>
          </a:xfrm>
        </p:grpSpPr>
        <p:sp>
          <p:nvSpPr>
            <p:cNvPr id="35870" name="Line 5"/>
            <p:cNvSpPr>
              <a:spLocks noChangeShapeType="1"/>
            </p:cNvSpPr>
            <p:nvPr/>
          </p:nvSpPr>
          <p:spPr bwMode="auto">
            <a:xfrm flipV="1">
              <a:off x="1429" y="1661"/>
              <a:ext cx="1224" cy="45"/>
            </a:xfrm>
            <a:prstGeom prst="line">
              <a:avLst/>
            </a:pr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Text Box 6"/>
            <p:cNvSpPr txBox="1">
              <a:spLocks noChangeArrowheads="1"/>
            </p:cNvSpPr>
            <p:nvPr/>
          </p:nvSpPr>
          <p:spPr bwMode="auto">
            <a:xfrm>
              <a:off x="113" y="1441"/>
              <a:ext cx="1338" cy="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PVDF reactor and reactor-outlet</a:t>
              </a:r>
            </a:p>
          </p:txBody>
        </p:sp>
      </p:grpSp>
      <p:grpSp>
        <p:nvGrpSpPr>
          <p:cNvPr id="35845" name="Group 7"/>
          <p:cNvGrpSpPr>
            <a:grpSpLocks/>
          </p:cNvGrpSpPr>
          <p:nvPr/>
        </p:nvGrpSpPr>
        <p:grpSpPr bwMode="auto">
          <a:xfrm>
            <a:off x="179388" y="2781300"/>
            <a:ext cx="3816350" cy="1584325"/>
            <a:chOff x="113" y="1752"/>
            <a:chExt cx="2404" cy="998"/>
          </a:xfrm>
        </p:grpSpPr>
        <p:sp>
          <p:nvSpPr>
            <p:cNvPr id="35868" name="Line 8"/>
            <p:cNvSpPr>
              <a:spLocks noChangeShapeType="1"/>
            </p:cNvSpPr>
            <p:nvPr/>
          </p:nvSpPr>
          <p:spPr bwMode="auto">
            <a:xfrm flipV="1">
              <a:off x="1429" y="1752"/>
              <a:ext cx="1088" cy="726"/>
            </a:xfrm>
            <a:prstGeom prst="line">
              <a:avLst/>
            </a:pr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Text Box 9"/>
            <p:cNvSpPr txBox="1">
              <a:spLocks noChangeArrowheads="1"/>
            </p:cNvSpPr>
            <p:nvPr/>
          </p:nvSpPr>
          <p:spPr bwMode="auto">
            <a:xfrm>
              <a:off x="113" y="2205"/>
              <a:ext cx="1338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reactor cover for protection</a:t>
              </a:r>
              <a:endParaRPr lang="de-DE" sz="1600"/>
            </a:p>
          </p:txBody>
        </p:sp>
      </p:grpSp>
      <p:grpSp>
        <p:nvGrpSpPr>
          <p:cNvPr id="35846" name="Group 10"/>
          <p:cNvGrpSpPr>
            <a:grpSpLocks/>
          </p:cNvGrpSpPr>
          <p:nvPr/>
        </p:nvGrpSpPr>
        <p:grpSpPr bwMode="auto">
          <a:xfrm>
            <a:off x="4649788" y="4929188"/>
            <a:ext cx="4311650" cy="1001712"/>
            <a:chOff x="2929" y="3113"/>
            <a:chExt cx="2716" cy="631"/>
          </a:xfrm>
        </p:grpSpPr>
        <p:sp>
          <p:nvSpPr>
            <p:cNvPr id="35866" name="Freeform 11"/>
            <p:cNvSpPr>
              <a:spLocks/>
            </p:cNvSpPr>
            <p:nvPr/>
          </p:nvSpPr>
          <p:spPr bwMode="auto">
            <a:xfrm>
              <a:off x="2929" y="3396"/>
              <a:ext cx="1373" cy="348"/>
            </a:xfrm>
            <a:custGeom>
              <a:avLst/>
              <a:gdLst>
                <a:gd name="T0" fmla="*/ 1373 w 1373"/>
                <a:gd name="T1" fmla="*/ 0 h 348"/>
                <a:gd name="T2" fmla="*/ 0 w 1373"/>
                <a:gd name="T3" fmla="*/ 348 h 348"/>
                <a:gd name="T4" fmla="*/ 0 60000 65536"/>
                <a:gd name="T5" fmla="*/ 0 60000 65536"/>
                <a:gd name="T6" fmla="*/ 0 w 1373"/>
                <a:gd name="T7" fmla="*/ 0 h 348"/>
                <a:gd name="T8" fmla="*/ 1373 w 1373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73" h="348">
                  <a:moveTo>
                    <a:pt x="1373" y="0"/>
                  </a:moveTo>
                  <a:lnTo>
                    <a:pt x="0" y="348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Text Box 12"/>
            <p:cNvSpPr txBox="1">
              <a:spLocks noChangeArrowheads="1"/>
            </p:cNvSpPr>
            <p:nvPr/>
          </p:nvSpPr>
          <p:spPr bwMode="auto">
            <a:xfrm>
              <a:off x="4307" y="3113"/>
              <a:ext cx="1338" cy="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purge assembly</a:t>
              </a:r>
              <a:br>
                <a:rPr lang="de-DE"/>
              </a:br>
              <a:r>
                <a:rPr lang="de-DE"/>
                <a:t>for reactor (</a:t>
              </a:r>
              <a:r>
                <a:rPr lang="de-DE" sz="1600"/>
                <a:t>optional)</a:t>
              </a:r>
            </a:p>
          </p:txBody>
        </p:sp>
      </p:grpSp>
      <p:grpSp>
        <p:nvGrpSpPr>
          <p:cNvPr id="35847" name="Group 13"/>
          <p:cNvGrpSpPr>
            <a:grpSpLocks/>
          </p:cNvGrpSpPr>
          <p:nvPr/>
        </p:nvGrpSpPr>
        <p:grpSpPr bwMode="auto">
          <a:xfrm>
            <a:off x="5357813" y="1428750"/>
            <a:ext cx="3603625" cy="576263"/>
            <a:chOff x="3375" y="856"/>
            <a:chExt cx="2270" cy="492"/>
          </a:xfrm>
        </p:grpSpPr>
        <p:sp>
          <p:nvSpPr>
            <p:cNvPr id="35864" name="Freeform 14"/>
            <p:cNvSpPr>
              <a:spLocks/>
            </p:cNvSpPr>
            <p:nvPr/>
          </p:nvSpPr>
          <p:spPr bwMode="auto">
            <a:xfrm rot="-358717">
              <a:off x="3375" y="1045"/>
              <a:ext cx="959" cy="303"/>
            </a:xfrm>
            <a:custGeom>
              <a:avLst/>
              <a:gdLst>
                <a:gd name="T0" fmla="*/ 1731 w 922"/>
                <a:gd name="T1" fmla="*/ 0 h 186"/>
                <a:gd name="T2" fmla="*/ 0 w 922"/>
                <a:gd name="T3" fmla="*/ 458007 h 186"/>
                <a:gd name="T4" fmla="*/ 0 60000 65536"/>
                <a:gd name="T5" fmla="*/ 0 60000 65536"/>
                <a:gd name="T6" fmla="*/ 0 w 922"/>
                <a:gd name="T7" fmla="*/ 0 h 186"/>
                <a:gd name="T8" fmla="*/ 922 w 92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2" h="186">
                  <a:moveTo>
                    <a:pt x="922" y="0"/>
                  </a:moveTo>
                  <a:lnTo>
                    <a:pt x="0" y="186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Text Box 15"/>
            <p:cNvSpPr txBox="1">
              <a:spLocks noChangeArrowheads="1"/>
            </p:cNvSpPr>
            <p:nvPr/>
          </p:nvSpPr>
          <p:spPr bwMode="auto">
            <a:xfrm>
              <a:off x="4307" y="856"/>
              <a:ext cx="1338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static mixer</a:t>
              </a:r>
            </a:p>
          </p:txBody>
        </p:sp>
      </p:grpSp>
      <p:grpSp>
        <p:nvGrpSpPr>
          <p:cNvPr id="35848" name="Group 16"/>
          <p:cNvGrpSpPr>
            <a:grpSpLocks/>
          </p:cNvGrpSpPr>
          <p:nvPr/>
        </p:nvGrpSpPr>
        <p:grpSpPr bwMode="auto">
          <a:xfrm>
            <a:off x="179388" y="1341438"/>
            <a:ext cx="3313112" cy="650875"/>
            <a:chOff x="113" y="845"/>
            <a:chExt cx="2087" cy="410"/>
          </a:xfrm>
        </p:grpSpPr>
        <p:sp>
          <p:nvSpPr>
            <p:cNvPr id="35862" name="Line 17"/>
            <p:cNvSpPr>
              <a:spLocks noChangeShapeType="1"/>
            </p:cNvSpPr>
            <p:nvPr/>
          </p:nvSpPr>
          <p:spPr bwMode="auto">
            <a:xfrm>
              <a:off x="1248" y="1034"/>
              <a:ext cx="952" cy="83"/>
            </a:xfrm>
            <a:prstGeom prst="line">
              <a:avLst/>
            </a:pr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Text Box 18"/>
            <p:cNvSpPr txBox="1">
              <a:spLocks noChangeArrowheads="1"/>
            </p:cNvSpPr>
            <p:nvPr/>
          </p:nvSpPr>
          <p:spPr bwMode="auto">
            <a:xfrm>
              <a:off x="113" y="845"/>
              <a:ext cx="1338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Backpanel for wall mounting</a:t>
              </a:r>
            </a:p>
          </p:txBody>
        </p:sp>
      </p:grpSp>
      <p:grpSp>
        <p:nvGrpSpPr>
          <p:cNvPr id="35849" name="Group 19"/>
          <p:cNvGrpSpPr>
            <a:grpSpLocks/>
          </p:cNvGrpSpPr>
          <p:nvPr/>
        </p:nvGrpSpPr>
        <p:grpSpPr bwMode="auto">
          <a:xfrm>
            <a:off x="4786313" y="3929063"/>
            <a:ext cx="4173537" cy="652462"/>
            <a:chOff x="3016" y="2520"/>
            <a:chExt cx="2629" cy="411"/>
          </a:xfrm>
        </p:grpSpPr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4307" y="2520"/>
              <a:ext cx="1338" cy="404"/>
            </a:xfrm>
            <a:prstGeom prst="rect">
              <a:avLst/>
            </a:prstGeom>
            <a:noFill/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/>
                <a:t>metering pumps in CAN-bus version</a:t>
              </a:r>
              <a:endParaRPr lang="de-DE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3016" y="2745"/>
              <a:ext cx="1304" cy="186"/>
            </a:xfrm>
            <a:custGeom>
              <a:avLst/>
              <a:gdLst>
                <a:gd name="T0" fmla="*/ 1607 w 1286"/>
                <a:gd name="T1" fmla="*/ 0 h 297"/>
                <a:gd name="T2" fmla="*/ 0 w 1286"/>
                <a:gd name="T3" fmla="*/ 1 h 297"/>
                <a:gd name="T4" fmla="*/ 0 60000 65536"/>
                <a:gd name="T5" fmla="*/ 0 60000 65536"/>
                <a:gd name="T6" fmla="*/ 0 w 1286"/>
                <a:gd name="T7" fmla="*/ 0 h 297"/>
                <a:gd name="T8" fmla="*/ 1286 w 1286"/>
                <a:gd name="T9" fmla="*/ 297 h 2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6" h="297">
                  <a:moveTo>
                    <a:pt x="1286" y="0"/>
                  </a:moveTo>
                  <a:lnTo>
                    <a:pt x="0" y="297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0" name="Group 22"/>
          <p:cNvGrpSpPr>
            <a:grpSpLocks/>
          </p:cNvGrpSpPr>
          <p:nvPr/>
        </p:nvGrpSpPr>
        <p:grpSpPr bwMode="auto">
          <a:xfrm>
            <a:off x="5786438" y="1857375"/>
            <a:ext cx="3175000" cy="925513"/>
            <a:chOff x="3645" y="1170"/>
            <a:chExt cx="2000" cy="583"/>
          </a:xfrm>
        </p:grpSpPr>
        <p:sp>
          <p:nvSpPr>
            <p:cNvPr id="35858" name="Text Box 23"/>
            <p:cNvSpPr txBox="1">
              <a:spLocks noChangeArrowheads="1"/>
            </p:cNvSpPr>
            <p:nvPr/>
          </p:nvSpPr>
          <p:spPr bwMode="auto">
            <a:xfrm>
              <a:off x="4307" y="1170"/>
              <a:ext cx="1338" cy="583"/>
            </a:xfrm>
            <a:prstGeom prst="rect">
              <a:avLst/>
            </a:prstGeom>
            <a:noFill/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controller with data logger and screen recorder</a:t>
              </a:r>
            </a:p>
          </p:txBody>
        </p:sp>
        <p:sp>
          <p:nvSpPr>
            <p:cNvPr id="35859" name="Freeform 24"/>
            <p:cNvSpPr>
              <a:spLocks/>
            </p:cNvSpPr>
            <p:nvPr/>
          </p:nvSpPr>
          <p:spPr bwMode="auto">
            <a:xfrm flipV="1">
              <a:off x="3645" y="1485"/>
              <a:ext cx="675" cy="180"/>
            </a:xfrm>
            <a:custGeom>
              <a:avLst/>
              <a:gdLst>
                <a:gd name="T0" fmla="*/ 427 w 696"/>
                <a:gd name="T1" fmla="*/ 2147483647 h 56"/>
                <a:gd name="T2" fmla="*/ 0 w 696"/>
                <a:gd name="T3" fmla="*/ 0 h 56"/>
                <a:gd name="T4" fmla="*/ 0 60000 65536"/>
                <a:gd name="T5" fmla="*/ 0 60000 65536"/>
                <a:gd name="T6" fmla="*/ 0 w 696"/>
                <a:gd name="T7" fmla="*/ 0 h 56"/>
                <a:gd name="T8" fmla="*/ 696 w 696"/>
                <a:gd name="T9" fmla="*/ 56 h 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6" h="56">
                  <a:moveTo>
                    <a:pt x="696" y="5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51" name="Group 25"/>
          <p:cNvGrpSpPr>
            <a:grpSpLocks/>
          </p:cNvGrpSpPr>
          <p:nvPr/>
        </p:nvGrpSpPr>
        <p:grpSpPr bwMode="auto">
          <a:xfrm>
            <a:off x="179388" y="3860800"/>
            <a:ext cx="3384550" cy="2033588"/>
            <a:chOff x="113" y="2432"/>
            <a:chExt cx="2132" cy="1281"/>
          </a:xfrm>
        </p:grpSpPr>
        <p:sp>
          <p:nvSpPr>
            <p:cNvPr id="35855" name="Freeform 26"/>
            <p:cNvSpPr>
              <a:spLocks/>
            </p:cNvSpPr>
            <p:nvPr/>
          </p:nvSpPr>
          <p:spPr bwMode="auto">
            <a:xfrm>
              <a:off x="1440" y="2432"/>
              <a:ext cx="805" cy="862"/>
            </a:xfrm>
            <a:custGeom>
              <a:avLst/>
              <a:gdLst>
                <a:gd name="T0" fmla="*/ 0 w 805"/>
                <a:gd name="T1" fmla="*/ 862 h 862"/>
                <a:gd name="T2" fmla="*/ 805 w 805"/>
                <a:gd name="T3" fmla="*/ 0 h 862"/>
                <a:gd name="T4" fmla="*/ 0 60000 65536"/>
                <a:gd name="T5" fmla="*/ 0 60000 65536"/>
                <a:gd name="T6" fmla="*/ 0 w 805"/>
                <a:gd name="T7" fmla="*/ 0 h 862"/>
                <a:gd name="T8" fmla="*/ 805 w 805"/>
                <a:gd name="T9" fmla="*/ 862 h 8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862">
                  <a:moveTo>
                    <a:pt x="0" y="862"/>
                  </a:moveTo>
                  <a:lnTo>
                    <a:pt x="805" y="0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27"/>
            <p:cNvSpPr>
              <a:spLocks/>
            </p:cNvSpPr>
            <p:nvPr/>
          </p:nvSpPr>
          <p:spPr bwMode="auto">
            <a:xfrm>
              <a:off x="1446" y="3114"/>
              <a:ext cx="663" cy="180"/>
            </a:xfrm>
            <a:custGeom>
              <a:avLst/>
              <a:gdLst>
                <a:gd name="T0" fmla="*/ 0 w 663"/>
                <a:gd name="T1" fmla="*/ 180 h 180"/>
                <a:gd name="T2" fmla="*/ 663 w 663"/>
                <a:gd name="T3" fmla="*/ 0 h 180"/>
                <a:gd name="T4" fmla="*/ 0 60000 65536"/>
                <a:gd name="T5" fmla="*/ 0 60000 65536"/>
                <a:gd name="T6" fmla="*/ 0 w 663"/>
                <a:gd name="T7" fmla="*/ 0 h 180"/>
                <a:gd name="T8" fmla="*/ 663 w 663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3" h="180">
                  <a:moveTo>
                    <a:pt x="0" y="180"/>
                  </a:moveTo>
                  <a:lnTo>
                    <a:pt x="663" y="0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Text Box 28"/>
            <p:cNvSpPr txBox="1">
              <a:spLocks noChangeArrowheads="1"/>
            </p:cNvSpPr>
            <p:nvPr/>
          </p:nvSpPr>
          <p:spPr bwMode="auto">
            <a:xfrm>
              <a:off x="113" y="2976"/>
              <a:ext cx="1338" cy="737"/>
            </a:xfrm>
            <a:prstGeom prst="rect">
              <a:avLst/>
            </a:prstGeom>
            <a:noFill/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de-DE"/>
                <a:t>calibration and suction aid with vacuum pump </a:t>
              </a:r>
              <a:r>
                <a:rPr lang="de-DE" sz="1600"/>
                <a:t>(optional)</a:t>
              </a:r>
            </a:p>
          </p:txBody>
        </p:sp>
      </p:grpSp>
      <p:grpSp>
        <p:nvGrpSpPr>
          <p:cNvPr id="35852" name="Group 19"/>
          <p:cNvGrpSpPr>
            <a:grpSpLocks/>
          </p:cNvGrpSpPr>
          <p:nvPr/>
        </p:nvGrpSpPr>
        <p:grpSpPr bwMode="auto">
          <a:xfrm>
            <a:off x="4572000" y="3062288"/>
            <a:ext cx="4387850" cy="1223962"/>
            <a:chOff x="2881" y="2520"/>
            <a:chExt cx="2764" cy="771"/>
          </a:xfrm>
        </p:grpSpPr>
        <p:sp>
          <p:nvSpPr>
            <p:cNvPr id="35853" name="Text Box 20"/>
            <p:cNvSpPr txBox="1">
              <a:spLocks noChangeArrowheads="1"/>
            </p:cNvSpPr>
            <p:nvPr/>
          </p:nvSpPr>
          <p:spPr bwMode="auto">
            <a:xfrm>
              <a:off x="4307" y="2520"/>
              <a:ext cx="1338" cy="404"/>
            </a:xfrm>
            <a:prstGeom prst="rect">
              <a:avLst/>
            </a:prstGeom>
            <a:noFill/>
            <a:ln w="9525">
              <a:solidFill>
                <a:srgbClr val="0D2A6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/>
                <a:t>single stroke </a:t>
              </a:r>
              <a:br>
                <a:rPr lang="en-GB"/>
              </a:br>
              <a:r>
                <a:rPr lang="en-GB"/>
                <a:t>flow sensor</a:t>
              </a:r>
              <a:endParaRPr lang="de-DE"/>
            </a:p>
          </p:txBody>
        </p:sp>
        <p:sp>
          <p:nvSpPr>
            <p:cNvPr id="35854" name="Freeform 21"/>
            <p:cNvSpPr>
              <a:spLocks/>
            </p:cNvSpPr>
            <p:nvPr/>
          </p:nvSpPr>
          <p:spPr bwMode="auto">
            <a:xfrm>
              <a:off x="2881" y="2745"/>
              <a:ext cx="1439" cy="546"/>
            </a:xfrm>
            <a:custGeom>
              <a:avLst/>
              <a:gdLst>
                <a:gd name="T0" fmla="*/ 7769 w 1286"/>
                <a:gd name="T1" fmla="*/ 0 h 297"/>
                <a:gd name="T2" fmla="*/ 0 w 1286"/>
                <a:gd name="T3" fmla="*/ 5057291 h 297"/>
                <a:gd name="T4" fmla="*/ 0 60000 65536"/>
                <a:gd name="T5" fmla="*/ 0 60000 65536"/>
                <a:gd name="T6" fmla="*/ 0 w 1286"/>
                <a:gd name="T7" fmla="*/ 0 h 297"/>
                <a:gd name="T8" fmla="*/ 1286 w 1286"/>
                <a:gd name="T9" fmla="*/ 297 h 29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6" h="297">
                  <a:moveTo>
                    <a:pt x="1286" y="0"/>
                  </a:moveTo>
                  <a:lnTo>
                    <a:pt x="0" y="297"/>
                  </a:lnTo>
                </a:path>
              </a:pathLst>
            </a:custGeom>
            <a:noFill/>
            <a:ln w="28575">
              <a:solidFill>
                <a:srgbClr val="EC7C16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ProMinent Global</a:t>
            </a:r>
          </a:p>
        </p:txBody>
      </p:sp>
      <p:sp>
        <p:nvSpPr>
          <p:cNvPr id="14339" name="Rectangle 37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4108450" cy="4897437"/>
          </a:xfrm>
        </p:spPr>
        <p:txBody>
          <a:bodyPr/>
          <a:lstStyle/>
          <a:p>
            <a:pPr eaLnBrk="1" hangingPunct="1"/>
            <a:r>
              <a:rPr lang="en-US" dirty="0" smtClean="0"/>
              <a:t>$450 million corporation</a:t>
            </a:r>
          </a:p>
          <a:p>
            <a:pPr eaLnBrk="1" hangingPunct="1"/>
            <a:r>
              <a:rPr lang="en-US" dirty="0" smtClean="0"/>
              <a:t>2100 employees</a:t>
            </a:r>
          </a:p>
          <a:p>
            <a:pPr eaLnBrk="1" hangingPunct="1"/>
            <a:r>
              <a:rPr lang="en-US" dirty="0" smtClean="0"/>
              <a:t>60 affiliated subsidiaries </a:t>
            </a:r>
          </a:p>
          <a:p>
            <a:pPr eaLnBrk="1" hangingPunct="1"/>
            <a:r>
              <a:rPr lang="en-US" dirty="0" smtClean="0"/>
              <a:t>12 manufacturing sites</a:t>
            </a:r>
          </a:p>
          <a:p>
            <a:pPr eaLnBrk="1" hangingPunct="1"/>
            <a:r>
              <a:rPr lang="en-US" dirty="0" smtClean="0"/>
              <a:t>Privately owned since 1960</a:t>
            </a:r>
          </a:p>
          <a:p>
            <a:pPr eaLnBrk="1" hangingPunct="1"/>
            <a:r>
              <a:rPr lang="en-US" dirty="0" smtClean="0"/>
              <a:t>HQ in Heidelberg, Germany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886200" cy="2667000"/>
          </a:xfrm>
          <a:prstGeom prst="rect">
            <a:avLst/>
          </a:prstGeom>
          <a:noFill/>
          <a:ln w="38100">
            <a:solidFill>
              <a:srgbClr val="EC7C1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</a:t>
            </a:r>
            <a:r>
              <a:rPr lang="en-GB" sz="2000" dirty="0" smtClean="0"/>
              <a:t>2</a:t>
            </a:r>
            <a:r>
              <a:rPr lang="en-GB" dirty="0" smtClean="0"/>
              <a:t>–Concentration in Bello </a:t>
            </a:r>
            <a:r>
              <a:rPr lang="en-GB" dirty="0" err="1" smtClean="0"/>
              <a:t>Zon</a:t>
            </a:r>
            <a:r>
              <a:rPr lang="en-GB" dirty="0" smtClean="0"/>
              <a:t>®-Systems</a:t>
            </a:r>
          </a:p>
        </p:txBody>
      </p:sp>
      <p:pic>
        <p:nvPicPr>
          <p:cNvPr id="348162" name="Picture 2" descr="INST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62100"/>
            <a:ext cx="82423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80163" y="1066800"/>
            <a:ext cx="2573337" cy="1484313"/>
            <a:chOff x="4019" y="456"/>
            <a:chExt cx="1621" cy="935"/>
          </a:xfrm>
        </p:grpSpPr>
        <p:sp>
          <p:nvSpPr>
            <p:cNvPr id="33807" name="Oval 5"/>
            <p:cNvSpPr>
              <a:spLocks noChangeArrowheads="1"/>
            </p:cNvSpPr>
            <p:nvPr/>
          </p:nvSpPr>
          <p:spPr bwMode="auto">
            <a:xfrm>
              <a:off x="4416" y="456"/>
              <a:ext cx="1200" cy="768"/>
            </a:xfrm>
            <a:prstGeom prst="ellipse">
              <a:avLst/>
            </a:prstGeom>
            <a:solidFill>
              <a:srgbClr val="99FF33"/>
            </a:solidFill>
            <a:ln w="1905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6"/>
            <p:cNvSpPr txBox="1">
              <a:spLocks noChangeArrowheads="1"/>
            </p:cNvSpPr>
            <p:nvPr/>
          </p:nvSpPr>
          <p:spPr bwMode="auto">
            <a:xfrm>
              <a:off x="4440" y="506"/>
              <a:ext cx="1200" cy="6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200">
                  <a:solidFill>
                    <a:srgbClr val="FF0000"/>
                  </a:solidFill>
                </a:rPr>
                <a:t>water:</a:t>
              </a:r>
            </a:p>
            <a:p>
              <a:pPr algn="ctr"/>
              <a:r>
                <a:rPr lang="en-GB" sz="2200">
                  <a:solidFill>
                    <a:srgbClr val="FF0000"/>
                  </a:solidFill>
                </a:rPr>
                <a:t>0.05-2 ppm</a:t>
              </a:r>
            </a:p>
            <a:p>
              <a:pPr algn="ctr"/>
              <a:r>
                <a:rPr lang="en-GB" sz="2200">
                  <a:solidFill>
                    <a:srgbClr val="FF0000"/>
                  </a:solidFill>
                </a:rPr>
                <a:t>ClO</a:t>
              </a:r>
              <a:r>
                <a:rPr lang="en-GB" sz="2200" baseline="-10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3809" name="Line 7"/>
            <p:cNvSpPr>
              <a:spLocks noChangeShapeType="1"/>
            </p:cNvSpPr>
            <p:nvPr/>
          </p:nvSpPr>
          <p:spPr bwMode="auto">
            <a:xfrm rot="616437" flipH="1">
              <a:off x="4019" y="1007"/>
              <a:ext cx="48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916488" y="3019425"/>
            <a:ext cx="1930400" cy="2513013"/>
            <a:chOff x="3072" y="1617"/>
            <a:chExt cx="1216" cy="1583"/>
          </a:xfrm>
        </p:grpSpPr>
        <p:sp>
          <p:nvSpPr>
            <p:cNvPr id="33804" name="Oval 9"/>
            <p:cNvSpPr>
              <a:spLocks noChangeArrowheads="1"/>
            </p:cNvSpPr>
            <p:nvPr/>
          </p:nvSpPr>
          <p:spPr bwMode="auto">
            <a:xfrm>
              <a:off x="3072" y="2432"/>
              <a:ext cx="1200" cy="768"/>
            </a:xfrm>
            <a:prstGeom prst="ellipse">
              <a:avLst/>
            </a:prstGeom>
            <a:solidFill>
              <a:srgbClr val="99FF33"/>
            </a:solidFill>
            <a:ln w="1905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Text Box 10"/>
            <p:cNvSpPr txBox="1">
              <a:spLocks noChangeArrowheads="1"/>
            </p:cNvSpPr>
            <p:nvPr/>
          </p:nvSpPr>
          <p:spPr bwMode="auto">
            <a:xfrm>
              <a:off x="3088" y="2490"/>
              <a:ext cx="1200" cy="6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200">
                  <a:solidFill>
                    <a:srgbClr val="FF0000"/>
                  </a:solidFill>
                </a:rPr>
                <a:t>bypass:</a:t>
              </a:r>
            </a:p>
            <a:p>
              <a:pPr algn="ctr"/>
              <a:r>
                <a:rPr lang="en-GB" sz="2000">
                  <a:solidFill>
                    <a:srgbClr val="FF0000"/>
                  </a:solidFill>
                </a:rPr>
                <a:t>200-1000</a:t>
              </a:r>
              <a:r>
                <a:rPr lang="en-GB" sz="2200">
                  <a:solidFill>
                    <a:srgbClr val="FF0000"/>
                  </a:solidFill>
                </a:rPr>
                <a:t> ppm</a:t>
              </a:r>
            </a:p>
            <a:p>
              <a:pPr algn="ctr"/>
              <a:r>
                <a:rPr lang="en-GB" sz="2200">
                  <a:solidFill>
                    <a:srgbClr val="FF0000"/>
                  </a:solidFill>
                </a:rPr>
                <a:t>ClO</a:t>
              </a:r>
              <a:r>
                <a:rPr lang="en-GB" sz="2200" baseline="-10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3806" name="Line 11"/>
            <p:cNvSpPr>
              <a:spLocks noChangeShapeType="1"/>
            </p:cNvSpPr>
            <p:nvPr/>
          </p:nvSpPr>
          <p:spPr bwMode="auto">
            <a:xfrm rot="616437" flipH="1" flipV="1">
              <a:off x="3106" y="1617"/>
              <a:ext cx="623" cy="7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0800" y="3106738"/>
            <a:ext cx="3367088" cy="3268662"/>
            <a:chOff x="32" y="1741"/>
            <a:chExt cx="2121" cy="2059"/>
          </a:xfrm>
        </p:grpSpPr>
        <p:sp>
          <p:nvSpPr>
            <p:cNvPr id="33801" name="Oval 13"/>
            <p:cNvSpPr>
              <a:spLocks noChangeArrowheads="1"/>
            </p:cNvSpPr>
            <p:nvPr/>
          </p:nvSpPr>
          <p:spPr bwMode="auto">
            <a:xfrm>
              <a:off x="32" y="3032"/>
              <a:ext cx="1200" cy="768"/>
            </a:xfrm>
            <a:prstGeom prst="ellipse">
              <a:avLst/>
            </a:prstGeom>
            <a:solidFill>
              <a:srgbClr val="99FF33"/>
            </a:solidFill>
            <a:ln w="1905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Text Box 14"/>
            <p:cNvSpPr txBox="1">
              <a:spLocks noChangeArrowheads="1"/>
            </p:cNvSpPr>
            <p:nvPr/>
          </p:nvSpPr>
          <p:spPr bwMode="auto">
            <a:xfrm>
              <a:off x="32" y="3098"/>
              <a:ext cx="1200" cy="6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200">
                  <a:solidFill>
                    <a:srgbClr val="FF0000"/>
                  </a:solidFill>
                </a:rPr>
                <a:t>reactor:</a:t>
              </a:r>
            </a:p>
            <a:p>
              <a:pPr algn="ctr"/>
              <a:r>
                <a:rPr lang="en-GB" sz="2200">
                  <a:solidFill>
                    <a:srgbClr val="FF0000"/>
                  </a:solidFill>
                </a:rPr>
                <a:t>20,000 ppm</a:t>
              </a:r>
            </a:p>
            <a:p>
              <a:pPr algn="ctr"/>
              <a:r>
                <a:rPr lang="en-GB" sz="2200">
                  <a:solidFill>
                    <a:srgbClr val="FF0000"/>
                  </a:solidFill>
                </a:rPr>
                <a:t>ClO</a:t>
              </a:r>
              <a:r>
                <a:rPr lang="en-GB" sz="2200" baseline="-10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3803" name="Line 15"/>
            <p:cNvSpPr>
              <a:spLocks noChangeShapeType="1"/>
            </p:cNvSpPr>
            <p:nvPr/>
          </p:nvSpPr>
          <p:spPr bwMode="auto">
            <a:xfrm rot="616437" flipV="1">
              <a:off x="724" y="1741"/>
              <a:ext cx="1429" cy="14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6838"/>
            <a:ext cx="3074988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Bello Zon® - Reactor</a:t>
            </a:r>
            <a:r>
              <a:rPr lang="de-DE" smtClean="0"/>
              <a:t> CDV </a:t>
            </a:r>
            <a:endParaRPr lang="en-GB" dirty="0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</p:nvPr>
        </p:nvSpPr>
        <p:spPr>
          <a:xfrm>
            <a:off x="3886200" y="1350963"/>
            <a:ext cx="4800600" cy="4897437"/>
          </a:xfrm>
        </p:spPr>
        <p:txBody>
          <a:bodyPr/>
          <a:lstStyle/>
          <a:p>
            <a:r>
              <a:rPr lang="en-GB" dirty="0" smtClean="0"/>
              <a:t>perfect mixing of the chemicals causes high yield of ClO</a:t>
            </a:r>
            <a:r>
              <a:rPr lang="en-GB" sz="2000" dirty="0" smtClean="0"/>
              <a:t>2</a:t>
            </a:r>
          </a:p>
          <a:p>
            <a:r>
              <a:rPr lang="en-GB" dirty="0" smtClean="0"/>
              <a:t>optimal design guaranties sufficient reaction time of minimum 4 minutes</a:t>
            </a:r>
          </a:p>
          <a:p>
            <a:r>
              <a:rPr lang="en-GB" dirty="0" smtClean="0"/>
              <a:t>concentration 20 g/l (2%)</a:t>
            </a:r>
          </a:p>
          <a:p>
            <a:r>
              <a:rPr lang="en-GB" dirty="0" smtClean="0"/>
              <a:t>no gas phase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Operation of CDV </a:t>
            </a:r>
            <a:endParaRPr lang="en-GB" sz="28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Pre-cursor chemicals:</a:t>
            </a:r>
          </a:p>
          <a:p>
            <a:pPr lvl="1" eaLnBrk="1" hangingPunct="1"/>
            <a:r>
              <a:rPr lang="en-GB" dirty="0" smtClean="0"/>
              <a:t>sodium chlorite: 7.5% (w/v) 95-99% pure</a:t>
            </a:r>
          </a:p>
          <a:p>
            <a:pPr lvl="1" eaLnBrk="1" hangingPunct="1"/>
            <a:r>
              <a:rPr lang="en-GB" dirty="0" smtClean="0"/>
              <a:t>hydrochloric acid: 9.0% (w/v) 95-99% pure</a:t>
            </a:r>
          </a:p>
          <a:p>
            <a:pPr lvl="1" eaLnBrk="1" hangingPunct="1"/>
            <a:r>
              <a:rPr lang="en-GB" dirty="0" smtClean="0"/>
              <a:t>design data: </a:t>
            </a:r>
            <a:br>
              <a:rPr lang="en-GB" dirty="0" smtClean="0"/>
            </a:br>
            <a:r>
              <a:rPr lang="en-GB" dirty="0" smtClean="0"/>
              <a:t>1 </a:t>
            </a:r>
            <a:r>
              <a:rPr lang="en-GB" dirty="0" err="1" smtClean="0"/>
              <a:t>liter</a:t>
            </a:r>
            <a:r>
              <a:rPr lang="en-GB" dirty="0" smtClean="0"/>
              <a:t> NaClO</a:t>
            </a:r>
            <a:r>
              <a:rPr lang="en-GB" sz="1800" dirty="0" smtClean="0"/>
              <a:t>2</a:t>
            </a:r>
            <a:r>
              <a:rPr lang="en-GB" dirty="0" smtClean="0"/>
              <a:t> + 1 </a:t>
            </a:r>
            <a:r>
              <a:rPr lang="en-GB" dirty="0" err="1" smtClean="0"/>
              <a:t>liter</a:t>
            </a:r>
            <a:r>
              <a:rPr lang="en-GB" dirty="0" smtClean="0"/>
              <a:t> </a:t>
            </a:r>
            <a:r>
              <a:rPr lang="en-GB" dirty="0" err="1" smtClean="0"/>
              <a:t>HCl</a:t>
            </a:r>
            <a:r>
              <a:rPr lang="en-GB" dirty="0" smtClean="0"/>
              <a:t> = 40 g ClO</a:t>
            </a:r>
            <a:r>
              <a:rPr lang="en-GB" sz="1800" dirty="0" smtClean="0"/>
              <a:t>2</a:t>
            </a:r>
            <a:r>
              <a:rPr lang="en-GB" dirty="0" smtClean="0"/>
              <a:t> </a:t>
            </a:r>
          </a:p>
          <a:p>
            <a:pPr eaLnBrk="1" hangingPunct="1"/>
            <a:r>
              <a:rPr lang="en-GB" dirty="0" smtClean="0"/>
              <a:t>Conditions:</a:t>
            </a:r>
          </a:p>
          <a:p>
            <a:pPr lvl="1" eaLnBrk="1" hangingPunct="1"/>
            <a:r>
              <a:rPr lang="en-GB" dirty="0" smtClean="0"/>
              <a:t>temperature treated water: 	131 °F</a:t>
            </a:r>
          </a:p>
          <a:p>
            <a:pPr lvl="1" eaLnBrk="1" hangingPunct="1"/>
            <a:r>
              <a:rPr lang="en-GB" dirty="0" smtClean="0"/>
              <a:t>temperature chemicals:		50 - 104 °F</a:t>
            </a:r>
          </a:p>
          <a:p>
            <a:pPr lvl="1" eaLnBrk="1" hangingPunct="1"/>
            <a:r>
              <a:rPr lang="en-GB" dirty="0" smtClean="0"/>
              <a:t>backpressure: 			102 - 145 psi</a:t>
            </a:r>
          </a:p>
          <a:p>
            <a:pPr lvl="1" eaLnBrk="1" hangingPunct="1"/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Operation of CDK 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Pre-cursor chemicals:</a:t>
            </a:r>
          </a:p>
          <a:p>
            <a:pPr lvl="1" eaLnBrk="1" hangingPunct="1"/>
            <a:r>
              <a:rPr lang="en-GB" dirty="0" smtClean="0"/>
              <a:t>sodium chlorite: 25% (w/v) 95-99% pure</a:t>
            </a:r>
          </a:p>
          <a:p>
            <a:pPr lvl="1" eaLnBrk="1" hangingPunct="1"/>
            <a:r>
              <a:rPr lang="en-GB" dirty="0" smtClean="0"/>
              <a:t>hydrochloric acid: 30% (w/v) 95-99% pure</a:t>
            </a:r>
          </a:p>
          <a:p>
            <a:pPr lvl="1" eaLnBrk="1" hangingPunct="1"/>
            <a:r>
              <a:rPr lang="en-GB" dirty="0" smtClean="0"/>
              <a:t>design data: </a:t>
            </a:r>
            <a:br>
              <a:rPr lang="en-GB" dirty="0" smtClean="0"/>
            </a:br>
            <a:r>
              <a:rPr lang="en-GB" dirty="0" smtClean="0"/>
              <a:t>1 </a:t>
            </a:r>
            <a:r>
              <a:rPr lang="en-GB" dirty="0" err="1" smtClean="0"/>
              <a:t>liter</a:t>
            </a:r>
            <a:r>
              <a:rPr lang="en-GB" dirty="0" smtClean="0"/>
              <a:t> NaClO</a:t>
            </a:r>
            <a:r>
              <a:rPr lang="en-GB" sz="2000" dirty="0" smtClean="0"/>
              <a:t>2</a:t>
            </a:r>
            <a:r>
              <a:rPr lang="en-GB" dirty="0" smtClean="0"/>
              <a:t> + 1 </a:t>
            </a:r>
            <a:r>
              <a:rPr lang="en-GB" dirty="0" err="1" smtClean="0"/>
              <a:t>liter</a:t>
            </a:r>
            <a:r>
              <a:rPr lang="en-GB" dirty="0" smtClean="0"/>
              <a:t> </a:t>
            </a:r>
            <a:r>
              <a:rPr lang="en-GB" dirty="0" err="1" smtClean="0"/>
              <a:t>HCl</a:t>
            </a:r>
            <a:r>
              <a:rPr lang="en-GB" dirty="0" smtClean="0"/>
              <a:t> = 150 g ClO</a:t>
            </a:r>
            <a:r>
              <a:rPr lang="en-GB" sz="2000" dirty="0" smtClean="0"/>
              <a:t>2</a:t>
            </a:r>
            <a:r>
              <a:rPr lang="en-GB" dirty="0" smtClean="0"/>
              <a:t> </a:t>
            </a:r>
          </a:p>
          <a:p>
            <a:pPr eaLnBrk="1" hangingPunct="1"/>
            <a:r>
              <a:rPr lang="en-GB" dirty="0" smtClean="0"/>
              <a:t>Conditions:</a:t>
            </a:r>
          </a:p>
          <a:p>
            <a:pPr lvl="1" eaLnBrk="1" hangingPunct="1"/>
            <a:r>
              <a:rPr lang="en-GB" dirty="0" smtClean="0"/>
              <a:t>temperature treated water: 	131 °F</a:t>
            </a:r>
          </a:p>
          <a:p>
            <a:pPr lvl="1" eaLnBrk="1" hangingPunct="1"/>
            <a:r>
              <a:rPr lang="en-GB" dirty="0" smtClean="0"/>
              <a:t>temperature chemicals:		50 - 104 °F</a:t>
            </a:r>
          </a:p>
          <a:p>
            <a:pPr lvl="1" eaLnBrk="1" hangingPunct="1"/>
            <a:r>
              <a:rPr lang="en-GB" dirty="0" smtClean="0"/>
              <a:t>backpressure: 			102 - 145 psi</a:t>
            </a:r>
          </a:p>
          <a:p>
            <a:pPr lvl="1" eaLnBrk="1" hangingPunct="1"/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Bello </a:t>
            </a:r>
            <a:r>
              <a:rPr lang="en-GB" dirty="0" err="1" smtClean="0"/>
              <a:t>Zon</a:t>
            </a:r>
            <a:r>
              <a:rPr lang="en-GB" dirty="0" smtClean="0"/>
              <a:t>® Type </a:t>
            </a:r>
            <a:r>
              <a:rPr lang="en-GB" dirty="0" err="1" smtClean="0"/>
              <a:t>CDKc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(concentrated chemicals)</a:t>
            </a:r>
          </a:p>
        </p:txBody>
      </p:sp>
      <p:graphicFrame>
        <p:nvGraphicFramePr>
          <p:cNvPr id="8194" name="Object 3"/>
          <p:cNvGraphicFramePr>
            <a:graphicFrameLocks/>
          </p:cNvGraphicFramePr>
          <p:nvPr/>
        </p:nvGraphicFramePr>
        <p:xfrm>
          <a:off x="3657600" y="1524000"/>
          <a:ext cx="495935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Document" r:id="rId3" imgW="6272694" imgH="4826772" progId="Word.Document.8">
                  <p:embed/>
                </p:oleObj>
              </mc:Choice>
              <mc:Fallback>
                <p:oleObj name="Document" r:id="rId3" imgW="6272694" imgH="4826772" progId="Word.Documen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24000"/>
                        <a:ext cx="4959350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PMA_BEZ_709_Office.jpg"/>
          <p:cNvPicPr>
            <a:picLocks noChangeAspect="1"/>
          </p:cNvPicPr>
          <p:nvPr/>
        </p:nvPicPr>
        <p:blipFill>
          <a:blip r:embed="rId5" cstate="print"/>
          <a:srcRect l="12821" t="2248" r="12820" b="32128"/>
          <a:stretch>
            <a:fillRect/>
          </a:stretch>
        </p:blipFill>
        <p:spPr>
          <a:xfrm>
            <a:off x="228600" y="1371600"/>
            <a:ext cx="3352800" cy="5087007"/>
          </a:xfrm>
          <a:prstGeom prst="rect">
            <a:avLst/>
          </a:prstGeom>
          <a:noFill/>
          <a:ln w="38100">
            <a:solidFill>
              <a:srgbClr val="EC7C1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Analysis of Chlorine Dioxide and Chlorite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5022850" cy="4897437"/>
          </a:xfrm>
        </p:spPr>
        <p:txBody>
          <a:bodyPr/>
          <a:lstStyle/>
          <a:p>
            <a:pPr eaLnBrk="1" hangingPunct="1"/>
            <a:r>
              <a:rPr lang="en-GB" dirty="0" smtClean="0"/>
              <a:t>Online – measurement &amp; control: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Dulcometer</a:t>
            </a:r>
            <a:r>
              <a:rPr lang="en-GB" dirty="0" smtClean="0"/>
              <a:t>® D1C</a:t>
            </a:r>
            <a:r>
              <a:rPr lang="de-DE" dirty="0" smtClean="0"/>
              <a:t>: ClO</a:t>
            </a:r>
            <a:r>
              <a:rPr lang="de-DE" sz="2000" dirty="0" smtClean="0"/>
              <a:t>2</a:t>
            </a:r>
            <a:r>
              <a:rPr lang="de-DE" dirty="0" smtClean="0"/>
              <a:t>, chlorite, pH, ORP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en-GB" dirty="0" err="1" smtClean="0"/>
              <a:t>Dulcometer</a:t>
            </a:r>
            <a:r>
              <a:rPr lang="en-GB" dirty="0" smtClean="0"/>
              <a:t>® D</a:t>
            </a:r>
            <a:r>
              <a:rPr lang="de-DE" dirty="0" smtClean="0"/>
              <a:t>2</a:t>
            </a:r>
            <a:r>
              <a:rPr lang="en-GB" dirty="0" smtClean="0"/>
              <a:t>C</a:t>
            </a:r>
            <a:r>
              <a:rPr lang="de-DE" dirty="0" smtClean="0"/>
              <a:t>: ClO</a:t>
            </a:r>
            <a:r>
              <a:rPr lang="de-DE" sz="2000" dirty="0" smtClean="0"/>
              <a:t>2</a:t>
            </a:r>
            <a:r>
              <a:rPr lang="de-DE" dirty="0" smtClean="0"/>
              <a:t> + pH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Photometer </a:t>
            </a:r>
            <a:r>
              <a:rPr lang="en-GB" dirty="0" err="1" smtClean="0"/>
              <a:t>Dulcotest</a:t>
            </a:r>
            <a:r>
              <a:rPr lang="en-GB" dirty="0" smtClean="0"/>
              <a:t>® DT 4</a:t>
            </a:r>
            <a:br>
              <a:rPr lang="en-GB" dirty="0" smtClean="0"/>
            </a:br>
            <a:r>
              <a:rPr lang="de-DE" dirty="0" smtClean="0"/>
              <a:t>ClO</a:t>
            </a:r>
            <a:r>
              <a:rPr lang="de-DE" sz="2000" dirty="0" smtClean="0"/>
              <a:t>2</a:t>
            </a:r>
            <a:r>
              <a:rPr lang="de-DE" dirty="0" smtClean="0"/>
              <a:t> </a:t>
            </a:r>
            <a:r>
              <a:rPr lang="en-GB" dirty="0" smtClean="0"/>
              <a:t>+ chlorite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39941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19238"/>
            <a:ext cx="2501900" cy="25193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3" cstate="print"/>
          <a:srcRect l="2699" r="2699"/>
          <a:stretch>
            <a:fillRect/>
          </a:stretch>
        </p:blipFill>
        <p:spPr bwMode="auto">
          <a:xfrm>
            <a:off x="5334000" y="4343400"/>
            <a:ext cx="3306763" cy="18811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Sensors for Chlorine Dioxide and Chlorite</a:t>
            </a:r>
            <a:endParaRPr lang="en-GB" dirty="0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CDE 2-mA  (ClO</a:t>
            </a:r>
            <a:r>
              <a:rPr lang="en-GB" sz="2000" dirty="0" smtClean="0"/>
              <a:t>2</a:t>
            </a:r>
            <a:r>
              <a:rPr lang="en-GB" dirty="0" smtClean="0"/>
              <a:t> for clean water)</a:t>
            </a:r>
            <a:br>
              <a:rPr lang="en-GB" dirty="0" smtClean="0"/>
            </a:br>
            <a:r>
              <a:rPr lang="en-GB" dirty="0" smtClean="0"/>
              <a:t>Measuring ranges (10, 2, 0.5 </a:t>
            </a:r>
            <a:r>
              <a:rPr lang="en-GB" dirty="0" err="1" smtClean="0"/>
              <a:t>ppm</a:t>
            </a:r>
            <a:r>
              <a:rPr lang="en-GB" dirty="0" smtClean="0"/>
              <a:t>) </a:t>
            </a:r>
          </a:p>
          <a:p>
            <a:r>
              <a:rPr lang="en-GB" dirty="0" smtClean="0"/>
              <a:t>CDP 1-mA-2 </a:t>
            </a:r>
            <a:r>
              <a:rPr lang="en-GB" dirty="0" err="1" smtClean="0"/>
              <a:t>ppm</a:t>
            </a:r>
            <a:r>
              <a:rPr lang="en-GB" dirty="0" smtClean="0"/>
              <a:t> (ClO</a:t>
            </a:r>
            <a:r>
              <a:rPr lang="en-GB" sz="2000" dirty="0" smtClean="0"/>
              <a:t>2</a:t>
            </a:r>
            <a:r>
              <a:rPr lang="en-GB" dirty="0" smtClean="0"/>
              <a:t> for surfactant water)</a:t>
            </a:r>
          </a:p>
          <a:p>
            <a:pPr>
              <a:buNone/>
            </a:pPr>
            <a:r>
              <a:rPr lang="en-GB" dirty="0" smtClean="0"/>
              <a:t>	Measuring range (2 </a:t>
            </a:r>
            <a:r>
              <a:rPr lang="en-GB" dirty="0" err="1" smtClean="0"/>
              <a:t>ppm</a:t>
            </a:r>
            <a:r>
              <a:rPr lang="en-GB" dirty="0" smtClean="0"/>
              <a:t>)</a:t>
            </a:r>
          </a:p>
          <a:p>
            <a:r>
              <a:rPr lang="en-GB" dirty="0" smtClean="0"/>
              <a:t>CDR 1-mA (ClO</a:t>
            </a:r>
            <a:r>
              <a:rPr lang="en-GB" sz="2000" dirty="0" smtClean="0"/>
              <a:t>2</a:t>
            </a:r>
            <a:r>
              <a:rPr lang="en-GB" dirty="0" smtClean="0"/>
              <a:t> for dirty water)</a:t>
            </a:r>
          </a:p>
          <a:p>
            <a:pPr>
              <a:buNone/>
            </a:pPr>
            <a:r>
              <a:rPr lang="en-GB" dirty="0" smtClean="0"/>
              <a:t>	Measuring ranges </a:t>
            </a:r>
            <a:br>
              <a:rPr lang="en-GB" dirty="0" smtClean="0"/>
            </a:br>
            <a:r>
              <a:rPr lang="en-GB" dirty="0" smtClean="0"/>
              <a:t>(0.5 and 2 </a:t>
            </a:r>
            <a:r>
              <a:rPr lang="en-GB" dirty="0" err="1" smtClean="0"/>
              <a:t>ppm</a:t>
            </a:r>
            <a:r>
              <a:rPr lang="en-GB" dirty="0" smtClean="0"/>
              <a:t>)</a:t>
            </a:r>
          </a:p>
          <a:p>
            <a:r>
              <a:rPr lang="en-GB" dirty="0" smtClean="0"/>
              <a:t>CLT 1-mA (chlorite)</a:t>
            </a:r>
          </a:p>
          <a:p>
            <a:pPr>
              <a:buNone/>
            </a:pPr>
            <a:r>
              <a:rPr lang="en-GB" dirty="0" smtClean="0"/>
              <a:t>	Measuring ranges </a:t>
            </a:r>
            <a:br>
              <a:rPr lang="en-GB" dirty="0" smtClean="0"/>
            </a:br>
            <a:r>
              <a:rPr lang="en-GB" dirty="0" smtClean="0"/>
              <a:t>(0.5 and 2 </a:t>
            </a:r>
            <a:r>
              <a:rPr lang="en-GB" dirty="0" err="1" smtClean="0"/>
              <a:t>ppm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86200"/>
            <a:ext cx="3124200" cy="2000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200" dirty="0" smtClean="0"/>
              <a:t>Other Generation Methods</a:t>
            </a:r>
          </a:p>
        </p:txBody>
      </p:sp>
    </p:spTree>
    <p:extLst>
      <p:ext uri="{BB962C8B-B14F-4D97-AF65-F5344CB8AC3E}">
        <p14:creationId xmlns:p14="http://schemas.microsoft.com/office/powerpoint/2010/main" val="3792150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Generation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Sodium Chlorite and Chlorine Gas</a:t>
            </a:r>
          </a:p>
          <a:p>
            <a:pPr lvl="1"/>
            <a:r>
              <a:rPr lang="en-US" dirty="0" smtClean="0"/>
              <a:t>Adding chlorine into process</a:t>
            </a:r>
          </a:p>
          <a:p>
            <a:pPr lvl="1"/>
            <a:r>
              <a:rPr lang="en-US" dirty="0" smtClean="0"/>
              <a:t>Chance for THM, DBP, TCA formation</a:t>
            </a:r>
          </a:p>
          <a:p>
            <a:pPr lvl="1"/>
            <a:r>
              <a:rPr lang="en-US" dirty="0" smtClean="0"/>
              <a:t>Store chlorine gas</a:t>
            </a:r>
          </a:p>
          <a:p>
            <a:endParaRPr lang="en-US" dirty="0" smtClean="0"/>
          </a:p>
          <a:p>
            <a:r>
              <a:rPr lang="en-US" dirty="0" smtClean="0"/>
              <a:t>Sodium Chlorite, </a:t>
            </a:r>
            <a:r>
              <a:rPr lang="en-US" dirty="0" err="1" smtClean="0"/>
              <a:t>HCl</a:t>
            </a:r>
            <a:r>
              <a:rPr lang="en-US" dirty="0" smtClean="0"/>
              <a:t>, and Sodium Hypochlorite</a:t>
            </a:r>
          </a:p>
          <a:p>
            <a:pPr lvl="1"/>
            <a:r>
              <a:rPr lang="en-US" dirty="0" smtClean="0"/>
              <a:t>Adding chlorine into process</a:t>
            </a:r>
          </a:p>
          <a:p>
            <a:pPr lvl="1"/>
            <a:r>
              <a:rPr lang="en-US" dirty="0" smtClean="0"/>
              <a:t>Chance for THM, DBP, TCA formation</a:t>
            </a:r>
          </a:p>
          <a:p>
            <a:pPr lvl="1"/>
            <a:r>
              <a:rPr lang="en-US" dirty="0" smtClean="0"/>
              <a:t>Purchase 3-chemicals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28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Other Generation Methods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Stabilized Chlorine Dioxide</a:t>
            </a:r>
            <a:endParaRPr lang="en-US" sz="1800" dirty="0" smtClean="0"/>
          </a:p>
          <a:p>
            <a:pPr lvl="1"/>
            <a:r>
              <a:rPr lang="en-US" dirty="0" smtClean="0"/>
              <a:t>Buffered sodium chlorite solution </a:t>
            </a:r>
          </a:p>
          <a:p>
            <a:pPr lvl="1"/>
            <a:r>
              <a:rPr lang="en-US" dirty="0" smtClean="0"/>
              <a:t>Weak disinfectant</a:t>
            </a:r>
          </a:p>
          <a:p>
            <a:pPr lvl="1"/>
            <a:r>
              <a:rPr lang="en-US" dirty="0" smtClean="0"/>
              <a:t>No such thing as “stabilized ClO</a:t>
            </a:r>
            <a:r>
              <a:rPr lang="en-US" sz="1800" dirty="0" smtClean="0"/>
              <a:t>2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ClO</a:t>
            </a:r>
            <a:r>
              <a:rPr lang="en-US" sz="1800" dirty="0" smtClean="0"/>
              <a:t>2</a:t>
            </a:r>
            <a:r>
              <a:rPr lang="en-US" dirty="0" smtClean="0"/>
              <a:t> is a gas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Chlorine Dioxide Sachets (tea bags)</a:t>
            </a:r>
          </a:p>
          <a:p>
            <a:pPr lvl="1"/>
            <a:r>
              <a:rPr lang="en-US" dirty="0" smtClean="0"/>
              <a:t>Affected by impurities in water</a:t>
            </a:r>
          </a:p>
          <a:p>
            <a:pPr lvl="1"/>
            <a:r>
              <a:rPr lang="en-US" dirty="0" smtClean="0"/>
              <a:t>Only good for specific quantities of water</a:t>
            </a:r>
          </a:p>
          <a:p>
            <a:pPr lvl="1"/>
            <a:r>
              <a:rPr lang="en-US" dirty="0" smtClean="0"/>
              <a:t>Can explode</a:t>
            </a:r>
          </a:p>
          <a:p>
            <a:pPr lvl="1"/>
            <a:r>
              <a:rPr lang="en-US" dirty="0" smtClean="0"/>
              <a:t>PPM concentration suspect and not adjustable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3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Low flow/high flow metering pumps</a:t>
            </a:r>
          </a:p>
          <a:p>
            <a:r>
              <a:rPr lang="en-US" smtClean="0"/>
              <a:t>Process pumps (hose pumps)</a:t>
            </a:r>
          </a:p>
          <a:p>
            <a:r>
              <a:rPr lang="en-US" smtClean="0"/>
              <a:t>Process monitoring and control</a:t>
            </a:r>
          </a:p>
          <a:p>
            <a:r>
              <a:rPr lang="en-US" smtClean="0"/>
              <a:t>Polymer systems – wet and dry</a:t>
            </a:r>
          </a:p>
          <a:p>
            <a:r>
              <a:rPr lang="en-US" smtClean="0"/>
              <a:t>Dry product screw feeders</a:t>
            </a:r>
          </a:p>
          <a:p>
            <a:r>
              <a:rPr lang="en-US" smtClean="0"/>
              <a:t>Pre-Engineered chemical feed systems</a:t>
            </a:r>
          </a:p>
          <a:p>
            <a:r>
              <a:rPr lang="en-US" smtClean="0"/>
              <a:t>ClO</a:t>
            </a:r>
            <a:r>
              <a:rPr lang="en-US" sz="1800" smtClean="0"/>
              <a:t>2</a:t>
            </a:r>
            <a:r>
              <a:rPr lang="en-US" smtClean="0"/>
              <a:t> and O</a:t>
            </a:r>
            <a:r>
              <a:rPr lang="en-US" sz="1800" smtClean="0"/>
              <a:t>3</a:t>
            </a:r>
            <a:r>
              <a:rPr lang="en-US" smtClean="0"/>
              <a:t> generators</a:t>
            </a:r>
          </a:p>
          <a:p>
            <a:r>
              <a:rPr lang="en-US" smtClean="0"/>
              <a:t>UV systems</a:t>
            </a:r>
          </a:p>
          <a:p>
            <a:r>
              <a:rPr lang="en-US" smtClean="0"/>
              <a:t>Service and Support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04138" cy="922337"/>
          </a:xfrm>
        </p:spPr>
        <p:txBody>
          <a:bodyPr/>
          <a:lstStyle/>
          <a:p>
            <a:r>
              <a:rPr lang="en-US" sz="2800" dirty="0" smtClean="0"/>
              <a:t>Other Generation Methods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Purate</a:t>
            </a:r>
            <a:r>
              <a:rPr lang="en-US" dirty="0" smtClean="0"/>
              <a:t> Method</a:t>
            </a:r>
          </a:p>
          <a:p>
            <a:pPr lvl="1"/>
            <a:r>
              <a:rPr lang="en-US" dirty="0" smtClean="0"/>
              <a:t>Uses sodium chlorate, sulfuric acid and H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r>
              <a:rPr lang="en-US" sz="1800" dirty="0" smtClean="0"/>
              <a:t>2</a:t>
            </a:r>
          </a:p>
          <a:p>
            <a:pPr lvl="1"/>
            <a:r>
              <a:rPr lang="en-US" dirty="0" smtClean="0"/>
              <a:t>Good for large quantities of ClO</a:t>
            </a:r>
            <a:r>
              <a:rPr lang="en-US" sz="1800" dirty="0" smtClean="0"/>
              <a:t>2</a:t>
            </a:r>
          </a:p>
          <a:p>
            <a:pPr lvl="1"/>
            <a:r>
              <a:rPr lang="en-US" dirty="0" smtClean="0"/>
              <a:t>Generator is expensive (PVDF)</a:t>
            </a:r>
          </a:p>
          <a:p>
            <a:pPr marL="539750" lvl="2" indent="0">
              <a:buNone/>
            </a:pPr>
            <a:endParaRPr lang="en-US" dirty="0" smtClean="0"/>
          </a:p>
          <a:p>
            <a:r>
              <a:rPr lang="en-US" dirty="0" smtClean="0"/>
              <a:t>Electro-Chemical</a:t>
            </a:r>
          </a:p>
          <a:p>
            <a:pPr lvl="1"/>
            <a:r>
              <a:rPr lang="en-US" dirty="0" smtClean="0"/>
              <a:t>Generates ClO</a:t>
            </a:r>
            <a:r>
              <a:rPr lang="en-US" sz="1800" dirty="0" smtClean="0"/>
              <a:t>2</a:t>
            </a:r>
            <a:r>
              <a:rPr lang="en-US" dirty="0" smtClean="0"/>
              <a:t> on-site</a:t>
            </a:r>
          </a:p>
          <a:p>
            <a:pPr lvl="1"/>
            <a:r>
              <a:rPr lang="en-US" dirty="0" smtClean="0"/>
              <a:t>Need pure water to work</a:t>
            </a:r>
          </a:p>
          <a:p>
            <a:pPr lvl="1"/>
            <a:r>
              <a:rPr lang="en-US" dirty="0" smtClean="0"/>
              <a:t>Undesired </a:t>
            </a:r>
            <a:r>
              <a:rPr lang="en-US" dirty="0" smtClean="0"/>
              <a:t>by-products (hydrogen, caustic)</a:t>
            </a:r>
            <a:endParaRPr lang="en-US" dirty="0" smtClean="0"/>
          </a:p>
          <a:p>
            <a:pPr lvl="1"/>
            <a:r>
              <a:rPr lang="en-US" dirty="0" smtClean="0"/>
              <a:t>Maintenance is high</a:t>
            </a:r>
          </a:p>
          <a:p>
            <a:pPr lvl="1"/>
            <a:r>
              <a:rPr lang="en-US" dirty="0" smtClean="0"/>
              <a:t>Replacing cell is expensive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8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200" dirty="0" smtClean="0"/>
              <a:t>ClO</a:t>
            </a:r>
            <a:r>
              <a:rPr lang="en-GB" sz="2400" dirty="0" smtClean="0"/>
              <a:t>2</a:t>
            </a:r>
            <a:r>
              <a:rPr lang="en-GB" sz="3200" dirty="0" smtClean="0"/>
              <a:t> Safety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976128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Safety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coded chemical tanks are suggested</a:t>
            </a:r>
          </a:p>
          <a:p>
            <a:r>
              <a:rPr lang="en-US" dirty="0" smtClean="0"/>
              <a:t>Chemicals need to be separated</a:t>
            </a:r>
          </a:p>
          <a:p>
            <a:r>
              <a:rPr lang="en-US" dirty="0" smtClean="0"/>
              <a:t>Level switches in chemical tanks </a:t>
            </a:r>
          </a:p>
          <a:p>
            <a:r>
              <a:rPr lang="en-US" dirty="0" smtClean="0"/>
              <a:t>Relays on level switches attach to an alarm; generator shuts down if tank is empty </a:t>
            </a:r>
          </a:p>
          <a:p>
            <a:r>
              <a:rPr lang="en-US" dirty="0" smtClean="0"/>
              <a:t>Flow sensors on pumps to ensure the correct proportion of chemical flow</a:t>
            </a:r>
          </a:p>
          <a:p>
            <a:r>
              <a:rPr lang="en-US" dirty="0" smtClean="0"/>
              <a:t>Alarm on flow sensors; generator shuts down if </a:t>
            </a:r>
            <a:r>
              <a:rPr lang="en-US" dirty="0" smtClean="0"/>
              <a:t>“x” </a:t>
            </a:r>
            <a:r>
              <a:rPr lang="en-US" dirty="0" smtClean="0"/>
              <a:t>pulses are missed (programmable)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Reactor Safety</a:t>
            </a:r>
            <a:endParaRPr 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Isolated in an enclosed PVDF reactor housing</a:t>
            </a:r>
          </a:p>
          <a:p>
            <a:r>
              <a:rPr lang="en-US" smtClean="0"/>
              <a:t>Only a 2% solution is generated (20,000 ppm)</a:t>
            </a:r>
          </a:p>
          <a:p>
            <a:r>
              <a:rPr lang="en-US" smtClean="0"/>
              <a:t>Reactor housing is automatically purged via an injector and solenoid valve up to 6 times per hour</a:t>
            </a:r>
          </a:p>
          <a:p>
            <a:r>
              <a:rPr lang="en-US" smtClean="0"/>
              <a:t>The reactor chamber is always full of solution – not gas!!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Safety Features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Flow sensor on bypass water line adjusts the amount of chlorine dioxide generated </a:t>
            </a:r>
          </a:p>
          <a:p>
            <a:r>
              <a:rPr lang="en-US" smtClean="0"/>
              <a:t>Chlorine dioxide is injected into the bypass water flow</a:t>
            </a:r>
          </a:p>
          <a:p>
            <a:r>
              <a:rPr lang="en-US" smtClean="0"/>
              <a:t>Output can be controlled by a ProMinent chlorine dioxide residual controller</a:t>
            </a:r>
          </a:p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Maintenance</a:t>
            </a:r>
            <a:endParaRPr lang="en-GB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CDV: every 6 - 12 months acc. to operating conditions</a:t>
            </a:r>
          </a:p>
          <a:p>
            <a:r>
              <a:rPr lang="en-GB" sz="2400" dirty="0" smtClean="0"/>
              <a:t>CDK: every 6 month</a:t>
            </a:r>
          </a:p>
          <a:p>
            <a:endParaRPr lang="en-GB" sz="2400" dirty="0" smtClean="0"/>
          </a:p>
          <a:p>
            <a:pPr lvl="2"/>
            <a:r>
              <a:rPr lang="en-GB" sz="2400" dirty="0" smtClean="0"/>
              <a:t>spare parts kit CDV/CDK plant</a:t>
            </a:r>
          </a:p>
          <a:p>
            <a:pPr lvl="2"/>
            <a:r>
              <a:rPr lang="en-GB" sz="2400" dirty="0" smtClean="0"/>
              <a:t>3 – 4 working hours</a:t>
            </a:r>
          </a:p>
          <a:p>
            <a:pPr lvl="1"/>
            <a:r>
              <a:rPr lang="en-GB" sz="2400" dirty="0" smtClean="0"/>
              <a:t>Flushing </a:t>
            </a:r>
            <a:r>
              <a:rPr lang="en-GB" sz="2400" dirty="0" smtClean="0"/>
              <a:t>and disassembling reactor</a:t>
            </a:r>
          </a:p>
          <a:p>
            <a:pPr lvl="1"/>
            <a:r>
              <a:rPr lang="en-GB" sz="2400" dirty="0" smtClean="0"/>
              <a:t>Exchange </a:t>
            </a:r>
            <a:r>
              <a:rPr lang="en-GB" sz="2400" dirty="0" smtClean="0"/>
              <a:t>of gaskets</a:t>
            </a:r>
          </a:p>
          <a:p>
            <a:pPr lvl="1"/>
            <a:r>
              <a:rPr lang="en-GB" sz="2400" dirty="0" smtClean="0"/>
              <a:t>Service pumps, piping and replace </a:t>
            </a:r>
            <a:r>
              <a:rPr lang="en-GB" sz="2400" dirty="0" smtClean="0"/>
              <a:t>gaskets and diaphragms</a:t>
            </a:r>
          </a:p>
          <a:p>
            <a:pPr lvl="1"/>
            <a:r>
              <a:rPr lang="en-GB" sz="2400" dirty="0" smtClean="0"/>
              <a:t>Check system functiona</a:t>
            </a:r>
            <a:r>
              <a:rPr lang="en-GB" sz="2400" dirty="0" smtClean="0"/>
              <a:t>lity</a:t>
            </a:r>
            <a:endParaRPr lang="en-GB" sz="2400" dirty="0" smtClean="0"/>
          </a:p>
          <a:p>
            <a:pPr lvl="1"/>
            <a:r>
              <a:rPr lang="en-GB" sz="2400" dirty="0" smtClean="0"/>
              <a:t>Calibration</a:t>
            </a:r>
            <a:endParaRPr lang="en-GB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mtClean="0"/>
              <a:t>Wine Applications with Chlorine Dioxide</a:t>
            </a:r>
            <a:endParaRPr lang="de-DE" dirty="0" smtClean="0"/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1143000" y="4781550"/>
            <a:ext cx="6781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endParaRPr lang="en-GB" sz="11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water</a:t>
            </a:r>
          </a:p>
          <a:p>
            <a:r>
              <a:rPr lang="en-US" dirty="0" smtClean="0"/>
              <a:t>Feed water</a:t>
            </a:r>
          </a:p>
          <a:p>
            <a:r>
              <a:rPr lang="en-US" dirty="0" smtClean="0"/>
              <a:t>Wash water</a:t>
            </a:r>
          </a:p>
          <a:p>
            <a:r>
              <a:rPr lang="en-US" dirty="0" smtClean="0"/>
              <a:t>Cooling water</a:t>
            </a:r>
          </a:p>
          <a:p>
            <a:r>
              <a:rPr lang="en-US" dirty="0" smtClean="0"/>
              <a:t>Process water</a:t>
            </a:r>
          </a:p>
          <a:p>
            <a:r>
              <a:rPr lang="en-US" dirty="0" smtClean="0"/>
              <a:t>CIP</a:t>
            </a:r>
          </a:p>
          <a:p>
            <a:r>
              <a:rPr lang="en-US" dirty="0" smtClean="0"/>
              <a:t>Filter </a:t>
            </a:r>
            <a:r>
              <a:rPr lang="en-US" dirty="0" smtClean="0"/>
              <a:t>cleaning</a:t>
            </a:r>
            <a:endParaRPr lang="en-US" dirty="0" smtClean="0"/>
          </a:p>
          <a:p>
            <a:r>
              <a:rPr lang="en-US" dirty="0" smtClean="0"/>
              <a:t>Wastewater</a:t>
            </a:r>
          </a:p>
          <a:p>
            <a:r>
              <a:rPr lang="en-US" dirty="0" smtClean="0"/>
              <a:t>Tank/barrel cleaning</a:t>
            </a:r>
          </a:p>
          <a:p>
            <a:pPr lvl="1"/>
            <a:r>
              <a:rPr lang="en-US" dirty="0" smtClean="0"/>
              <a:t>Indoor/outdoor tank </a:t>
            </a:r>
            <a:r>
              <a:rPr lang="en-US" dirty="0" smtClean="0"/>
              <a:t>farms</a:t>
            </a:r>
          </a:p>
          <a:p>
            <a:pPr lvl="1"/>
            <a:r>
              <a:rPr lang="en-US" dirty="0" smtClean="0"/>
              <a:t>Foaming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81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341438"/>
            <a:ext cx="70739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feld 6"/>
          <p:cNvSpPr txBox="1">
            <a:spLocks noChangeArrowheads="1"/>
          </p:cNvSpPr>
          <p:nvPr/>
        </p:nvSpPr>
        <p:spPr bwMode="auto">
          <a:xfrm>
            <a:off x="5929312" y="6096000"/>
            <a:ext cx="2071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0000"/>
                </a:solidFill>
                <a:cs typeface="+mn-cs"/>
              </a:rPr>
              <a:t>Application example!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Bottle Washing with Chlorine Dioxide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079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41438"/>
            <a:ext cx="73882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feld 6"/>
          <p:cNvSpPr txBox="1">
            <a:spLocks noChangeArrowheads="1"/>
          </p:cNvSpPr>
          <p:nvPr/>
        </p:nvSpPr>
        <p:spPr bwMode="auto">
          <a:xfrm>
            <a:off x="5791200" y="6096000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  <a:cs typeface="+mn-cs"/>
              </a:rPr>
              <a:t>Application example!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Bottle Rinsing with Chlorine Dioxide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961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ProMinent USA</a:t>
            </a:r>
            <a:endParaRPr lang="en-US" dirty="0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Headquartered in Pittsburgh, PA</a:t>
            </a:r>
          </a:p>
          <a:p>
            <a:r>
              <a:rPr lang="en-US" dirty="0" smtClean="0"/>
              <a:t>Offices in Brentwood, CA and Ontario, CA</a:t>
            </a:r>
          </a:p>
          <a:p>
            <a:r>
              <a:rPr lang="en-US" dirty="0" smtClean="0"/>
              <a:t>Manufacturing and assembly (Made in USA)</a:t>
            </a:r>
          </a:p>
          <a:p>
            <a:r>
              <a:rPr lang="en-US" dirty="0" smtClean="0"/>
              <a:t>114 employees</a:t>
            </a:r>
          </a:p>
          <a:p>
            <a:r>
              <a:rPr lang="en-US" dirty="0" smtClean="0"/>
              <a:t>NSF/ANSI 61 approval for PVDF &amp; Acrylic liquid ends!!</a:t>
            </a:r>
          </a:p>
          <a:p>
            <a:r>
              <a:rPr lang="en-US" dirty="0" smtClean="0"/>
              <a:t>EPA 334.0 acceptance for </a:t>
            </a:r>
            <a:r>
              <a:rPr lang="en-US" dirty="0" err="1" smtClean="0"/>
              <a:t>amperometric</a:t>
            </a:r>
            <a:r>
              <a:rPr lang="en-US" dirty="0" smtClean="0"/>
              <a:t> sensors</a:t>
            </a:r>
          </a:p>
          <a:p>
            <a:r>
              <a:rPr lang="en-US" dirty="0" smtClean="0"/>
              <a:t>UL 508A approved Panel Shop</a:t>
            </a:r>
          </a:p>
          <a:p>
            <a:r>
              <a:rPr lang="en-US" dirty="0" smtClean="0"/>
              <a:t>Custom water treatment systems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341438"/>
            <a:ext cx="666115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feld 4"/>
          <p:cNvSpPr txBox="1">
            <a:spLocks noChangeArrowheads="1"/>
          </p:cNvSpPr>
          <p:nvPr/>
        </p:nvSpPr>
        <p:spPr bwMode="auto">
          <a:xfrm>
            <a:off x="5410200" y="6096000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  <a:cs typeface="+mn-cs"/>
              </a:rPr>
              <a:t>Application example!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CIP with Chlorine Dioxide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58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</a:t>
            </a:r>
            <a:r>
              <a:rPr lang="en-GB" sz="2000" dirty="0" smtClean="0"/>
              <a:t>2</a:t>
            </a:r>
            <a:r>
              <a:rPr lang="en-GB" dirty="0" smtClean="0"/>
              <a:t> for Filling Machines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" y="1447800"/>
            <a:ext cx="8153400" cy="4991100"/>
            <a:chOff x="0" y="762000"/>
            <a:chExt cx="9144000" cy="5829300"/>
          </a:xfrm>
        </p:grpSpPr>
        <p:pic>
          <p:nvPicPr>
            <p:cNvPr id="70660" name="Picture 3" descr="Flaschenhäl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0"/>
              <a:ext cx="4114800" cy="3086100"/>
            </a:xfrm>
            <a:prstGeom prst="rect">
              <a:avLst/>
            </a:prstGeom>
            <a:noFill/>
            <a:ln w="38100">
              <a:solidFill>
                <a:srgbClr val="EC7C16"/>
              </a:solidFill>
              <a:miter lim="800000"/>
              <a:headEnd/>
              <a:tailEnd/>
            </a:ln>
          </p:spPr>
        </p:pic>
        <p:pic>
          <p:nvPicPr>
            <p:cNvPr id="70661" name="Picture 4" descr="Verschliesser_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3390900"/>
              <a:ext cx="4267200" cy="3200400"/>
            </a:xfrm>
            <a:prstGeom prst="rect">
              <a:avLst/>
            </a:prstGeom>
            <a:noFill/>
            <a:ln w="38100">
              <a:solidFill>
                <a:srgbClr val="EC7C16"/>
              </a:solidFill>
              <a:miter lim="800000"/>
              <a:headEnd/>
              <a:tailEnd/>
            </a:ln>
          </p:spPr>
        </p:pic>
        <p:pic>
          <p:nvPicPr>
            <p:cNvPr id="70662" name="Picture 5" descr="Verschliesser_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1809750"/>
              <a:ext cx="4191000" cy="3143250"/>
            </a:xfrm>
            <a:prstGeom prst="rect">
              <a:avLst/>
            </a:prstGeom>
            <a:noFill/>
            <a:ln w="38100">
              <a:solidFill>
                <a:srgbClr val="EC7C16"/>
              </a:solidFill>
              <a:miter lim="800000"/>
              <a:headEnd/>
              <a:tailEnd/>
            </a:ln>
          </p:spPr>
        </p:pic>
        <p:grpSp>
          <p:nvGrpSpPr>
            <p:cNvPr id="70663" name="Group 9"/>
            <p:cNvGrpSpPr>
              <a:grpSpLocks/>
            </p:cNvGrpSpPr>
            <p:nvPr/>
          </p:nvGrpSpPr>
          <p:grpSpPr bwMode="auto">
            <a:xfrm>
              <a:off x="6518275" y="762000"/>
              <a:ext cx="2397125" cy="2365375"/>
              <a:chOff x="4106" y="480"/>
              <a:chExt cx="1510" cy="1490"/>
            </a:xfrm>
          </p:grpSpPr>
          <p:sp>
            <p:nvSpPr>
              <p:cNvPr id="70664" name="Oval 6"/>
              <p:cNvSpPr>
                <a:spLocks noChangeArrowheads="1"/>
              </p:cNvSpPr>
              <p:nvPr/>
            </p:nvSpPr>
            <p:spPr bwMode="auto">
              <a:xfrm>
                <a:off x="4416" y="480"/>
                <a:ext cx="1200" cy="768"/>
              </a:xfrm>
              <a:prstGeom prst="ellipse">
                <a:avLst/>
              </a:prstGeom>
              <a:solidFill>
                <a:srgbClr val="99FF33"/>
              </a:solidFill>
              <a:ln w="1905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0665" name="Text Box 7"/>
              <p:cNvSpPr txBox="1">
                <a:spLocks noChangeArrowheads="1"/>
              </p:cNvSpPr>
              <p:nvPr/>
            </p:nvSpPr>
            <p:spPr bwMode="auto">
              <a:xfrm>
                <a:off x="4560" y="576"/>
                <a:ext cx="912" cy="61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2400" dirty="0">
                    <a:solidFill>
                      <a:srgbClr val="FF0000"/>
                    </a:solidFill>
                  </a:rPr>
                  <a:t>0.4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ppm</a:t>
                </a:r>
                <a:endParaRPr lang="en-GB" sz="2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sz="2400" dirty="0">
                    <a:solidFill>
                      <a:srgbClr val="FF0000"/>
                    </a:solidFill>
                  </a:rPr>
                  <a:t>ClO</a:t>
                </a:r>
                <a:r>
                  <a:rPr lang="en-GB" sz="2400" baseline="-10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70666" name="Line 8"/>
              <p:cNvSpPr>
                <a:spLocks noChangeShapeType="1"/>
              </p:cNvSpPr>
              <p:nvPr/>
            </p:nvSpPr>
            <p:spPr bwMode="auto">
              <a:xfrm rot="20749944" flipH="1">
                <a:off x="4106" y="1324"/>
                <a:ext cx="856" cy="64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ClO</a:t>
            </a:r>
            <a:r>
              <a:rPr lang="en-US" sz="2000" smtClean="0"/>
              <a:t>2</a:t>
            </a:r>
            <a:r>
              <a:rPr lang="en-US" sz="2800" smtClean="0"/>
              <a:t> Application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Winery was using bleach (sodium hypo) to clean aging and storage tanks</a:t>
            </a:r>
          </a:p>
          <a:p>
            <a:r>
              <a:rPr lang="en-US" dirty="0" smtClean="0"/>
              <a:t>Concerns about TCA’s</a:t>
            </a:r>
          </a:p>
          <a:p>
            <a:r>
              <a:rPr lang="en-US" dirty="0" smtClean="0"/>
              <a:t>ClO</a:t>
            </a:r>
            <a:r>
              <a:rPr lang="en-US" sz="1800" dirty="0" smtClean="0"/>
              <a:t>2</a:t>
            </a:r>
            <a:r>
              <a:rPr lang="en-US" dirty="0" smtClean="0"/>
              <a:t> and PAA were tested</a:t>
            </a:r>
          </a:p>
          <a:p>
            <a:r>
              <a:rPr lang="en-US" dirty="0" smtClean="0"/>
              <a:t>PAA proved to be too expensive</a:t>
            </a:r>
          </a:p>
          <a:p>
            <a:r>
              <a:rPr lang="en-US" dirty="0" smtClean="0"/>
              <a:t>ClO</a:t>
            </a:r>
            <a:r>
              <a:rPr lang="en-US" sz="1800" dirty="0" smtClean="0"/>
              <a:t>2</a:t>
            </a:r>
            <a:r>
              <a:rPr lang="en-US" dirty="0" smtClean="0"/>
              <a:t> was chosen for CIP tank washing and filter cleaning.</a:t>
            </a:r>
          </a:p>
          <a:p>
            <a:r>
              <a:rPr lang="en-US" dirty="0" smtClean="0"/>
              <a:t>Cooling towers were also treated with ClO</a:t>
            </a:r>
            <a:r>
              <a:rPr lang="en-US" sz="1800" dirty="0" smtClean="0"/>
              <a:t>2</a:t>
            </a:r>
          </a:p>
          <a:p>
            <a:r>
              <a:rPr lang="en-US" dirty="0" smtClean="0"/>
              <a:t>Day tanks were made with 1,000 ppm ClO</a:t>
            </a:r>
            <a:r>
              <a:rPr lang="en-US" sz="1800" dirty="0" smtClean="0"/>
              <a:t>2</a:t>
            </a:r>
          </a:p>
          <a:p>
            <a:r>
              <a:rPr lang="en-US" dirty="0" err="1" smtClean="0"/>
              <a:t>Venturi</a:t>
            </a:r>
            <a:r>
              <a:rPr lang="en-US" dirty="0" smtClean="0"/>
              <a:t> used to inject </a:t>
            </a:r>
            <a:r>
              <a:rPr lang="en-US" dirty="0" smtClean="0"/>
              <a:t>ClO</a:t>
            </a:r>
            <a:r>
              <a:rPr lang="en-US" sz="2000" dirty="0" smtClean="0"/>
              <a:t>2</a:t>
            </a:r>
            <a:r>
              <a:rPr lang="en-US" dirty="0" smtClean="0"/>
              <a:t> in </a:t>
            </a:r>
            <a:r>
              <a:rPr lang="en-US" dirty="0" smtClean="0"/>
              <a:t>wine tanks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</a:t>
            </a:r>
            <a:r>
              <a:rPr lang="en-US" sz="1800" dirty="0" smtClean="0"/>
              <a:t>2</a:t>
            </a:r>
            <a:r>
              <a:rPr lang="en-US" dirty="0" smtClean="0"/>
              <a:t> is </a:t>
            </a:r>
            <a:r>
              <a:rPr lang="en-US" dirty="0" smtClean="0"/>
              <a:t>the best </a:t>
            </a:r>
            <a:r>
              <a:rPr lang="en-US" dirty="0" smtClean="0"/>
              <a:t>choice for disinfection and sanitization for the Wine </a:t>
            </a:r>
            <a:r>
              <a:rPr lang="en-US" dirty="0" smtClean="0"/>
              <a:t>Industry (chlorine-free)</a:t>
            </a:r>
            <a:endParaRPr lang="en-US" dirty="0" smtClean="0"/>
          </a:p>
          <a:p>
            <a:r>
              <a:rPr lang="en-US" dirty="0" smtClean="0"/>
              <a:t>A strong disinfectant which must be generated on-site</a:t>
            </a:r>
          </a:p>
          <a:p>
            <a:r>
              <a:rPr lang="en-US" dirty="0" smtClean="0"/>
              <a:t>Eliminates biofilms</a:t>
            </a:r>
          </a:p>
          <a:p>
            <a:r>
              <a:rPr lang="en-US" dirty="0" smtClean="0"/>
              <a:t>Won’t form TCA or TBA compounds</a:t>
            </a:r>
          </a:p>
          <a:p>
            <a:r>
              <a:rPr lang="en-US" dirty="0" smtClean="0"/>
              <a:t>Safe for operator use with some pre-cautions</a:t>
            </a:r>
          </a:p>
          <a:p>
            <a:r>
              <a:rPr lang="en-US" dirty="0" smtClean="0"/>
              <a:t>Not expensive to operate</a:t>
            </a:r>
          </a:p>
          <a:p>
            <a:r>
              <a:rPr lang="en-US" dirty="0" smtClean="0"/>
              <a:t>Saves water and money</a:t>
            </a:r>
          </a:p>
          <a:p>
            <a:r>
              <a:rPr lang="en-US" dirty="0" smtClean="0"/>
              <a:t>Very versatile answer to other competitive products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200" dirty="0" smtClean="0"/>
              <a:t>Disinfection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402917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Disinfection Technologies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UV-light</a:t>
            </a:r>
          </a:p>
          <a:p>
            <a:r>
              <a:rPr lang="en-US" smtClean="0"/>
              <a:t>Ozone</a:t>
            </a:r>
          </a:p>
          <a:p>
            <a:r>
              <a:rPr lang="en-US" smtClean="0"/>
              <a:t>Peracetic Acid (PAA)</a:t>
            </a:r>
          </a:p>
          <a:p>
            <a:r>
              <a:rPr lang="en-US" smtClean="0"/>
              <a:t>Chlorine gas / Sodium hypochlorite</a:t>
            </a:r>
          </a:p>
          <a:p>
            <a:r>
              <a:rPr lang="en-US" smtClean="0"/>
              <a:t>Chlorine Dioxide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650038"/>
            <a:ext cx="2051050" cy="207962"/>
          </a:xfrm>
          <a:prstGeom prst="rect">
            <a:avLst/>
          </a:prstGeom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Chlorine Dioxide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453313" y="6629400"/>
            <a:ext cx="1690687" cy="207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endParaRPr lang="en-US" sz="90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  <a:p>
            <a:pPr algn="r"/>
            <a:r>
              <a:rPr lang="en-US" sz="9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Physical Properties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endParaRPr lang="en-US" smtClean="0"/>
          </a:p>
          <a:p>
            <a:fld id="{BF40084A-A3CD-4A9B-8940-89770B78295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 rot="-5400000">
            <a:off x="7949407" y="737394"/>
            <a:ext cx="1801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</a:t>
            </a:r>
            <a:r>
              <a:rPr lang="en-US" b="1">
                <a:solidFill>
                  <a:srgbClr val="FF6633"/>
                </a:solidFill>
              </a:rPr>
              <a:t>o</a:t>
            </a:r>
            <a:r>
              <a:rPr lang="en-US" b="1">
                <a:solidFill>
                  <a:schemeClr val="accent2"/>
                </a:solidFill>
              </a:rPr>
              <a:t>Minent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_corporate_b">
  <a:themeElements>
    <a:clrScheme name="2005Corp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Corp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05Corp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Corp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Corp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</Template>
  <TotalTime>2811</TotalTime>
  <Words>2183</Words>
  <Application>Microsoft Office PowerPoint</Application>
  <PresentationFormat>On-screen Show (4:3)</PresentationFormat>
  <Paragraphs>523</Paragraphs>
  <Slides>73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2011_corporate_b</vt:lpstr>
      <vt:lpstr>Dokument</vt:lpstr>
      <vt:lpstr>Diagramm</vt:lpstr>
      <vt:lpstr>Worksheet</vt:lpstr>
      <vt:lpstr>Document</vt:lpstr>
      <vt:lpstr>Chlorine Dioxide Seminar</vt:lpstr>
      <vt:lpstr>Introductions</vt:lpstr>
      <vt:lpstr>Seminar Goal</vt:lpstr>
      <vt:lpstr>Hopkins Technical Products</vt:lpstr>
      <vt:lpstr>Introduction to ProMinent Global</vt:lpstr>
      <vt:lpstr>Product Line</vt:lpstr>
      <vt:lpstr>ProMinent USA</vt:lpstr>
      <vt:lpstr>Disinfection Technologies</vt:lpstr>
      <vt:lpstr>Disinfection Technologies</vt:lpstr>
      <vt:lpstr>UV-Light Advantages</vt:lpstr>
      <vt:lpstr>UV-Light Disadvantages</vt:lpstr>
      <vt:lpstr>Ozone Advantages</vt:lpstr>
      <vt:lpstr>Ozone Disadvantages</vt:lpstr>
      <vt:lpstr>Peracetic Acid (PAA) Advantages</vt:lpstr>
      <vt:lpstr>Peracetic Acid (PAA) Disadvantages</vt:lpstr>
      <vt:lpstr>Chlorine </vt:lpstr>
      <vt:lpstr>Chlorine Advantages</vt:lpstr>
      <vt:lpstr>Chlorine Disadvantages</vt:lpstr>
      <vt:lpstr>Comparison of Disinfectants</vt:lpstr>
      <vt:lpstr>Disinfection By-Products</vt:lpstr>
      <vt:lpstr>THM Formation</vt:lpstr>
      <vt:lpstr>Chlorine</vt:lpstr>
      <vt:lpstr>Chlorine at High pH-Values</vt:lpstr>
      <vt:lpstr>Dissociation of Chlorine</vt:lpstr>
      <vt:lpstr>Hypochlorite-Ion  ClO-</vt:lpstr>
      <vt:lpstr>Influence of different pH-values</vt:lpstr>
      <vt:lpstr>PowerPoint Presentation</vt:lpstr>
      <vt:lpstr>TCP </vt:lpstr>
      <vt:lpstr>TCP </vt:lpstr>
      <vt:lpstr>TBA </vt:lpstr>
      <vt:lpstr>Chlorine Dioxide</vt:lpstr>
      <vt:lpstr>Chlorine Dioxide is not Chlorine</vt:lpstr>
      <vt:lpstr>Physical Properties of Chlorine Dioxide</vt:lpstr>
      <vt:lpstr>Properties of Chlorine Dioxide</vt:lpstr>
      <vt:lpstr>Reactions with Organic Substances</vt:lpstr>
      <vt:lpstr>Reaction with Inorganic Substances</vt:lpstr>
      <vt:lpstr>Solubility of chlorine dioxide in water</vt:lpstr>
      <vt:lpstr>Disinfection force of Chlorine Dioxide</vt:lpstr>
      <vt:lpstr>Bacterial Reduction with Chlorine Dioxide</vt:lpstr>
      <vt:lpstr>Fungicidal Activity with Chlorine Dioxide</vt:lpstr>
      <vt:lpstr>Biofilm  -  a Universal Problem</vt:lpstr>
      <vt:lpstr>Biofilm  -  a universal Problem</vt:lpstr>
      <vt:lpstr>Resistance of Biofilms</vt:lpstr>
      <vt:lpstr>ProMinent ClO2 Technology</vt:lpstr>
      <vt:lpstr>ProMinent ClO2 - Generation Method</vt:lpstr>
      <vt:lpstr>Bello Zon CDVc (dilute chemicals)</vt:lpstr>
      <vt:lpstr>Comparison</vt:lpstr>
      <vt:lpstr>CDVc Photo</vt:lpstr>
      <vt:lpstr>Bello Zon CDVc for Diluted Chemicals</vt:lpstr>
      <vt:lpstr>ClO2–Concentration in Bello Zon®-Systems</vt:lpstr>
      <vt:lpstr>Bello Zon® - Reactor CDV </vt:lpstr>
      <vt:lpstr>Operation of CDV </vt:lpstr>
      <vt:lpstr>Operation of CDK </vt:lpstr>
      <vt:lpstr>Bello Zon® Type CDKc (concentrated chemicals)</vt:lpstr>
      <vt:lpstr>Analysis of Chlorine Dioxide and Chlorite</vt:lpstr>
      <vt:lpstr>Sensors for Chlorine Dioxide and Chlorite</vt:lpstr>
      <vt:lpstr>Other Generation Methods</vt:lpstr>
      <vt:lpstr>Other Generation Methods</vt:lpstr>
      <vt:lpstr>Other Generation Methods</vt:lpstr>
      <vt:lpstr>Other Generation Methods</vt:lpstr>
      <vt:lpstr>ClO2 Safety &amp; Maintenance</vt:lpstr>
      <vt:lpstr>Chemical Safety</vt:lpstr>
      <vt:lpstr>Reactor Safety</vt:lpstr>
      <vt:lpstr>Additional Safety Features</vt:lpstr>
      <vt:lpstr>Maintenance</vt:lpstr>
      <vt:lpstr>Wine Applications with Chlorine Dioxide</vt:lpstr>
      <vt:lpstr>General Applications</vt:lpstr>
      <vt:lpstr>Bottle Washing with Chlorine Dioxide</vt:lpstr>
      <vt:lpstr>Bottle Rinsing with Chlorine Dioxide</vt:lpstr>
      <vt:lpstr>CIP with Chlorine Dioxide</vt:lpstr>
      <vt:lpstr>ClO2 for Filling Machines</vt:lpstr>
      <vt:lpstr>ClO2 Application</vt:lpstr>
      <vt:lpstr>Conclusion</vt:lpstr>
    </vt:vector>
  </TitlesOfParts>
  <Company>ProMinent Dosiertechnik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rothe</dc:creator>
  <cp:lastModifiedBy>Ken Gibson</cp:lastModifiedBy>
  <cp:revision>259</cp:revision>
  <cp:lastPrinted>2000-07-21T07:29:10Z</cp:lastPrinted>
  <dcterms:created xsi:type="dcterms:W3CDTF">2003-03-20T10:50:09Z</dcterms:created>
  <dcterms:modified xsi:type="dcterms:W3CDTF">2012-02-28T21:36:17Z</dcterms:modified>
</cp:coreProperties>
</file>