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82" r:id="rId3"/>
    <p:sldId id="381" r:id="rId4"/>
    <p:sldId id="330" r:id="rId5"/>
    <p:sldId id="404" r:id="rId6"/>
    <p:sldId id="333" r:id="rId7"/>
    <p:sldId id="334" r:id="rId8"/>
    <p:sldId id="375" r:id="rId9"/>
    <p:sldId id="367" r:id="rId10"/>
    <p:sldId id="366" r:id="rId11"/>
    <p:sldId id="405" r:id="rId12"/>
    <p:sldId id="397" r:id="rId13"/>
    <p:sldId id="338" r:id="rId14"/>
    <p:sldId id="339" r:id="rId15"/>
    <p:sldId id="402" r:id="rId16"/>
    <p:sldId id="379" r:id="rId17"/>
    <p:sldId id="361" r:id="rId18"/>
    <p:sldId id="400" r:id="rId19"/>
    <p:sldId id="377" r:id="rId20"/>
    <p:sldId id="359" r:id="rId21"/>
    <p:sldId id="329" r:id="rId22"/>
    <p:sldId id="273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9">
          <p15:clr>
            <a:srgbClr val="A4A3A4"/>
          </p15:clr>
        </p15:guide>
        <p15:guide id="2" pos="3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mann, Ulrich" initials="MU" lastIdx="2" clrIdx="0">
    <p:extLst>
      <p:ext uri="{19B8F6BF-5375-455C-9EA6-DF929625EA0E}">
        <p15:presenceInfo xmlns:p15="http://schemas.microsoft.com/office/powerpoint/2012/main" userId="Markmann, Ulr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5" autoAdjust="0"/>
    <p:restoredTop sz="94632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805" y="72"/>
      </p:cViewPr>
      <p:guideLst>
        <p:guide orient="horz" pos="4159"/>
        <p:guide pos="321"/>
      </p:guideLst>
    </p:cSldViewPr>
  </p:slideViewPr>
  <p:outlineViewPr>
    <p:cViewPr>
      <p:scale>
        <a:sx n="33" d="100"/>
        <a:sy n="33" d="100"/>
      </p:scale>
      <p:origin x="0" y="-3460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48CD524-A116-CE49-AD81-FF70980471AB}" type="datetimeFigureOut">
              <a:rPr lang="de-DE" smtClean="0"/>
              <a:pPr/>
              <a:t>01.03.2018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1A8FCE-1B59-4F4E-A68F-5AF3A84630A2}" type="slidenum">
              <a:rPr lang="de-DE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9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D938ACA-1A1E-0141-AFBA-DE178B96580C}" type="datetimeFigureOut">
              <a:rPr lang="de-DE" smtClean="0"/>
              <a:pPr/>
              <a:t>01.03.2018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32EB447-1173-DE4B-8684-F9F247510B87}" type="slidenum">
              <a:rPr lang="de-DE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0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EB447-1173-DE4B-8684-F9F247510B87}" type="slidenum">
              <a:rPr lang="de-DE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66242"/>
            <a:ext cx="9144001" cy="6198513"/>
          </a:xfrm>
          <a:custGeom>
            <a:avLst/>
            <a:gdLst>
              <a:gd name="connsiteX0" fmla="*/ 9144000 w 9144001"/>
              <a:gd name="connsiteY0" fmla="*/ 1043901 h 6198513"/>
              <a:gd name="connsiteX1" fmla="*/ 9144001 w 9144001"/>
              <a:gd name="connsiteY1" fmla="*/ 1043901 h 6198513"/>
              <a:gd name="connsiteX2" fmla="*/ 9144001 w 9144001"/>
              <a:gd name="connsiteY2" fmla="*/ 2769513 h 6198513"/>
              <a:gd name="connsiteX3" fmla="*/ 9144000 w 9144001"/>
              <a:gd name="connsiteY3" fmla="*/ 2769513 h 6198513"/>
              <a:gd name="connsiteX4" fmla="*/ 9144000 w 9144001"/>
              <a:gd name="connsiteY4" fmla="*/ 1043901 h 6198513"/>
              <a:gd name="connsiteX5" fmla="*/ 0 w 9144001"/>
              <a:gd name="connsiteY5" fmla="*/ 0 h 6198513"/>
              <a:gd name="connsiteX6" fmla="*/ 9144000 w 9144001"/>
              <a:gd name="connsiteY6" fmla="*/ 0 h 6198513"/>
              <a:gd name="connsiteX7" fmla="*/ 9144000 w 9144001"/>
              <a:gd name="connsiteY7" fmla="*/ 1043901 h 6198513"/>
              <a:gd name="connsiteX8" fmla="*/ 3767139 w 9144001"/>
              <a:gd name="connsiteY8" fmla="*/ 1043901 h 6198513"/>
              <a:gd name="connsiteX9" fmla="*/ 3767139 w 9144001"/>
              <a:gd name="connsiteY9" fmla="*/ 2769513 h 6198513"/>
              <a:gd name="connsiteX10" fmla="*/ 5964837 w 9144001"/>
              <a:gd name="connsiteY10" fmla="*/ 2758536 h 6198513"/>
              <a:gd name="connsiteX11" fmla="*/ 9144000 w 9144001"/>
              <a:gd name="connsiteY11" fmla="*/ 2769513 h 6198513"/>
              <a:gd name="connsiteX12" fmla="*/ 9144000 w 9144001"/>
              <a:gd name="connsiteY12" fmla="*/ 6198513 h 6198513"/>
              <a:gd name="connsiteX13" fmla="*/ 0 w 9144001"/>
              <a:gd name="connsiteY13" fmla="*/ 6198513 h 6198513"/>
              <a:gd name="connsiteX14" fmla="*/ 0 w 9144001"/>
              <a:gd name="connsiteY14" fmla="*/ 0 h 6198513"/>
              <a:gd name="connsiteX0" fmla="*/ 9144000 w 9144001"/>
              <a:gd name="connsiteY0" fmla="*/ 1043901 h 6198513"/>
              <a:gd name="connsiteX1" fmla="*/ 9144001 w 9144001"/>
              <a:gd name="connsiteY1" fmla="*/ 1043901 h 6198513"/>
              <a:gd name="connsiteX2" fmla="*/ 9144001 w 9144001"/>
              <a:gd name="connsiteY2" fmla="*/ 2769513 h 6198513"/>
              <a:gd name="connsiteX3" fmla="*/ 9144000 w 9144001"/>
              <a:gd name="connsiteY3" fmla="*/ 2769513 h 6198513"/>
              <a:gd name="connsiteX4" fmla="*/ 9144000 w 9144001"/>
              <a:gd name="connsiteY4" fmla="*/ 1043901 h 6198513"/>
              <a:gd name="connsiteX5" fmla="*/ 0 w 9144001"/>
              <a:gd name="connsiteY5" fmla="*/ 0 h 6198513"/>
              <a:gd name="connsiteX6" fmla="*/ 9144000 w 9144001"/>
              <a:gd name="connsiteY6" fmla="*/ 0 h 6198513"/>
              <a:gd name="connsiteX7" fmla="*/ 9144000 w 9144001"/>
              <a:gd name="connsiteY7" fmla="*/ 1043901 h 6198513"/>
              <a:gd name="connsiteX8" fmla="*/ 3767139 w 9144001"/>
              <a:gd name="connsiteY8" fmla="*/ 1043901 h 6198513"/>
              <a:gd name="connsiteX9" fmla="*/ 3773489 w 9144001"/>
              <a:gd name="connsiteY9" fmla="*/ 2753638 h 6198513"/>
              <a:gd name="connsiteX10" fmla="*/ 5964837 w 9144001"/>
              <a:gd name="connsiteY10" fmla="*/ 2758536 h 6198513"/>
              <a:gd name="connsiteX11" fmla="*/ 9144000 w 9144001"/>
              <a:gd name="connsiteY11" fmla="*/ 2769513 h 6198513"/>
              <a:gd name="connsiteX12" fmla="*/ 9144000 w 9144001"/>
              <a:gd name="connsiteY12" fmla="*/ 6198513 h 6198513"/>
              <a:gd name="connsiteX13" fmla="*/ 0 w 9144001"/>
              <a:gd name="connsiteY13" fmla="*/ 6198513 h 6198513"/>
              <a:gd name="connsiteX14" fmla="*/ 0 w 9144001"/>
              <a:gd name="connsiteY14" fmla="*/ 0 h 6198513"/>
              <a:gd name="connsiteX0" fmla="*/ 9144000 w 9144001"/>
              <a:gd name="connsiteY0" fmla="*/ 1043901 h 6198513"/>
              <a:gd name="connsiteX1" fmla="*/ 9144001 w 9144001"/>
              <a:gd name="connsiteY1" fmla="*/ 1043901 h 6198513"/>
              <a:gd name="connsiteX2" fmla="*/ 9144001 w 9144001"/>
              <a:gd name="connsiteY2" fmla="*/ 2769513 h 6198513"/>
              <a:gd name="connsiteX3" fmla="*/ 9144000 w 9144001"/>
              <a:gd name="connsiteY3" fmla="*/ 2769513 h 6198513"/>
              <a:gd name="connsiteX4" fmla="*/ 9144000 w 9144001"/>
              <a:gd name="connsiteY4" fmla="*/ 1043901 h 6198513"/>
              <a:gd name="connsiteX5" fmla="*/ 0 w 9144001"/>
              <a:gd name="connsiteY5" fmla="*/ 0 h 6198513"/>
              <a:gd name="connsiteX6" fmla="*/ 9144000 w 9144001"/>
              <a:gd name="connsiteY6" fmla="*/ 0 h 6198513"/>
              <a:gd name="connsiteX7" fmla="*/ 9144000 w 9144001"/>
              <a:gd name="connsiteY7" fmla="*/ 1043901 h 6198513"/>
              <a:gd name="connsiteX8" fmla="*/ 3767139 w 9144001"/>
              <a:gd name="connsiteY8" fmla="*/ 1043901 h 6198513"/>
              <a:gd name="connsiteX9" fmla="*/ 3773489 w 9144001"/>
              <a:gd name="connsiteY9" fmla="*/ 2753638 h 6198513"/>
              <a:gd name="connsiteX10" fmla="*/ 5964837 w 9144001"/>
              <a:gd name="connsiteY10" fmla="*/ 2758536 h 6198513"/>
              <a:gd name="connsiteX11" fmla="*/ 9144000 w 9144001"/>
              <a:gd name="connsiteY11" fmla="*/ 2759988 h 6198513"/>
              <a:gd name="connsiteX12" fmla="*/ 9144000 w 9144001"/>
              <a:gd name="connsiteY12" fmla="*/ 6198513 h 6198513"/>
              <a:gd name="connsiteX13" fmla="*/ 0 w 9144001"/>
              <a:gd name="connsiteY13" fmla="*/ 6198513 h 6198513"/>
              <a:gd name="connsiteX14" fmla="*/ 0 w 9144001"/>
              <a:gd name="connsiteY14" fmla="*/ 0 h 619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1" h="6198513">
                <a:moveTo>
                  <a:pt x="9144000" y="1043901"/>
                </a:moveTo>
                <a:lnTo>
                  <a:pt x="9144001" y="1043901"/>
                </a:lnTo>
                <a:lnTo>
                  <a:pt x="9144001" y="2769513"/>
                </a:lnTo>
                <a:lnTo>
                  <a:pt x="9144000" y="2769513"/>
                </a:lnTo>
                <a:lnTo>
                  <a:pt x="9144000" y="104390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043901"/>
                </a:lnTo>
                <a:lnTo>
                  <a:pt x="3767139" y="1043901"/>
                </a:lnTo>
                <a:cubicBezTo>
                  <a:pt x="3769256" y="1613813"/>
                  <a:pt x="3771372" y="2183726"/>
                  <a:pt x="3773489" y="2753638"/>
                </a:cubicBezTo>
                <a:lnTo>
                  <a:pt x="5964837" y="2758536"/>
                </a:lnTo>
                <a:lnTo>
                  <a:pt x="9144000" y="2759988"/>
                </a:lnTo>
                <a:lnTo>
                  <a:pt x="9144000" y="6198513"/>
                </a:lnTo>
                <a:lnTo>
                  <a:pt x="0" y="6198513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image</a:t>
            </a:r>
            <a:endParaRPr lang="de-DE" dirty="0"/>
          </a:p>
        </p:txBody>
      </p:sp>
      <p:pic>
        <p:nvPicPr>
          <p:cNvPr id="4" name="Bildplatzhalter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737"/>
          <a:stretch>
            <a:fillRect/>
          </a:stretch>
        </p:blipFill>
        <p:spPr>
          <a:xfrm>
            <a:off x="3767138" y="1703388"/>
            <a:ext cx="5376864" cy="17256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59238" y="1809750"/>
            <a:ext cx="4918075" cy="331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Date, Speaker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052483" y="2216150"/>
            <a:ext cx="49180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20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6014477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6865471" y="679824"/>
            <a:ext cx="2278529" cy="149411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865471" y="2248646"/>
            <a:ext cx="2278529" cy="149411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6865471" y="3817469"/>
            <a:ext cx="2278529" cy="150159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6865471" y="5386292"/>
            <a:ext cx="2278529" cy="14717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1628775"/>
            <a:ext cx="6014229" cy="497363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368290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65163"/>
            <a:ext cx="9144000" cy="61928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5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6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4034118" y="2495550"/>
            <a:ext cx="5109882" cy="436245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transparent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764704"/>
            <a:ext cx="5850124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7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1628775"/>
            <a:ext cx="6014229" cy="497363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149265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6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06" y="1703388"/>
            <a:ext cx="5393766" cy="1725612"/>
          </a:xfrm>
          <a:prstGeom prst="rect">
            <a:avLst/>
          </a:prstGeom>
        </p:spPr>
      </p:pic>
      <p:sp>
        <p:nvSpPr>
          <p:cNvPr id="29" name="Bildplatzhalter 2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66242"/>
            <a:ext cx="9144001" cy="6198513"/>
          </a:xfrm>
          <a:custGeom>
            <a:avLst/>
            <a:gdLst>
              <a:gd name="connsiteX0" fmla="*/ 9144000 w 9144001"/>
              <a:gd name="connsiteY0" fmla="*/ 1043901 h 6198513"/>
              <a:gd name="connsiteX1" fmla="*/ 9144001 w 9144001"/>
              <a:gd name="connsiteY1" fmla="*/ 1043901 h 6198513"/>
              <a:gd name="connsiteX2" fmla="*/ 9144001 w 9144001"/>
              <a:gd name="connsiteY2" fmla="*/ 2769513 h 6198513"/>
              <a:gd name="connsiteX3" fmla="*/ 9144000 w 9144001"/>
              <a:gd name="connsiteY3" fmla="*/ 2769513 h 6198513"/>
              <a:gd name="connsiteX4" fmla="*/ 9144000 w 9144001"/>
              <a:gd name="connsiteY4" fmla="*/ 1043901 h 6198513"/>
              <a:gd name="connsiteX5" fmla="*/ 0 w 9144001"/>
              <a:gd name="connsiteY5" fmla="*/ 0 h 6198513"/>
              <a:gd name="connsiteX6" fmla="*/ 9144000 w 9144001"/>
              <a:gd name="connsiteY6" fmla="*/ 0 h 6198513"/>
              <a:gd name="connsiteX7" fmla="*/ 9144000 w 9144001"/>
              <a:gd name="connsiteY7" fmla="*/ 1043901 h 6198513"/>
              <a:gd name="connsiteX8" fmla="*/ 3767139 w 9144001"/>
              <a:gd name="connsiteY8" fmla="*/ 1043901 h 6198513"/>
              <a:gd name="connsiteX9" fmla="*/ 3767139 w 9144001"/>
              <a:gd name="connsiteY9" fmla="*/ 2769513 h 6198513"/>
              <a:gd name="connsiteX10" fmla="*/ 5964837 w 9144001"/>
              <a:gd name="connsiteY10" fmla="*/ 2758536 h 6198513"/>
              <a:gd name="connsiteX11" fmla="*/ 9144000 w 9144001"/>
              <a:gd name="connsiteY11" fmla="*/ 2769513 h 6198513"/>
              <a:gd name="connsiteX12" fmla="*/ 9144000 w 9144001"/>
              <a:gd name="connsiteY12" fmla="*/ 6198513 h 6198513"/>
              <a:gd name="connsiteX13" fmla="*/ 0 w 9144001"/>
              <a:gd name="connsiteY13" fmla="*/ 6198513 h 6198513"/>
              <a:gd name="connsiteX14" fmla="*/ 0 w 9144001"/>
              <a:gd name="connsiteY14" fmla="*/ 0 h 6198513"/>
              <a:gd name="connsiteX0" fmla="*/ 9144000 w 9144001"/>
              <a:gd name="connsiteY0" fmla="*/ 1043901 h 6198513"/>
              <a:gd name="connsiteX1" fmla="*/ 9144001 w 9144001"/>
              <a:gd name="connsiteY1" fmla="*/ 1043901 h 6198513"/>
              <a:gd name="connsiteX2" fmla="*/ 9144001 w 9144001"/>
              <a:gd name="connsiteY2" fmla="*/ 2769513 h 6198513"/>
              <a:gd name="connsiteX3" fmla="*/ 9144000 w 9144001"/>
              <a:gd name="connsiteY3" fmla="*/ 2769513 h 6198513"/>
              <a:gd name="connsiteX4" fmla="*/ 9144000 w 9144001"/>
              <a:gd name="connsiteY4" fmla="*/ 1043901 h 6198513"/>
              <a:gd name="connsiteX5" fmla="*/ 0 w 9144001"/>
              <a:gd name="connsiteY5" fmla="*/ 0 h 6198513"/>
              <a:gd name="connsiteX6" fmla="*/ 9144000 w 9144001"/>
              <a:gd name="connsiteY6" fmla="*/ 0 h 6198513"/>
              <a:gd name="connsiteX7" fmla="*/ 9144000 w 9144001"/>
              <a:gd name="connsiteY7" fmla="*/ 1043901 h 6198513"/>
              <a:gd name="connsiteX8" fmla="*/ 3767139 w 9144001"/>
              <a:gd name="connsiteY8" fmla="*/ 1043901 h 6198513"/>
              <a:gd name="connsiteX9" fmla="*/ 3773489 w 9144001"/>
              <a:gd name="connsiteY9" fmla="*/ 2753638 h 6198513"/>
              <a:gd name="connsiteX10" fmla="*/ 5964837 w 9144001"/>
              <a:gd name="connsiteY10" fmla="*/ 2758536 h 6198513"/>
              <a:gd name="connsiteX11" fmla="*/ 9144000 w 9144001"/>
              <a:gd name="connsiteY11" fmla="*/ 2769513 h 6198513"/>
              <a:gd name="connsiteX12" fmla="*/ 9144000 w 9144001"/>
              <a:gd name="connsiteY12" fmla="*/ 6198513 h 6198513"/>
              <a:gd name="connsiteX13" fmla="*/ 0 w 9144001"/>
              <a:gd name="connsiteY13" fmla="*/ 6198513 h 6198513"/>
              <a:gd name="connsiteX14" fmla="*/ 0 w 9144001"/>
              <a:gd name="connsiteY14" fmla="*/ 0 h 6198513"/>
              <a:gd name="connsiteX0" fmla="*/ 9144000 w 9144001"/>
              <a:gd name="connsiteY0" fmla="*/ 1043901 h 6198513"/>
              <a:gd name="connsiteX1" fmla="*/ 9144001 w 9144001"/>
              <a:gd name="connsiteY1" fmla="*/ 1043901 h 6198513"/>
              <a:gd name="connsiteX2" fmla="*/ 9144001 w 9144001"/>
              <a:gd name="connsiteY2" fmla="*/ 2769513 h 6198513"/>
              <a:gd name="connsiteX3" fmla="*/ 9144000 w 9144001"/>
              <a:gd name="connsiteY3" fmla="*/ 2769513 h 6198513"/>
              <a:gd name="connsiteX4" fmla="*/ 9144000 w 9144001"/>
              <a:gd name="connsiteY4" fmla="*/ 1043901 h 6198513"/>
              <a:gd name="connsiteX5" fmla="*/ 0 w 9144001"/>
              <a:gd name="connsiteY5" fmla="*/ 0 h 6198513"/>
              <a:gd name="connsiteX6" fmla="*/ 9144000 w 9144001"/>
              <a:gd name="connsiteY6" fmla="*/ 0 h 6198513"/>
              <a:gd name="connsiteX7" fmla="*/ 9144000 w 9144001"/>
              <a:gd name="connsiteY7" fmla="*/ 1043901 h 6198513"/>
              <a:gd name="connsiteX8" fmla="*/ 3767139 w 9144001"/>
              <a:gd name="connsiteY8" fmla="*/ 1043901 h 6198513"/>
              <a:gd name="connsiteX9" fmla="*/ 3773489 w 9144001"/>
              <a:gd name="connsiteY9" fmla="*/ 2753638 h 6198513"/>
              <a:gd name="connsiteX10" fmla="*/ 5964837 w 9144001"/>
              <a:gd name="connsiteY10" fmla="*/ 2758536 h 6198513"/>
              <a:gd name="connsiteX11" fmla="*/ 9144000 w 9144001"/>
              <a:gd name="connsiteY11" fmla="*/ 2759988 h 6198513"/>
              <a:gd name="connsiteX12" fmla="*/ 9144000 w 9144001"/>
              <a:gd name="connsiteY12" fmla="*/ 6198513 h 6198513"/>
              <a:gd name="connsiteX13" fmla="*/ 0 w 9144001"/>
              <a:gd name="connsiteY13" fmla="*/ 6198513 h 6198513"/>
              <a:gd name="connsiteX14" fmla="*/ 0 w 9144001"/>
              <a:gd name="connsiteY14" fmla="*/ 0 h 619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1" h="6198513">
                <a:moveTo>
                  <a:pt x="9144000" y="1043901"/>
                </a:moveTo>
                <a:lnTo>
                  <a:pt x="9144001" y="1043901"/>
                </a:lnTo>
                <a:lnTo>
                  <a:pt x="9144001" y="2769513"/>
                </a:lnTo>
                <a:lnTo>
                  <a:pt x="9144000" y="2769513"/>
                </a:lnTo>
                <a:lnTo>
                  <a:pt x="9144000" y="104390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043901"/>
                </a:lnTo>
                <a:lnTo>
                  <a:pt x="3767139" y="1043901"/>
                </a:lnTo>
                <a:cubicBezTo>
                  <a:pt x="3769256" y="1613813"/>
                  <a:pt x="3771372" y="2183726"/>
                  <a:pt x="3773489" y="2753638"/>
                </a:cubicBezTo>
                <a:lnTo>
                  <a:pt x="5964837" y="2758536"/>
                </a:lnTo>
                <a:lnTo>
                  <a:pt x="9144000" y="2759988"/>
                </a:lnTo>
                <a:lnTo>
                  <a:pt x="9144000" y="6198513"/>
                </a:lnTo>
                <a:lnTo>
                  <a:pt x="0" y="6198513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052483" y="1835150"/>
            <a:ext cx="49180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err="1"/>
              <a:t>Conclusion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, e.g.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24pt</a:t>
            </a:r>
          </a:p>
        </p:txBody>
      </p:sp>
    </p:spTree>
    <p:extLst>
      <p:ext uri="{BB962C8B-B14F-4D97-AF65-F5344CB8AC3E}">
        <p14:creationId xmlns:p14="http://schemas.microsoft.com/office/powerpoint/2010/main" val="115449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spaltig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764704"/>
            <a:ext cx="3877890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/>
              <a:t>Überschrift,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baseline="0" dirty="0">
                <a:solidFill>
                  <a:schemeClr val="accent3"/>
                </a:solidFill>
              </a:rPr>
              <a:t> </a:t>
            </a:r>
            <a:r>
              <a:rPr lang="de-DE" dirty="0">
                <a:solidFill>
                  <a:schemeClr val="accent3"/>
                </a:solidFill>
              </a:rPr>
              <a:t>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9471" y="672353"/>
            <a:ext cx="4564529" cy="6185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7" y="1628775"/>
            <a:ext cx="3877641" cy="48958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 err="1"/>
              <a:t>Textbox</a:t>
            </a:r>
            <a:r>
              <a:rPr lang="de-DE" dirty="0"/>
              <a:t> mit Aufzählungszeichen, 20pt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Textbox</a:t>
            </a:r>
            <a:r>
              <a:rPr lang="de-DE" dirty="0"/>
              <a:t> mit Aufzählungszeichen, 20pt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Textbox</a:t>
            </a:r>
            <a:r>
              <a:rPr lang="de-DE" dirty="0"/>
              <a:t> mit Aufzählungszeichen, 20pt</a:t>
            </a:r>
          </a:p>
          <a:p>
            <a:pPr lvl="1"/>
            <a:r>
              <a:rPr lang="de-DE" dirty="0"/>
              <a:t>Ebene 2, 18pt</a:t>
            </a:r>
          </a:p>
          <a:p>
            <a:pPr lvl="2"/>
            <a:r>
              <a:rPr lang="de-DE" dirty="0"/>
              <a:t>Ebene 3, 18pt</a:t>
            </a:r>
          </a:p>
        </p:txBody>
      </p:sp>
    </p:spTree>
    <p:extLst>
      <p:ext uri="{BB962C8B-B14F-4D97-AF65-F5344CB8AC3E}">
        <p14:creationId xmlns:p14="http://schemas.microsoft.com/office/powerpoint/2010/main" val="31595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/>
              <a:t>Überschrift, 26pt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1628775"/>
            <a:ext cx="8353177" cy="48958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 err="1"/>
              <a:t>Textbox</a:t>
            </a:r>
            <a:r>
              <a:rPr lang="de-DE" dirty="0"/>
              <a:t> mit Aufzählungszeichen, 20pt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Textbox</a:t>
            </a:r>
            <a:r>
              <a:rPr lang="de-DE" dirty="0"/>
              <a:t> mit Aufzählungszeichen, 20pt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/>
            </a:pPr>
            <a:r>
              <a:rPr lang="de-DE" dirty="0" err="1"/>
              <a:t>Textbox</a:t>
            </a:r>
            <a:r>
              <a:rPr lang="de-DE" dirty="0"/>
              <a:t> mit Aufzählungszeichen, 20pt</a:t>
            </a:r>
          </a:p>
          <a:p>
            <a:pPr lvl="1"/>
            <a:r>
              <a:rPr lang="de-DE" dirty="0"/>
              <a:t>Ebene 2, 18pt</a:t>
            </a:r>
          </a:p>
          <a:p>
            <a:pPr lvl="2"/>
            <a:r>
              <a:rPr lang="de-DE" dirty="0"/>
              <a:t>Ebene 3, 18pt</a:t>
            </a:r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baseline="0" dirty="0">
                <a:solidFill>
                  <a:schemeClr val="accent3"/>
                </a:solidFill>
              </a:rPr>
              <a:t> </a:t>
            </a:r>
            <a:r>
              <a:rPr lang="de-DE" dirty="0">
                <a:solidFill>
                  <a:schemeClr val="accent3"/>
                </a:solidFill>
              </a:rPr>
              <a:t>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1628775"/>
            <a:ext cx="8353177" cy="48958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6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2n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490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1242915"/>
            <a:ext cx="8353425" cy="39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dirty="0"/>
              <a:t>Second </a:t>
            </a:r>
            <a:r>
              <a:rPr lang="de-DE" dirty="0" err="1"/>
              <a:t>Heading</a:t>
            </a:r>
            <a:r>
              <a:rPr lang="de-DE" dirty="0"/>
              <a:t>, 20pt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1807881"/>
            <a:ext cx="8353177" cy="471674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393863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7" y="1628775"/>
            <a:ext cx="4041992" cy="48958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06720" y="1628775"/>
            <a:ext cx="4041992" cy="48958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75123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2n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490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1242915"/>
            <a:ext cx="8353425" cy="39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dirty="0"/>
              <a:t>Second </a:t>
            </a:r>
            <a:r>
              <a:rPr lang="de-DE" dirty="0" err="1"/>
              <a:t>Heading</a:t>
            </a:r>
            <a:r>
              <a:rPr lang="de-DE" dirty="0"/>
              <a:t>, 20pt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7" y="1785471"/>
            <a:ext cx="4041992" cy="473915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706720" y="1785471"/>
            <a:ext cx="4041992" cy="473915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39921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7" y="3309471"/>
            <a:ext cx="4041992" cy="321515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06720" y="3309471"/>
            <a:ext cx="4041992" cy="321515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536" y="1628775"/>
            <a:ext cx="8353177" cy="1501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body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20pt</a:t>
            </a:r>
          </a:p>
        </p:txBody>
      </p:sp>
    </p:spTree>
    <p:extLst>
      <p:ext uri="{BB962C8B-B14F-4D97-AF65-F5344CB8AC3E}">
        <p14:creationId xmlns:p14="http://schemas.microsoft.com/office/powerpoint/2010/main" val="27439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764704"/>
            <a:ext cx="3877890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9471" y="672353"/>
            <a:ext cx="4564529" cy="6185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7" y="1628775"/>
            <a:ext cx="3877641" cy="48958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209904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764704"/>
            <a:ext cx="3877890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9471" y="672353"/>
            <a:ext cx="4564529" cy="30405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4579471" y="3810003"/>
            <a:ext cx="4564529" cy="304799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7" y="1628775"/>
            <a:ext cx="3877641" cy="48958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196146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764704"/>
            <a:ext cx="8353425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728CB5"/>
                </a:solidFill>
              </a:defRPr>
            </a:lvl1pPr>
          </a:lstStyle>
          <a:p>
            <a:pPr lvl="0"/>
            <a:r>
              <a:rPr lang="de-DE" sz="2600" dirty="0" err="1"/>
              <a:t>Heading</a:t>
            </a:r>
            <a:r>
              <a:rPr lang="de-DE" sz="2600" dirty="0"/>
              <a:t>, 26pt</a:t>
            </a:r>
            <a:endParaRPr lang="de-DE" dirty="0"/>
          </a:p>
        </p:txBody>
      </p:sp>
      <p:sp>
        <p:nvSpPr>
          <p:cNvPr id="6" name="Foliennummernplatzhalter 4"/>
          <p:cNvSpPr txBox="1">
            <a:spLocks/>
          </p:cNvSpPr>
          <p:nvPr userDrawn="1"/>
        </p:nvSpPr>
        <p:spPr>
          <a:xfrm>
            <a:off x="8244408" y="230058"/>
            <a:ext cx="71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728C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/>
              <a:t>     </a:t>
            </a:r>
            <a:fld id="{2009D189-3577-419B-BE8D-E5DC71CBD48B}" type="slidenum">
              <a:rPr lang="de-DE" smtClean="0">
                <a:solidFill>
                  <a:schemeClr val="accent3"/>
                </a:solidFill>
              </a:rPr>
              <a:pPr algn="l"/>
              <a:t>‹Nr.›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5214470"/>
            <a:ext cx="2203824" cy="16435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858000" y="5214470"/>
            <a:ext cx="2286000" cy="16435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5214470"/>
            <a:ext cx="2218765" cy="16435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2278530" y="5214470"/>
            <a:ext cx="2226236" cy="16435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1628775"/>
            <a:ext cx="8353177" cy="334663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§"/>
              <a:tabLst/>
              <a:defRPr sz="20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0"/>
            <a:r>
              <a:rPr lang="de-DE" dirty="0"/>
              <a:t>Text box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, 20pt</a:t>
            </a:r>
          </a:p>
          <a:p>
            <a:pPr lvl="1"/>
            <a:r>
              <a:rPr lang="de-DE" dirty="0"/>
              <a:t>Level 2, 18pt</a:t>
            </a:r>
          </a:p>
          <a:p>
            <a:pPr lvl="2"/>
            <a:r>
              <a:rPr lang="de-DE" dirty="0"/>
              <a:t>Level 3, 18pt</a:t>
            </a:r>
          </a:p>
        </p:txBody>
      </p:sp>
    </p:spTree>
    <p:extLst>
      <p:ext uri="{BB962C8B-B14F-4D97-AF65-F5344CB8AC3E}">
        <p14:creationId xmlns:p14="http://schemas.microsoft.com/office/powerpoint/2010/main" val="285737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343380" y="667374"/>
            <a:ext cx="84577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"/>
          <p:cNvSpPr txBox="1">
            <a:spLocks/>
          </p:cNvSpPr>
          <p:nvPr userDrawn="1"/>
        </p:nvSpPr>
        <p:spPr>
          <a:xfrm>
            <a:off x="7433728" y="6408922"/>
            <a:ext cx="1471216" cy="312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accent3">
                    <a:alpha val="60000"/>
                  </a:schemeClr>
                </a:solidFill>
              </a:rPr>
              <a:t>www.prominent.com</a:t>
            </a:r>
            <a:endParaRPr lang="en-GB" dirty="0">
              <a:solidFill>
                <a:schemeClr val="accent3">
                  <a:alpha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1" y="1"/>
            <a:ext cx="1686627" cy="6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34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71" r:id="rId4"/>
    <p:sldLayoutId id="2147483683" r:id="rId5"/>
    <p:sldLayoutId id="2147483680" r:id="rId6"/>
    <p:sldLayoutId id="2147483672" r:id="rId7"/>
    <p:sldLayoutId id="2147483673" r:id="rId8"/>
    <p:sldLayoutId id="2147483681" r:id="rId9"/>
    <p:sldLayoutId id="2147483682" r:id="rId10"/>
    <p:sldLayoutId id="2147483676" r:id="rId11"/>
    <p:sldLayoutId id="2147483677" r:id="rId12"/>
    <p:sldLayoutId id="2147483663" r:id="rId13"/>
    <p:sldLayoutId id="2147483655" r:id="rId14"/>
    <p:sldLayoutId id="2147483679" r:id="rId15"/>
    <p:sldLayoutId id="2147483685" r:id="rId16"/>
    <p:sldLayoutId id="2147483686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28 February 2018, Ulrich Markmann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752543" y="2252149"/>
            <a:ext cx="5381625" cy="1277938"/>
          </a:xfrm>
        </p:spPr>
        <p:txBody>
          <a:bodyPr/>
          <a:lstStyle/>
          <a:p>
            <a:pPr algn="ctr"/>
            <a:r>
              <a:rPr lang="en-GB" sz="3200" dirty="0"/>
              <a:t>CHLORINSITU</a:t>
            </a:r>
            <a:r>
              <a:rPr lang="en-GB" sz="3200" baseline="30000" dirty="0"/>
              <a:t>®</a:t>
            </a:r>
            <a:r>
              <a:rPr lang="en-GB" sz="3200" dirty="0"/>
              <a:t> IIa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7"/>
          <p:cNvSpPr txBox="1">
            <a:spLocks/>
          </p:cNvSpPr>
          <p:nvPr/>
        </p:nvSpPr>
        <p:spPr>
          <a:xfrm>
            <a:off x="3762376" y="2074862"/>
            <a:ext cx="5381625" cy="1277938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92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B88213-A526-4AF0-AECC-477C7C13CC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7" y="764704"/>
            <a:ext cx="5848197" cy="649288"/>
          </a:xfrm>
        </p:spPr>
        <p:txBody>
          <a:bodyPr/>
          <a:lstStyle/>
          <a:p>
            <a:r>
              <a:rPr lang="de-DE" dirty="0"/>
              <a:t>New Electrolysis Cell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9FF570-8DBE-4E6C-9906-F31C657455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1392354"/>
            <a:ext cx="4953211" cy="5110633"/>
          </a:xfrm>
        </p:spPr>
        <p:txBody>
          <a:bodyPr/>
          <a:lstStyle/>
          <a:p>
            <a:r>
              <a:rPr lang="en-US" sz="1800" dirty="0"/>
              <a:t>Innovative and unique cartridge design </a:t>
            </a:r>
          </a:p>
          <a:p>
            <a:r>
              <a:rPr lang="en-US" sz="1800" dirty="0"/>
              <a:t>Each cell produces 60 g chlorine/h</a:t>
            </a:r>
          </a:p>
          <a:p>
            <a:r>
              <a:rPr lang="en-US" sz="1800" dirty="0"/>
              <a:t>Installed in series to increase capacity  </a:t>
            </a:r>
          </a:p>
          <a:p>
            <a:r>
              <a:rPr lang="en-US" sz="1800" dirty="0"/>
              <a:t>Very efficient flow path of the brine through cell results in outstanding efficiency:                          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&gt; 9 g/l chlorine @ only 3 kg salt / kg chlorine</a:t>
            </a:r>
          </a:p>
          <a:p>
            <a:r>
              <a:rPr lang="en-US" sz="1800" dirty="0"/>
              <a:t>High safety due to barrage that prevents dry-running of the electrodes</a:t>
            </a:r>
          </a:p>
          <a:p>
            <a:r>
              <a:rPr lang="en-US" sz="1800" dirty="0"/>
              <a:t>Long lifetime warranty 5 years @ 100% operation</a:t>
            </a:r>
          </a:p>
          <a:p>
            <a:r>
              <a:rPr lang="en-US" sz="1800" dirty="0"/>
              <a:t>Can be flushed with acid solution to be cleaned and restore capacity</a:t>
            </a:r>
          </a:p>
          <a:p>
            <a:r>
              <a:rPr lang="en-US" sz="1800" dirty="0"/>
              <a:t>Cell housing made from PVC-U 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F0EB61-652D-4376-86D3-9B6D8465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76" y="724380"/>
            <a:ext cx="3297718" cy="29774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5D2CB2-214B-443E-AF28-3C7B3282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45" y="3399391"/>
            <a:ext cx="2821383" cy="2758060"/>
          </a:xfrm>
          <a:prstGeom prst="rect">
            <a:avLst/>
          </a:prstGeom>
        </p:spPr>
      </p:pic>
      <p:pic>
        <p:nvPicPr>
          <p:cNvPr id="6" name="Grafik 5" descr="Kopf mit Zahnrädern">
            <a:extLst>
              <a:ext uri="{FF2B5EF4-FFF2-40B4-BE49-F238E27FC236}">
                <a16:creationId xmlns:a16="http://schemas.microsoft.com/office/drawing/2014/main" id="{2849F3D0-9288-4404-94FA-A9FBB026FA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7860" y="1254703"/>
            <a:ext cx="570887" cy="5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2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5CF73D-0F0D-483A-B2DA-82E6F4D1E3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Controller CIIa (HMI)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A443F2-EC17-4214-8AE3-1C6066CB2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7" y="1434100"/>
            <a:ext cx="3877641" cy="4895850"/>
          </a:xfrm>
        </p:spPr>
        <p:txBody>
          <a:bodyPr/>
          <a:lstStyle/>
          <a:p>
            <a:r>
              <a:rPr lang="de-DE" sz="1600" dirty="0"/>
              <a:t>4.3“ Color </a:t>
            </a:r>
            <a:r>
              <a:rPr lang="de-DE" sz="1600" dirty="0" err="1"/>
              <a:t>display</a:t>
            </a:r>
            <a:r>
              <a:rPr lang="de-DE" sz="1600" dirty="0"/>
              <a:t> </a:t>
            </a:r>
            <a:r>
              <a:rPr lang="de-DE" sz="1600" dirty="0" err="1"/>
              <a:t>touch</a:t>
            </a:r>
            <a:r>
              <a:rPr lang="de-DE" sz="1600" dirty="0"/>
              <a:t> </a:t>
            </a:r>
            <a:r>
              <a:rPr lang="de-DE" sz="1600" dirty="0" err="1"/>
              <a:t>panel</a:t>
            </a:r>
            <a:endParaRPr lang="de-DE" sz="1600" dirty="0"/>
          </a:p>
          <a:p>
            <a:r>
              <a:rPr lang="de-DE" sz="1600" dirty="0"/>
              <a:t>USB Port </a:t>
            </a:r>
          </a:p>
          <a:p>
            <a:r>
              <a:rPr lang="de-DE" sz="1600" dirty="0"/>
              <a:t>Ethernet interface</a:t>
            </a:r>
          </a:p>
          <a:p>
            <a:r>
              <a:rPr lang="de-DE" sz="1600" dirty="0"/>
              <a:t>Easy to </a:t>
            </a:r>
            <a:r>
              <a:rPr lang="de-DE" sz="1600" dirty="0" err="1"/>
              <a:t>use</a:t>
            </a:r>
            <a:r>
              <a:rPr lang="de-DE" sz="1600" dirty="0"/>
              <a:t> / operate </a:t>
            </a:r>
          </a:p>
          <a:p>
            <a:r>
              <a:rPr lang="de-DE" sz="1600" dirty="0"/>
              <a:t>Future </a:t>
            </a:r>
            <a:r>
              <a:rPr lang="de-DE" sz="1600" dirty="0" err="1"/>
              <a:t>standard</a:t>
            </a:r>
            <a:r>
              <a:rPr lang="de-DE" sz="1600" dirty="0"/>
              <a:t> in BU4-products </a:t>
            </a:r>
          </a:p>
          <a:p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B509BA-4A1D-468C-A8D7-7AADD5AC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81" y="1229033"/>
            <a:ext cx="3882300" cy="2199968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395537" y="4513980"/>
            <a:ext cx="3009777" cy="1917915"/>
            <a:chOff x="395537" y="4513980"/>
            <a:chExt cx="3009777" cy="191791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073248FC-2B1F-4B86-BF29-FBBB66F03160}"/>
                </a:ext>
              </a:extLst>
            </p:cNvPr>
            <p:cNvGrpSpPr/>
            <p:nvPr/>
          </p:nvGrpSpPr>
          <p:grpSpPr>
            <a:xfrm>
              <a:off x="395537" y="4513980"/>
              <a:ext cx="3009777" cy="1917915"/>
              <a:chOff x="3818241" y="2098597"/>
              <a:chExt cx="4645218" cy="3034844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85322F18-DDAA-4FA0-A29C-7DEA7833E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241" y="2098597"/>
                <a:ext cx="4645218" cy="2698130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A730AB38-0C9A-470E-A0D7-95FB064DAB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21204" y="2630386"/>
                <a:ext cx="2583045" cy="1651274"/>
              </a:xfrm>
              <a:prstGeom prst="rect">
                <a:avLst/>
              </a:prstGeom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AEA195D-1A5B-4EF3-BC7B-35EC61309420}"/>
                  </a:ext>
                </a:extLst>
              </p:cNvPr>
              <p:cNvSpPr txBox="1"/>
              <p:nvPr/>
            </p:nvSpPr>
            <p:spPr>
              <a:xfrm>
                <a:off x="3924300" y="4695127"/>
                <a:ext cx="4305300" cy="43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Exemplary: OZONFILT </a:t>
                </a:r>
                <a:r>
                  <a:rPr lang="en-GB" sz="1200" dirty="0" err="1"/>
                  <a:t>OZVb</a:t>
                </a:r>
                <a:endParaRPr lang="en-GB" sz="1200" dirty="0"/>
              </a:p>
            </p:txBody>
          </p:sp>
        </p:grp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19" y="4833218"/>
              <a:ext cx="1910768" cy="1080000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E4D50446-6064-4A94-8CD0-F2CF79F8C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296" y="4131220"/>
            <a:ext cx="51149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5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2D064B7-A2FF-4569-B54E-710380F1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55" y="1089348"/>
            <a:ext cx="6597445" cy="5378615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1EEC82-4952-47C7-BCA8-FA5B37D05B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Flow Diagram Chlorinsitu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err="1"/>
              <a:t>IIa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226A4D-2805-4447-9951-83BF33E86D6B}"/>
              </a:ext>
            </a:extLst>
          </p:cNvPr>
          <p:cNvSpPr txBox="1"/>
          <p:nvPr/>
        </p:nvSpPr>
        <p:spPr>
          <a:xfrm>
            <a:off x="206476" y="1494503"/>
            <a:ext cx="32839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A =  Inlet water</a:t>
            </a:r>
          </a:p>
          <a:p>
            <a:r>
              <a:rPr lang="en-US" sz="1000" dirty="0">
                <a:solidFill>
                  <a:schemeClr val="tx2"/>
                </a:solidFill>
              </a:rPr>
              <a:t>B =  Softened water</a:t>
            </a:r>
          </a:p>
          <a:p>
            <a:r>
              <a:rPr lang="en-US" sz="1000" dirty="0">
                <a:solidFill>
                  <a:schemeClr val="tx2"/>
                </a:solidFill>
              </a:rPr>
              <a:t>C =  Saturated brine</a:t>
            </a:r>
          </a:p>
          <a:p>
            <a:r>
              <a:rPr lang="en-US" sz="1000" dirty="0">
                <a:solidFill>
                  <a:schemeClr val="tx2"/>
                </a:solidFill>
              </a:rPr>
              <a:t>D =  Diluted brine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 =  Hydrogen</a:t>
            </a:r>
          </a:p>
          <a:p>
            <a:r>
              <a:rPr lang="en-US" sz="1000" dirty="0">
                <a:solidFill>
                  <a:schemeClr val="tx2"/>
                </a:solidFill>
              </a:rPr>
              <a:t>F =  Product</a:t>
            </a:r>
          </a:p>
          <a:p>
            <a:r>
              <a:rPr lang="en-US" sz="1000" dirty="0">
                <a:solidFill>
                  <a:schemeClr val="tx2"/>
                </a:solidFill>
              </a:rPr>
              <a:t>G =  Air</a:t>
            </a:r>
          </a:p>
          <a:p>
            <a:r>
              <a:rPr lang="en-US" sz="1000" dirty="0">
                <a:solidFill>
                  <a:schemeClr val="tx2"/>
                </a:solidFill>
              </a:rPr>
              <a:t>H =  Diluted Hydrogen</a:t>
            </a:r>
          </a:p>
          <a:p>
            <a:endParaRPr lang="en-US" sz="1000" dirty="0">
              <a:solidFill>
                <a:schemeClr val="tx2"/>
              </a:solidFill>
            </a:endParaRPr>
          </a:p>
          <a:p>
            <a:r>
              <a:rPr lang="en-US" sz="1000" dirty="0">
                <a:solidFill>
                  <a:schemeClr val="tx2"/>
                </a:solidFill>
              </a:rPr>
              <a:t>1  =  Optional product dosing pump</a:t>
            </a:r>
          </a:p>
          <a:p>
            <a:r>
              <a:rPr lang="en-US" sz="1000" dirty="0">
                <a:solidFill>
                  <a:schemeClr val="tx2"/>
                </a:solidFill>
              </a:rPr>
              <a:t>2  =  Pressure gauge tap water		</a:t>
            </a:r>
          </a:p>
          <a:p>
            <a:r>
              <a:rPr lang="en-US" sz="1000" dirty="0">
                <a:solidFill>
                  <a:schemeClr val="tx2"/>
                </a:solidFill>
              </a:rPr>
              <a:t>3  =  Flow sensor cell output product	</a:t>
            </a:r>
          </a:p>
          <a:p>
            <a:r>
              <a:rPr lang="en-US" sz="1000" dirty="0">
                <a:solidFill>
                  <a:schemeClr val="tx2"/>
                </a:solidFill>
              </a:rPr>
              <a:t>4  =  Flow sensor cell input softened water	</a:t>
            </a:r>
          </a:p>
          <a:p>
            <a:r>
              <a:rPr lang="en-US" sz="1000" dirty="0">
                <a:solidFill>
                  <a:schemeClr val="tx2"/>
                </a:solidFill>
              </a:rPr>
              <a:t>5  =  Hypocell (1-5 depending on capacity)</a:t>
            </a:r>
          </a:p>
          <a:p>
            <a:r>
              <a:rPr lang="en-US" sz="1000" dirty="0">
                <a:solidFill>
                  <a:schemeClr val="tx2"/>
                </a:solidFill>
              </a:rPr>
              <a:t>6  =  Tap water candle filter</a:t>
            </a:r>
          </a:p>
          <a:p>
            <a:r>
              <a:rPr lang="en-US" sz="1000" dirty="0">
                <a:solidFill>
                  <a:schemeClr val="tx2"/>
                </a:solidFill>
              </a:rPr>
              <a:t>7  =  Drip pan</a:t>
            </a:r>
          </a:p>
          <a:p>
            <a:r>
              <a:rPr lang="en-US" sz="1000" dirty="0">
                <a:solidFill>
                  <a:schemeClr val="tx2"/>
                </a:solidFill>
              </a:rPr>
              <a:t>8  =  Level sensor drip pan		</a:t>
            </a:r>
          </a:p>
          <a:p>
            <a:r>
              <a:rPr lang="en-US" sz="1000" dirty="0">
                <a:solidFill>
                  <a:schemeClr val="tx2"/>
                </a:solidFill>
              </a:rPr>
              <a:t>9  =  Air filter</a:t>
            </a:r>
          </a:p>
          <a:p>
            <a:r>
              <a:rPr lang="en-US" sz="1000" dirty="0">
                <a:solidFill>
                  <a:schemeClr val="tx2"/>
                </a:solidFill>
              </a:rPr>
              <a:t>10=  Air flow sensor		</a:t>
            </a:r>
          </a:p>
          <a:p>
            <a:r>
              <a:rPr lang="en-US" sz="1000" dirty="0">
                <a:solidFill>
                  <a:schemeClr val="tx2"/>
                </a:solidFill>
              </a:rPr>
              <a:t>11=  Solenoid valve softened water (after softener)</a:t>
            </a:r>
          </a:p>
          <a:p>
            <a:r>
              <a:rPr lang="en-US" sz="1000" dirty="0">
                <a:solidFill>
                  <a:schemeClr val="tx2"/>
                </a:solidFill>
              </a:rPr>
              <a:t>12=  Control valve dosing softened water (after flow sensor “4”)</a:t>
            </a:r>
          </a:p>
          <a:p>
            <a:r>
              <a:rPr lang="en-US" sz="1000" dirty="0">
                <a:solidFill>
                  <a:schemeClr val="tx2"/>
                </a:solidFill>
              </a:rPr>
              <a:t>13=  Sample valve for testing softened water</a:t>
            </a:r>
          </a:p>
          <a:p>
            <a:r>
              <a:rPr lang="en-US" sz="1000" dirty="0">
                <a:solidFill>
                  <a:schemeClr val="tx2"/>
                </a:solidFill>
              </a:rPr>
              <a:t>14=  Water softener</a:t>
            </a:r>
          </a:p>
          <a:p>
            <a:r>
              <a:rPr lang="en-US" sz="1000" dirty="0">
                <a:solidFill>
                  <a:schemeClr val="tx2"/>
                </a:solidFill>
              </a:rPr>
              <a:t>15=  Brine dosing pump</a:t>
            </a:r>
          </a:p>
          <a:p>
            <a:r>
              <a:rPr lang="en-US" sz="1000" dirty="0">
                <a:solidFill>
                  <a:schemeClr val="tx2"/>
                </a:solidFill>
              </a:rPr>
              <a:t>16=  Temperature sensor diluted brine cell input	</a:t>
            </a:r>
          </a:p>
          <a:p>
            <a:r>
              <a:rPr lang="en-US" sz="1000" dirty="0">
                <a:solidFill>
                  <a:schemeClr val="tx2"/>
                </a:solidFill>
              </a:rPr>
              <a:t>17=  Temperature sensor product cell output	</a:t>
            </a:r>
          </a:p>
          <a:p>
            <a:r>
              <a:rPr lang="en-US" sz="1000" dirty="0">
                <a:solidFill>
                  <a:schemeClr val="tx2"/>
                </a:solidFill>
              </a:rPr>
              <a:t>18=  Air fan</a:t>
            </a:r>
          </a:p>
          <a:p>
            <a:r>
              <a:rPr lang="en-US" sz="1000" dirty="0">
                <a:solidFill>
                  <a:schemeClr val="tx2"/>
                </a:solidFill>
              </a:rPr>
              <a:t>19=  Level operated valve for filling brine tank	</a:t>
            </a:r>
          </a:p>
          <a:p>
            <a:r>
              <a:rPr lang="en-US" sz="1000" dirty="0">
                <a:solidFill>
                  <a:schemeClr val="tx2"/>
                </a:solidFill>
              </a:rPr>
              <a:t>20=  Salt tank</a:t>
            </a:r>
          </a:p>
        </p:txBody>
      </p:sp>
    </p:spTree>
    <p:extLst>
      <p:ext uri="{BB962C8B-B14F-4D97-AF65-F5344CB8AC3E}">
        <p14:creationId xmlns:p14="http://schemas.microsoft.com/office/powerpoint/2010/main" val="4463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8DEF59-FAC7-4A05-A2FA-14783016B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7" y="764704"/>
            <a:ext cx="5268093" cy="518807"/>
          </a:xfrm>
        </p:spPr>
        <p:txBody>
          <a:bodyPr/>
          <a:lstStyle/>
          <a:p>
            <a:r>
              <a:rPr lang="de-DE" dirty="0"/>
              <a:t>Connections Chlorinsitu</a:t>
            </a:r>
            <a:r>
              <a:rPr lang="de-DE" baseline="30000" dirty="0"/>
              <a:t>®</a:t>
            </a:r>
            <a:r>
              <a:rPr lang="de-DE" dirty="0"/>
              <a:t> IIa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ABF4FE-C5FA-4661-9836-6C3949841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1" y="1283511"/>
            <a:ext cx="6333000" cy="36188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97AF3B4-CD50-46FD-9434-623BC0DD749B}"/>
              </a:ext>
            </a:extLst>
          </p:cNvPr>
          <p:cNvSpPr txBox="1"/>
          <p:nvPr/>
        </p:nvSpPr>
        <p:spPr>
          <a:xfrm>
            <a:off x="6567055" y="2643968"/>
            <a:ext cx="9975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Top view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96E9CB-9305-4425-AD49-5B1C950AAB39}"/>
              </a:ext>
            </a:extLst>
          </p:cNvPr>
          <p:cNvSpPr txBox="1"/>
          <p:nvPr/>
        </p:nvSpPr>
        <p:spPr>
          <a:xfrm>
            <a:off x="314036" y="4987636"/>
            <a:ext cx="3814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A – Water supply</a:t>
            </a:r>
          </a:p>
          <a:p>
            <a:r>
              <a:rPr lang="en-US" sz="1600">
                <a:solidFill>
                  <a:schemeClr val="tx2"/>
                </a:solidFill>
              </a:rPr>
              <a:t>B – Brine supply</a:t>
            </a:r>
          </a:p>
          <a:p>
            <a:r>
              <a:rPr lang="en-US" sz="1600">
                <a:solidFill>
                  <a:schemeClr val="tx2"/>
                </a:solidFill>
              </a:rPr>
              <a:t>C – Brine supply softener</a:t>
            </a:r>
          </a:p>
          <a:p>
            <a:r>
              <a:rPr lang="en-US" sz="1600">
                <a:solidFill>
                  <a:schemeClr val="tx2"/>
                </a:solidFill>
              </a:rPr>
              <a:t>D – Filling brine tank</a:t>
            </a:r>
          </a:p>
          <a:p>
            <a:r>
              <a:rPr lang="en-US" sz="1600">
                <a:solidFill>
                  <a:schemeClr val="tx2"/>
                </a:solidFill>
              </a:rPr>
              <a:t>E – To external storage tank or process</a:t>
            </a:r>
          </a:p>
          <a:p>
            <a:r>
              <a:rPr lang="en-US" sz="1600">
                <a:solidFill>
                  <a:schemeClr val="tx2"/>
                </a:solidFill>
              </a:rPr>
              <a:t>F – Diluted hydrogen discharge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48E319-1626-4025-8A74-AA185F47FFC3}"/>
              </a:ext>
            </a:extLst>
          </p:cNvPr>
          <p:cNvSpPr txBox="1"/>
          <p:nvPr/>
        </p:nvSpPr>
        <p:spPr>
          <a:xfrm>
            <a:off x="4181764" y="5200571"/>
            <a:ext cx="4441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 I – Power supply 230 VAC</a:t>
            </a:r>
          </a:p>
          <a:p>
            <a:r>
              <a:rPr lang="en-US" sz="1600">
                <a:solidFill>
                  <a:schemeClr val="tx2"/>
                </a:solidFill>
              </a:rPr>
              <a:t>J – Control signal internal product dosing pump (option)</a:t>
            </a:r>
          </a:p>
          <a:p>
            <a:r>
              <a:rPr lang="en-US" sz="1600">
                <a:solidFill>
                  <a:schemeClr val="tx2"/>
                </a:solidFill>
              </a:rPr>
              <a:t>K – Ethernet Cable (option)</a:t>
            </a:r>
          </a:p>
          <a:p>
            <a:r>
              <a:rPr lang="en-US" sz="1600">
                <a:solidFill>
                  <a:schemeClr val="tx2"/>
                </a:solidFill>
              </a:rPr>
              <a:t>N – Drip pan</a:t>
            </a:r>
          </a:p>
        </p:txBody>
      </p:sp>
    </p:spTree>
    <p:extLst>
      <p:ext uri="{BB962C8B-B14F-4D97-AF65-F5344CB8AC3E}">
        <p14:creationId xmlns:p14="http://schemas.microsoft.com/office/powerpoint/2010/main" val="315371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1FFDE7-B83B-4302-B155-5B94D66340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7" y="764704"/>
            <a:ext cx="5071447" cy="649288"/>
          </a:xfrm>
        </p:spPr>
        <p:txBody>
          <a:bodyPr/>
          <a:lstStyle/>
          <a:p>
            <a:r>
              <a:rPr lang="de-DE" dirty="0"/>
              <a:t>Installation </a:t>
            </a:r>
            <a:r>
              <a:rPr lang="en-US" dirty="0"/>
              <a:t>Chlorinsitu</a:t>
            </a:r>
            <a:r>
              <a:rPr lang="en-US" baseline="30000" dirty="0"/>
              <a:t>®</a:t>
            </a:r>
            <a:r>
              <a:rPr lang="en-US" dirty="0"/>
              <a:t> IIa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02AEB5-1586-4B92-8D3C-4858A3EA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71" y="1413992"/>
            <a:ext cx="7195639" cy="404892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327158E-4DF6-43DF-A19E-E45A51249696}"/>
              </a:ext>
            </a:extLst>
          </p:cNvPr>
          <p:cNvSpPr txBox="1"/>
          <p:nvPr/>
        </p:nvSpPr>
        <p:spPr>
          <a:xfrm>
            <a:off x="975071" y="5760720"/>
            <a:ext cx="643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L – External product tank / Storage tank (optional)</a:t>
            </a:r>
          </a:p>
          <a:p>
            <a:r>
              <a:rPr lang="en-US" sz="1600" dirty="0">
                <a:solidFill>
                  <a:schemeClr val="tx2"/>
                </a:solidFill>
              </a:rPr>
              <a:t>M – Salt container</a:t>
            </a:r>
          </a:p>
          <a:p>
            <a:r>
              <a:rPr lang="en-US" sz="1600" dirty="0">
                <a:solidFill>
                  <a:schemeClr val="tx2"/>
                </a:solidFill>
              </a:rPr>
              <a:t>N – Chlorinsitu</a:t>
            </a:r>
            <a:r>
              <a:rPr lang="en-US" sz="1600" baseline="30000" dirty="0">
                <a:solidFill>
                  <a:schemeClr val="tx2"/>
                </a:solidFill>
              </a:rPr>
              <a:t>®</a:t>
            </a:r>
            <a:r>
              <a:rPr lang="en-US" sz="1600" dirty="0">
                <a:solidFill>
                  <a:schemeClr val="tx2"/>
                </a:solidFill>
              </a:rPr>
              <a:t> IIa Cabinet</a:t>
            </a:r>
          </a:p>
        </p:txBody>
      </p:sp>
    </p:spTree>
    <p:extLst>
      <p:ext uri="{BB962C8B-B14F-4D97-AF65-F5344CB8AC3E}">
        <p14:creationId xmlns:p14="http://schemas.microsoft.com/office/powerpoint/2010/main" val="226305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7CC560-33AF-4CE2-B321-0BBB6881DE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7" y="764704"/>
            <a:ext cx="4992790" cy="649288"/>
          </a:xfrm>
        </p:spPr>
        <p:txBody>
          <a:bodyPr/>
          <a:lstStyle/>
          <a:p>
            <a:r>
              <a:rPr lang="en-US" dirty="0"/>
              <a:t>Option: Chlorine Dosing Pump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A019A7-27F5-48E9-A86E-59772CCC03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288" y="1413992"/>
            <a:ext cx="3877890" cy="4895850"/>
          </a:xfrm>
        </p:spPr>
        <p:txBody>
          <a:bodyPr/>
          <a:lstStyle/>
          <a:p>
            <a:r>
              <a:rPr lang="en-US" sz="1800" dirty="0"/>
              <a:t>Identcode option</a:t>
            </a:r>
          </a:p>
          <a:p>
            <a:r>
              <a:rPr lang="en-US" sz="1800" dirty="0"/>
              <a:t>Configuration fixed for each model/capacity of CIIa</a:t>
            </a:r>
          </a:p>
          <a:p>
            <a:r>
              <a:rPr lang="en-US" sz="1800" dirty="0"/>
              <a:t>When ordered without pump, customer can use own pump</a:t>
            </a:r>
          </a:p>
          <a:p>
            <a:r>
              <a:rPr lang="en-GB" sz="1800" dirty="0"/>
              <a:t>Internal storage tank with 3 Level switches: too high, start/stop and empty (PLC inputs available)</a:t>
            </a:r>
            <a:r>
              <a:rPr lang="en-US" sz="1800" dirty="0"/>
              <a:t> </a:t>
            </a:r>
          </a:p>
          <a:p>
            <a:r>
              <a:rPr lang="en-US" sz="1800" dirty="0"/>
              <a:t>Controlled externally via 0/4 - 20 mA or potential free contact </a:t>
            </a:r>
          </a:p>
          <a:p>
            <a:r>
              <a:rPr lang="en-US" sz="1800" dirty="0"/>
              <a:t>When an external product storage tank is used, the chlorine pump functions only as transfer pump and is controlled (on/off) by the CIIa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0A5E3D-305C-49B4-9ED7-DAF6F8D0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43" y="1027611"/>
            <a:ext cx="1394509" cy="184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B73E3C9-B443-4D60-805E-FC1A83228F21}"/>
              </a:ext>
            </a:extLst>
          </p:cNvPr>
          <p:cNvSpPr txBox="1"/>
          <p:nvPr/>
        </p:nvSpPr>
        <p:spPr>
          <a:xfrm>
            <a:off x="4690533" y="3251200"/>
            <a:ext cx="4453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2"/>
                </a:solidFill>
              </a:rPr>
              <a:t>Chlorine Pumps: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60 g/h	BT5B0713</a:t>
            </a:r>
          </a:p>
          <a:p>
            <a:r>
              <a:rPr lang="en-US" sz="1600" dirty="0">
                <a:solidFill>
                  <a:schemeClr val="tx2"/>
                </a:solidFill>
              </a:rPr>
              <a:t>				</a:t>
            </a:r>
          </a:p>
          <a:p>
            <a:r>
              <a:rPr lang="en-US" sz="1600" dirty="0">
                <a:solidFill>
                  <a:schemeClr val="tx2"/>
                </a:solidFill>
              </a:rPr>
              <a:t>120 g/h	BT5B0420			</a:t>
            </a:r>
          </a:p>
          <a:p>
            <a:r>
              <a:rPr lang="en-US" sz="1600" dirty="0">
                <a:solidFill>
                  <a:schemeClr val="tx2"/>
                </a:solidFill>
              </a:rPr>
              <a:t>180 g/h 	BT5B0232</a:t>
            </a:r>
          </a:p>
          <a:p>
            <a:r>
              <a:rPr lang="en-US" sz="1600" dirty="0">
                <a:solidFill>
                  <a:schemeClr val="tx2"/>
                </a:solidFill>
              </a:rPr>
              <a:t>				</a:t>
            </a:r>
          </a:p>
          <a:p>
            <a:r>
              <a:rPr lang="en-US" sz="1600" dirty="0">
                <a:solidFill>
                  <a:schemeClr val="tx2"/>
                </a:solidFill>
              </a:rPr>
              <a:t>240 g/h	BT5B0232</a:t>
            </a:r>
          </a:p>
          <a:p>
            <a:r>
              <a:rPr lang="en-US" sz="1600" dirty="0">
                <a:solidFill>
                  <a:schemeClr val="tx2"/>
                </a:solidFill>
              </a:rPr>
              <a:t>				</a:t>
            </a:r>
          </a:p>
          <a:p>
            <a:r>
              <a:rPr lang="en-US" sz="1600" dirty="0">
                <a:solidFill>
                  <a:schemeClr val="tx2"/>
                </a:solidFill>
              </a:rPr>
              <a:t>300 g/h    GMXA0245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511AC9-DACC-43B9-9913-4763107A1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24" y="1037444"/>
            <a:ext cx="1089908" cy="184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043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DE7CB8-3B1E-4FF1-9808-BBE4B98455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Softener (Option)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4221CC-56FE-430C-B6DC-007E7DBB3E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7" y="1413992"/>
            <a:ext cx="4082625" cy="4895850"/>
          </a:xfrm>
        </p:spPr>
        <p:txBody>
          <a:bodyPr/>
          <a:lstStyle/>
          <a:p>
            <a:r>
              <a:rPr lang="en-US" sz="1600" dirty="0"/>
              <a:t>Integrated reliable softener</a:t>
            </a:r>
          </a:p>
          <a:p>
            <a:r>
              <a:rPr lang="en-US" sz="1600" dirty="0"/>
              <a:t>Protected by integrated pre-filtration of CIIa (50 micron, 10“ standard housing)</a:t>
            </a:r>
          </a:p>
          <a:p>
            <a:r>
              <a:rPr lang="en-US" sz="1600" dirty="0"/>
              <a:t>Preset to regenerate once every 48h</a:t>
            </a:r>
          </a:p>
          <a:p>
            <a:r>
              <a:rPr lang="en-US" sz="1600" dirty="0"/>
              <a:t>Electrical contact plus solenoid to prevent not-softened water to pass during regeneration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23D12F-0320-4CAE-A9FC-BCD9176CA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38541" y="3429000"/>
            <a:ext cx="1844781" cy="250242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07ACBA-E0B3-4191-B6A6-077427767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01" y="2921084"/>
            <a:ext cx="1543215" cy="317902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49D32CE-03FE-46EC-A238-381FA008122B}"/>
              </a:ext>
            </a:extLst>
          </p:cNvPr>
          <p:cNvSpPr/>
          <p:nvPr/>
        </p:nvSpPr>
        <p:spPr>
          <a:xfrm>
            <a:off x="6843701" y="2832592"/>
            <a:ext cx="558172" cy="596407"/>
          </a:xfrm>
          <a:prstGeom prst="ellipse">
            <a:avLst/>
          </a:prstGeom>
          <a:noFill/>
          <a:ln w="28575">
            <a:solidFill>
              <a:schemeClr val="accent5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53F442-6B22-4205-BC65-BC6C18AA4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5"/>
          <a:stretch/>
        </p:blipFill>
        <p:spPr>
          <a:xfrm>
            <a:off x="7080941" y="1089348"/>
            <a:ext cx="1225767" cy="133859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63821D-1C70-42E1-A3AA-C86A55D2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989" y="838534"/>
            <a:ext cx="1333333" cy="233650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1434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F2D544-523F-46DA-B2C4-6113298AFE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8" y="750475"/>
            <a:ext cx="3877890" cy="649288"/>
          </a:xfrm>
        </p:spPr>
        <p:txBody>
          <a:bodyPr/>
          <a:lstStyle/>
          <a:p>
            <a:r>
              <a:rPr lang="de-DE" dirty="0"/>
              <a:t>Maintenance of CIIa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6791B3-DA5F-401D-82A1-ED463336A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288" y="1289350"/>
            <a:ext cx="5277379" cy="4895850"/>
          </a:xfrm>
        </p:spPr>
        <p:txBody>
          <a:bodyPr/>
          <a:lstStyle/>
          <a:p>
            <a:r>
              <a:rPr lang="de-DE" sz="1400" dirty="0"/>
              <a:t>Maintenance Pack 1-yearly &amp; 3-yearly</a:t>
            </a:r>
          </a:p>
          <a:p>
            <a:pPr lvl="1"/>
            <a:r>
              <a:rPr lang="de-DE" sz="1200" dirty="0"/>
              <a:t>Annual service kit for chlorine </a:t>
            </a:r>
            <a:r>
              <a:rPr lang="en-US" sz="1200" dirty="0"/>
              <a:t>dosing</a:t>
            </a:r>
            <a:r>
              <a:rPr lang="de-DE" sz="1200" dirty="0"/>
              <a:t> pump</a:t>
            </a:r>
          </a:p>
          <a:p>
            <a:pPr lvl="1"/>
            <a:r>
              <a:rPr lang="de-DE" sz="1200" dirty="0"/>
              <a:t>Annual service kit for brine dosing pump</a:t>
            </a:r>
          </a:p>
          <a:p>
            <a:r>
              <a:rPr lang="de-DE" sz="1400" dirty="0"/>
              <a:t>Cells can be </a:t>
            </a:r>
            <a:r>
              <a:rPr lang="de-DE" sz="1400" dirty="0" err="1"/>
              <a:t>flushed</a:t>
            </a:r>
            <a:r>
              <a:rPr lang="de-DE" sz="1400" dirty="0"/>
              <a:t> with </a:t>
            </a:r>
            <a:r>
              <a:rPr lang="de-DE" sz="1400" dirty="0" err="1"/>
              <a:t>acid</a:t>
            </a:r>
            <a:r>
              <a:rPr lang="de-DE" sz="1400" dirty="0"/>
              <a:t> </a:t>
            </a:r>
            <a:r>
              <a:rPr lang="de-DE" sz="1400" dirty="0" err="1"/>
              <a:t>solution</a:t>
            </a:r>
            <a:r>
              <a:rPr lang="de-DE" sz="1400" dirty="0"/>
              <a:t> </a:t>
            </a:r>
            <a:r>
              <a:rPr lang="de-DE" sz="1400" dirty="0" err="1"/>
              <a:t>once</a:t>
            </a:r>
            <a:r>
              <a:rPr lang="de-DE" sz="1400" dirty="0"/>
              <a:t> a </a:t>
            </a:r>
            <a:r>
              <a:rPr lang="de-DE" sz="1400" dirty="0" err="1"/>
              <a:t>year</a:t>
            </a:r>
            <a:r>
              <a:rPr lang="de-DE" sz="1400" dirty="0"/>
              <a:t> to </a:t>
            </a:r>
            <a:r>
              <a:rPr lang="de-DE" sz="1400" dirty="0" err="1"/>
              <a:t>remove</a:t>
            </a:r>
            <a:r>
              <a:rPr lang="de-DE" sz="1400" dirty="0"/>
              <a:t> eventual </a:t>
            </a:r>
            <a:r>
              <a:rPr lang="de-DE" sz="1400" dirty="0" err="1"/>
              <a:t>scaling</a:t>
            </a:r>
            <a:r>
              <a:rPr lang="de-DE" sz="1400" dirty="0"/>
              <a:t> and restore the initial </a:t>
            </a:r>
            <a:r>
              <a:rPr lang="de-DE" sz="1400" dirty="0" err="1"/>
              <a:t>efficiency</a:t>
            </a:r>
            <a:endParaRPr lang="de-DE" sz="1400" dirty="0"/>
          </a:p>
          <a:p>
            <a:r>
              <a:rPr lang="de-DE" sz="1400" dirty="0"/>
              <a:t>Cells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planned</a:t>
            </a:r>
            <a:r>
              <a:rPr lang="de-DE" sz="1400" dirty="0"/>
              <a:t> to be </a:t>
            </a:r>
            <a:r>
              <a:rPr lang="de-DE" sz="1400" dirty="0" err="1"/>
              <a:t>replaced</a:t>
            </a:r>
            <a:r>
              <a:rPr lang="de-DE" sz="1400" dirty="0"/>
              <a:t> (</a:t>
            </a:r>
            <a:r>
              <a:rPr lang="de-DE" sz="1400" dirty="0" err="1"/>
              <a:t>earliest</a:t>
            </a:r>
            <a:r>
              <a:rPr lang="de-DE" sz="1400" dirty="0"/>
              <a:t>) </a:t>
            </a:r>
            <a:r>
              <a:rPr lang="de-DE" sz="1400" dirty="0" err="1"/>
              <a:t>every</a:t>
            </a:r>
            <a:r>
              <a:rPr lang="de-DE" sz="1400" dirty="0"/>
              <a:t> 5 </a:t>
            </a:r>
            <a:r>
              <a:rPr lang="de-DE" sz="1400" dirty="0" err="1"/>
              <a:t>years</a:t>
            </a:r>
            <a:endParaRPr lang="de-DE" sz="1400" dirty="0"/>
          </a:p>
          <a:p>
            <a:pPr lvl="0"/>
            <a:r>
              <a:rPr lang="de-DE" sz="1400" dirty="0" err="1"/>
              <a:t>Yearly</a:t>
            </a:r>
            <a:r>
              <a:rPr lang="de-DE" sz="1400" dirty="0"/>
              <a:t> Maintenance </a:t>
            </a:r>
            <a:r>
              <a:rPr lang="de-DE" sz="1400" dirty="0" err="1"/>
              <a:t>includes</a:t>
            </a:r>
            <a:r>
              <a:rPr lang="de-DE" sz="1400" dirty="0"/>
              <a:t> (</a:t>
            </a:r>
            <a:r>
              <a:rPr lang="de-DE" sz="1400" dirty="0" err="1"/>
              <a:t>expected</a:t>
            </a:r>
            <a:r>
              <a:rPr lang="de-DE" sz="1400" dirty="0"/>
              <a:t> 2-4 h):</a:t>
            </a:r>
          </a:p>
          <a:p>
            <a:pPr lvl="1"/>
            <a:r>
              <a:rPr lang="de-DE" sz="1200" dirty="0" err="1"/>
              <a:t>Replacement</a:t>
            </a:r>
            <a:r>
              <a:rPr lang="de-DE" sz="1200" dirty="0"/>
              <a:t> of O-Rings and </a:t>
            </a:r>
            <a:r>
              <a:rPr lang="de-DE" sz="1200" dirty="0" err="1"/>
              <a:t>gaskets</a:t>
            </a:r>
            <a:r>
              <a:rPr lang="de-DE" sz="1200" dirty="0"/>
              <a:t> in contact with chlorine</a:t>
            </a:r>
          </a:p>
          <a:p>
            <a:pPr lvl="1"/>
            <a:r>
              <a:rPr lang="de-DE" sz="1200" dirty="0"/>
              <a:t>Exchange of water </a:t>
            </a:r>
            <a:r>
              <a:rPr lang="de-DE" sz="1200" dirty="0" err="1"/>
              <a:t>filter</a:t>
            </a:r>
            <a:endParaRPr lang="de-DE" sz="1200" dirty="0"/>
          </a:p>
          <a:p>
            <a:pPr lvl="1"/>
            <a:r>
              <a:rPr lang="de-DE" sz="1200" dirty="0"/>
              <a:t>Exchange of </a:t>
            </a:r>
            <a:r>
              <a:rPr lang="de-DE" sz="1200" dirty="0" err="1"/>
              <a:t>air</a:t>
            </a:r>
            <a:r>
              <a:rPr lang="de-DE" sz="1200" dirty="0"/>
              <a:t> </a:t>
            </a:r>
            <a:r>
              <a:rPr lang="de-DE" sz="1200" dirty="0" err="1"/>
              <a:t>filter</a:t>
            </a:r>
            <a:endParaRPr lang="de-DE" sz="1200" dirty="0"/>
          </a:p>
          <a:p>
            <a:pPr lvl="1"/>
            <a:r>
              <a:rPr lang="de-DE" sz="1200" dirty="0" err="1"/>
              <a:t>Cleaning</a:t>
            </a:r>
            <a:r>
              <a:rPr lang="de-DE" sz="1200" dirty="0"/>
              <a:t> of the </a:t>
            </a:r>
            <a:r>
              <a:rPr lang="de-DE" sz="1200" dirty="0" err="1"/>
              <a:t>salt</a:t>
            </a:r>
            <a:r>
              <a:rPr lang="de-DE" sz="1200" dirty="0"/>
              <a:t> tank </a:t>
            </a:r>
            <a:r>
              <a:rPr lang="de-DE" sz="1200" dirty="0" err="1"/>
              <a:t>if</a:t>
            </a:r>
            <a:r>
              <a:rPr lang="de-DE" sz="1200" dirty="0"/>
              <a:t> neccessary</a:t>
            </a:r>
          </a:p>
          <a:p>
            <a:pPr lvl="1"/>
            <a:r>
              <a:rPr lang="de-DE" sz="1200" dirty="0"/>
              <a:t>Acid </a:t>
            </a:r>
            <a:r>
              <a:rPr lang="de-DE" sz="1200" dirty="0" err="1"/>
              <a:t>flushing</a:t>
            </a:r>
            <a:r>
              <a:rPr lang="de-DE" sz="1200" dirty="0"/>
              <a:t> </a:t>
            </a:r>
            <a:r>
              <a:rPr lang="de-DE" sz="1200" dirty="0" err="1"/>
              <a:t>if</a:t>
            </a:r>
            <a:r>
              <a:rPr lang="de-DE" sz="1200" dirty="0"/>
              <a:t> neccessary</a:t>
            </a:r>
          </a:p>
          <a:p>
            <a:r>
              <a:rPr lang="de-DE" sz="1400" dirty="0"/>
              <a:t>3-Yearly Maintenance also </a:t>
            </a:r>
            <a:r>
              <a:rPr lang="de-DE" sz="1400" dirty="0" err="1"/>
              <a:t>requires</a:t>
            </a:r>
            <a:r>
              <a:rPr lang="de-DE" sz="1400" dirty="0"/>
              <a:t> (4-6 h):</a:t>
            </a:r>
          </a:p>
          <a:p>
            <a:pPr lvl="1"/>
            <a:r>
              <a:rPr lang="de-DE" sz="1200" dirty="0"/>
              <a:t>Exchange of cell of flow </a:t>
            </a:r>
            <a:r>
              <a:rPr lang="de-DE" sz="1200" dirty="0" err="1"/>
              <a:t>sensor</a:t>
            </a:r>
            <a:endParaRPr lang="de-DE" sz="1200" dirty="0"/>
          </a:p>
          <a:p>
            <a:pPr lvl="1"/>
            <a:r>
              <a:rPr lang="de-DE" sz="1200" dirty="0" err="1"/>
              <a:t>Cleaning</a:t>
            </a:r>
            <a:r>
              <a:rPr lang="de-DE" sz="1200" dirty="0"/>
              <a:t> of water </a:t>
            </a:r>
            <a:r>
              <a:rPr lang="de-DE" sz="1200" dirty="0" err="1"/>
              <a:t>softener</a:t>
            </a:r>
            <a:endParaRPr lang="de-DE" sz="1400" dirty="0"/>
          </a:p>
          <a:p>
            <a:pPr marL="285750" lvl="1">
              <a:spcBef>
                <a:spcPts val="1000"/>
              </a:spcBef>
              <a:buClr>
                <a:schemeClr val="accent5"/>
              </a:buClr>
            </a:pPr>
            <a:r>
              <a:rPr lang="de-DE" sz="1400" dirty="0"/>
              <a:t>5-Yearly Maintenance also </a:t>
            </a:r>
            <a:r>
              <a:rPr lang="de-DE" sz="1400" dirty="0" err="1"/>
              <a:t>requires</a:t>
            </a:r>
            <a:r>
              <a:rPr lang="de-DE" sz="1400" dirty="0"/>
              <a:t>:</a:t>
            </a:r>
          </a:p>
          <a:p>
            <a:pPr lvl="1"/>
            <a:r>
              <a:rPr lang="de-DE" sz="1200" dirty="0"/>
              <a:t>Exchange of </a:t>
            </a:r>
            <a:r>
              <a:rPr lang="de-DE" sz="1200" dirty="0" err="1"/>
              <a:t>cells</a:t>
            </a:r>
            <a:r>
              <a:rPr lang="de-DE" sz="1200" dirty="0"/>
              <a:t> </a:t>
            </a:r>
          </a:p>
          <a:p>
            <a:pPr lvl="1"/>
            <a:r>
              <a:rPr lang="de-DE" sz="1200" dirty="0"/>
              <a:t>Exchange water </a:t>
            </a:r>
            <a:r>
              <a:rPr lang="de-DE" sz="1200" dirty="0" err="1"/>
              <a:t>control</a:t>
            </a:r>
            <a:r>
              <a:rPr lang="de-DE" sz="1200" dirty="0"/>
              <a:t> </a:t>
            </a:r>
            <a:r>
              <a:rPr lang="de-DE" sz="1200" dirty="0" err="1"/>
              <a:t>micro</a:t>
            </a:r>
            <a:r>
              <a:rPr lang="de-DE" sz="1200" dirty="0"/>
              <a:t> valve</a:t>
            </a:r>
          </a:p>
          <a:p>
            <a:pPr lvl="1"/>
            <a:r>
              <a:rPr lang="de-DE" sz="1200" dirty="0" err="1"/>
              <a:t>Replace</a:t>
            </a:r>
            <a:r>
              <a:rPr lang="de-DE" sz="1200" dirty="0"/>
              <a:t> </a:t>
            </a:r>
            <a:r>
              <a:rPr lang="de-DE" sz="1200" dirty="0" err="1"/>
              <a:t>float</a:t>
            </a:r>
            <a:r>
              <a:rPr lang="de-DE" sz="1200" dirty="0"/>
              <a:t> switch of </a:t>
            </a:r>
            <a:r>
              <a:rPr lang="de-DE" sz="1200" dirty="0" err="1"/>
              <a:t>product</a:t>
            </a:r>
            <a:r>
              <a:rPr lang="de-DE" sz="1200" dirty="0"/>
              <a:t> tank</a:t>
            </a:r>
            <a:br>
              <a:rPr lang="de-DE" dirty="0"/>
            </a:br>
            <a:endParaRPr lang="de-DE" sz="1400" dirty="0"/>
          </a:p>
          <a:p>
            <a:endParaRPr lang="de-DE" sz="1400" dirty="0"/>
          </a:p>
          <a:p>
            <a:pPr lvl="1"/>
            <a:endParaRPr lang="de-DE" sz="1200" dirty="0"/>
          </a:p>
        </p:txBody>
      </p:sp>
      <p:pic>
        <p:nvPicPr>
          <p:cNvPr id="5" name="Grafik 4" descr="Werkzeug">
            <a:extLst>
              <a:ext uri="{FF2B5EF4-FFF2-40B4-BE49-F238E27FC236}">
                <a16:creationId xmlns:a16="http://schemas.microsoft.com/office/drawing/2014/main" id="{EE57FE3F-7B7A-4396-9ABC-89FBDDF3D7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884" y="775251"/>
            <a:ext cx="514099" cy="514099"/>
          </a:xfrm>
          <a:prstGeom prst="rect">
            <a:avLst/>
          </a:prstGeom>
        </p:spPr>
      </p:pic>
      <p:pic>
        <p:nvPicPr>
          <p:cNvPr id="9" name="Grafik 8" descr="Grinsendes Gesicht ohne Füllung">
            <a:extLst>
              <a:ext uri="{FF2B5EF4-FFF2-40B4-BE49-F238E27FC236}">
                <a16:creationId xmlns:a16="http://schemas.microsoft.com/office/drawing/2014/main" id="{878112A3-4454-48C4-BC29-8FEEFC518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984" y="4160626"/>
            <a:ext cx="1073728" cy="107372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8C03E85-12E2-4A90-8A67-681FF6B30ED7}"/>
              </a:ext>
            </a:extLst>
          </p:cNvPr>
          <p:cNvSpPr/>
          <p:nvPr/>
        </p:nvSpPr>
        <p:spPr>
          <a:xfrm rot="20593570">
            <a:off x="5104138" y="5033618"/>
            <a:ext cx="40940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It´s</a:t>
            </a:r>
            <a:r>
              <a:rPr lang="de-DE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de-DE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e</a:t>
            </a:r>
            <a:r>
              <a:rPr lang="de-DE" sz="4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lectrolEasy</a:t>
            </a:r>
            <a:r>
              <a:rPr lang="de-DE" sz="4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806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4EB7C1A-ADE8-465D-98F5-CF5B1429F403}"/>
              </a:ext>
            </a:extLst>
          </p:cNvPr>
          <p:cNvSpPr/>
          <p:nvPr/>
        </p:nvSpPr>
        <p:spPr>
          <a:xfrm>
            <a:off x="395287" y="2912533"/>
            <a:ext cx="8494713" cy="372533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5EEF43-247D-4300-8E0C-4332B1C9CC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Acid flushing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54AD0-0BC2-4BF4-BC3C-1C71EA6D67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287" y="1413992"/>
            <a:ext cx="8353177" cy="4895850"/>
          </a:xfrm>
        </p:spPr>
        <p:txBody>
          <a:bodyPr/>
          <a:lstStyle/>
          <a:p>
            <a:r>
              <a:rPr lang="en-US" dirty="0"/>
              <a:t>Easy procedure to restore the initial capacity of the system in case it got decreased by scaling of the electrodes.</a:t>
            </a:r>
          </a:p>
          <a:p>
            <a:r>
              <a:rPr lang="en-US" dirty="0"/>
              <a:t>Recommended once a year during regular maintenance or when increasing voltage indicates scaling.</a:t>
            </a:r>
          </a:p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Stop CIIa</a:t>
            </a:r>
          </a:p>
          <a:p>
            <a:pPr lvl="1"/>
            <a:r>
              <a:rPr lang="en-US" dirty="0"/>
              <a:t>Flush cells with water (via HMI)</a:t>
            </a:r>
          </a:p>
          <a:p>
            <a:pPr lvl="1"/>
            <a:r>
              <a:rPr lang="en-US" dirty="0"/>
              <a:t>Attach flushing pipe to the outlet of the cells and place end of pipe into a collection container</a:t>
            </a:r>
          </a:p>
          <a:p>
            <a:pPr lvl="1"/>
            <a:r>
              <a:rPr lang="en-US" dirty="0"/>
              <a:t>Place brine suction hose into a container with HCl 5% and start brine pump. Pump HCl for 40 minutes.</a:t>
            </a:r>
          </a:p>
          <a:p>
            <a:pPr lvl="1"/>
            <a:r>
              <a:rPr lang="en-US" dirty="0"/>
              <a:t>Flush cells with water again (via HMI)</a:t>
            </a:r>
          </a:p>
          <a:p>
            <a:pPr lvl="1"/>
            <a:r>
              <a:rPr lang="en-US" dirty="0"/>
              <a:t>Remove flushing pipe and reconnect cell drain</a:t>
            </a:r>
          </a:p>
          <a:p>
            <a:pPr lvl="1"/>
            <a:r>
              <a:rPr lang="en-US" dirty="0"/>
              <a:t>Re-Fill cells with brine (via HMI)</a:t>
            </a:r>
          </a:p>
          <a:p>
            <a:pPr lvl="1"/>
            <a:r>
              <a:rPr lang="en-US" dirty="0"/>
              <a:t>Start operation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3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DF34C5-5031-47A9-B69F-E20C7FF31D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7" y="764704"/>
            <a:ext cx="8522571" cy="649288"/>
          </a:xfrm>
        </p:spPr>
        <p:txBody>
          <a:bodyPr/>
          <a:lstStyle/>
          <a:p>
            <a:r>
              <a:rPr lang="en-US" sz="2000"/>
              <a:t>Salt specifications for CIIa (based on DIN EN 973:2009-12, extended)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ED54510-BBC5-425B-8D2B-C6B6ECBD8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58737"/>
              </p:ext>
            </p:extLst>
          </p:nvPr>
        </p:nvGraphicFramePr>
        <p:xfrm>
          <a:off x="532437" y="1284790"/>
          <a:ext cx="7778186" cy="511600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56657">
                  <a:extLst>
                    <a:ext uri="{9D8B030D-6E8A-4147-A177-3AD203B41FA5}">
                      <a16:colId xmlns:a16="http://schemas.microsoft.com/office/drawing/2014/main" val="2361920606"/>
                    </a:ext>
                  </a:extLst>
                </a:gridCol>
                <a:gridCol w="1932972">
                  <a:extLst>
                    <a:ext uri="{9D8B030D-6E8A-4147-A177-3AD203B41FA5}">
                      <a16:colId xmlns:a16="http://schemas.microsoft.com/office/drawing/2014/main" val="3589853094"/>
                    </a:ext>
                  </a:extLst>
                </a:gridCol>
                <a:gridCol w="2488557">
                  <a:extLst>
                    <a:ext uri="{9D8B030D-6E8A-4147-A177-3AD203B41FA5}">
                      <a16:colId xmlns:a16="http://schemas.microsoft.com/office/drawing/2014/main" val="941335937"/>
                    </a:ext>
                  </a:extLst>
                </a:gridCol>
              </a:tblGrid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NaCl-Content of dried product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&gt; [%]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99,4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482404"/>
                  </a:ext>
                </a:extLst>
              </a:tr>
              <a:tr h="407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Anticaking Hexacyanoferate [Fe(CN</a:t>
                      </a:r>
                      <a:r>
                        <a:rPr lang="en-US" sz="1100" b="1" u="none" strike="noStrike" baseline="-25000" noProof="0">
                          <a:effectLst/>
                        </a:rPr>
                        <a:t>6</a:t>
                      </a:r>
                      <a:r>
                        <a:rPr lang="en-US" sz="1100" b="1" u="none" strike="noStrike" noProof="0">
                          <a:effectLst/>
                        </a:rPr>
                        <a:t>)]</a:t>
                      </a:r>
                      <a:r>
                        <a:rPr lang="en-US" sz="1100" b="1" u="none" strike="noStrike" baseline="30000" noProof="0">
                          <a:effectLst/>
                        </a:rPr>
                        <a:t>4-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mg/kg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20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3883804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kern="1200" noProof="0">
                          <a:effectLst/>
                        </a:rPr>
                        <a:t>Water-insoluble substances</a:t>
                      </a:r>
                      <a:endParaRPr lang="en-US" sz="1100" b="1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[%] of NaCl content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0,05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3668066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Moisture content of dried product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[%] of NaCl content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0,6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899250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Moisture content of undried product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[%] of NaCl content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4536394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Calcium + Magnesium (Ca + Mg)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100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8763481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Arsenic (As)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13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5246634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Cadmium (Cd)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1,3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8390004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Chromium (Cr)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13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2860695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Mercury (Hg)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0,26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3853656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Nickel (Ni)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13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7867293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Lead (Pb)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13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5590963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Antimony (Sb)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2,6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4054910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Selenium (Se)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2,6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1179492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Manganese (Mn)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10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1162866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Iron (Fe)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>
                          <a:effectLst/>
                        </a:rPr>
                        <a:t>max. [mg/kg]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noProof="0" dirty="0">
                          <a:effectLst/>
                        </a:rPr>
                        <a:t>10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97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58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61EFEB-F1A2-41FA-AF21-6E078B1EE6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u="sng" dirty="0"/>
              <a:t>Presentation Content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B5CB47-FDD5-4E65-B082-B7BDEB3928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1425577"/>
            <a:ext cx="3092731" cy="4895850"/>
          </a:xfrm>
        </p:spPr>
        <p:txBody>
          <a:bodyPr/>
          <a:lstStyle/>
          <a:p>
            <a:r>
              <a:rPr lang="en-US" sz="1800" dirty="0"/>
              <a:t>Description</a:t>
            </a:r>
          </a:p>
          <a:p>
            <a:r>
              <a:rPr lang="en-US" sz="1800" dirty="0"/>
              <a:t>Product Positioning</a:t>
            </a:r>
          </a:p>
          <a:p>
            <a:r>
              <a:rPr lang="en-US" sz="1800" dirty="0"/>
              <a:t>USPs</a:t>
            </a:r>
          </a:p>
          <a:p>
            <a:r>
              <a:rPr lang="en-US" sz="1800" dirty="0"/>
              <a:t>Functions</a:t>
            </a:r>
          </a:p>
          <a:p>
            <a:r>
              <a:rPr lang="en-US" sz="1800" dirty="0"/>
              <a:t>Specifications</a:t>
            </a:r>
          </a:p>
          <a:p>
            <a:r>
              <a:rPr lang="en-US" sz="1800" dirty="0"/>
              <a:t>Maintenance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2EC0786-99A0-4AFA-BF4F-C792EA072924}"/>
              </a:ext>
            </a:extLst>
          </p:cNvPr>
          <p:cNvGrpSpPr/>
          <p:nvPr/>
        </p:nvGrpSpPr>
        <p:grpSpPr>
          <a:xfrm>
            <a:off x="5584317" y="764704"/>
            <a:ext cx="3092731" cy="5653236"/>
            <a:chOff x="6181993" y="1413991"/>
            <a:chExt cx="2428607" cy="460777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87D688B-2E7A-47A1-8C21-A1DA8BA60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954"/>
            <a:stretch/>
          </p:blipFill>
          <p:spPr>
            <a:xfrm>
              <a:off x="6181993" y="1413991"/>
              <a:ext cx="2428607" cy="433077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E3D3CED-F7DE-4BD9-BE5D-DF1D94C4B36A}"/>
                </a:ext>
              </a:extLst>
            </p:cNvPr>
            <p:cNvSpPr txBox="1"/>
            <p:nvPr/>
          </p:nvSpPr>
          <p:spPr>
            <a:xfrm>
              <a:off x="6181993" y="5744770"/>
              <a:ext cx="2428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Chlorinsitu</a:t>
              </a:r>
              <a:r>
                <a:rPr lang="pt-BR" sz="1200" baseline="30000" dirty="0"/>
                <a:t>®</a:t>
              </a:r>
              <a:r>
                <a:rPr lang="pt-BR" sz="1200" dirty="0"/>
                <a:t> IIa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76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164454-7150-42A5-886E-9FDBEEAE81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Features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F92060-089F-40E4-864E-E4B74BCAE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287" y="1400780"/>
            <a:ext cx="5946519" cy="4895850"/>
          </a:xfrm>
        </p:spPr>
        <p:txBody>
          <a:bodyPr/>
          <a:lstStyle/>
          <a:p>
            <a:r>
              <a:rPr lang="en-US"/>
              <a:t>Remote Control Engineer </a:t>
            </a:r>
          </a:p>
          <a:p>
            <a:pPr lvl="1"/>
            <a:r>
              <a:rPr lang="en-US"/>
              <a:t>Improved accessibility of installations</a:t>
            </a:r>
          </a:p>
          <a:p>
            <a:pPr lvl="1"/>
            <a:r>
              <a:rPr lang="en-US"/>
              <a:t>Possibility of assistance long distance</a:t>
            </a:r>
          </a:p>
          <a:p>
            <a:pPr lvl="1"/>
            <a:r>
              <a:rPr lang="en-US"/>
              <a:t>No firewall problems</a:t>
            </a:r>
          </a:p>
          <a:p>
            <a:pPr lvl="1"/>
            <a:endParaRPr lang="en-US"/>
          </a:p>
          <a:p>
            <a:r>
              <a:rPr lang="en-US"/>
              <a:t>No ATEX-rating</a:t>
            </a:r>
          </a:p>
          <a:p>
            <a:pPr lvl="1"/>
            <a:r>
              <a:rPr lang="en-US"/>
              <a:t>Hydrogen degassing is regarded with active ventilation of the cabinet and the product tank</a:t>
            </a:r>
          </a:p>
          <a:p>
            <a:pPr lvl="1"/>
            <a:endParaRPr lang="en-US" altLang="de-DE"/>
          </a:p>
          <a:p>
            <a:r>
              <a:rPr lang="en-US" altLang="de-DE"/>
              <a:t>Very low Chlorate </a:t>
            </a:r>
          </a:p>
          <a:p>
            <a:pPr lvl="1"/>
            <a:r>
              <a:rPr lang="en-US" altLang="de-DE"/>
              <a:t>DIN EN 90116: </a:t>
            </a:r>
            <a:r>
              <a:rPr lang="en-US" altLang="de-DE" b="1"/>
              <a:t>5.4% </a:t>
            </a:r>
            <a:r>
              <a:rPr lang="en-US" altLang="de-DE"/>
              <a:t>Chlorate based on FAC </a:t>
            </a:r>
            <a:br>
              <a:rPr lang="en-US" altLang="de-DE"/>
            </a:br>
            <a:r>
              <a:rPr lang="en-US" altLang="de-DE"/>
              <a:t>in sodium hypochlorite solution for disinfection of drinking water</a:t>
            </a:r>
          </a:p>
          <a:p>
            <a:pPr lvl="1"/>
            <a:r>
              <a:rPr lang="en-US"/>
              <a:t>CIIa: &lt; </a:t>
            </a:r>
            <a:r>
              <a:rPr lang="en-US" b="1"/>
              <a:t>4% Chlorate 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ED9D6A-E3EF-45A8-88F2-B566735F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048" y="1099564"/>
            <a:ext cx="1400017" cy="15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0D8F3C2-77D4-46C9-A0CC-7444DB17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966" y="3096975"/>
            <a:ext cx="2267395" cy="1232531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16BBA74-2841-4174-BB9E-B6532AC67A01}"/>
              </a:ext>
            </a:extLst>
          </p:cNvPr>
          <p:cNvCxnSpPr/>
          <p:nvPr/>
        </p:nvCxnSpPr>
        <p:spPr>
          <a:xfrm flipV="1">
            <a:off x="6508955" y="3173635"/>
            <a:ext cx="2379406" cy="112200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D9D747CD-01F1-48CC-923E-43E4DDE3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46" y="5054042"/>
            <a:ext cx="1222619" cy="12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6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BA5E881-A7F5-443C-9397-00F5EAD43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6" r="3335" b="13370"/>
          <a:stretch/>
        </p:blipFill>
        <p:spPr>
          <a:xfrm>
            <a:off x="226142" y="1085533"/>
            <a:ext cx="2517058" cy="505563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8A0FD-D4AF-4EA1-96D1-B375FF9FD4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7291" y="1245317"/>
            <a:ext cx="3433511" cy="4895850"/>
          </a:xfrm>
        </p:spPr>
        <p:txBody>
          <a:bodyPr/>
          <a:lstStyle/>
          <a:p>
            <a:r>
              <a:rPr lang="de-DE" dirty="0"/>
              <a:t>Simple operation</a:t>
            </a:r>
          </a:p>
          <a:p>
            <a:r>
              <a:rPr lang="de-DE" dirty="0"/>
              <a:t>Low </a:t>
            </a:r>
            <a:r>
              <a:rPr lang="de-DE" dirty="0" err="1"/>
              <a:t>chlorate</a:t>
            </a:r>
            <a:r>
              <a:rPr lang="de-DE" dirty="0"/>
              <a:t> </a:t>
            </a:r>
            <a:r>
              <a:rPr lang="de-DE" dirty="0" err="1"/>
              <a:t>product</a:t>
            </a:r>
            <a:endParaRPr lang="de-DE" dirty="0"/>
          </a:p>
          <a:p>
            <a:r>
              <a:rPr lang="de-DE" dirty="0"/>
              <a:t>Robust design</a:t>
            </a:r>
          </a:p>
          <a:p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technology</a:t>
            </a:r>
            <a:endParaRPr lang="de-DE" dirty="0"/>
          </a:p>
          <a:p>
            <a:r>
              <a:rPr lang="de-DE" dirty="0"/>
              <a:t>High </a:t>
            </a:r>
            <a:r>
              <a:rPr lang="de-DE" dirty="0" err="1"/>
              <a:t>efficiency</a:t>
            </a:r>
            <a:endParaRPr lang="de-DE" dirty="0"/>
          </a:p>
          <a:p>
            <a:r>
              <a:rPr lang="de-DE" dirty="0"/>
              <a:t>Space </a:t>
            </a:r>
            <a:r>
              <a:rPr lang="de-DE" dirty="0" err="1"/>
              <a:t>saving</a:t>
            </a:r>
            <a:endParaRPr lang="de-DE" dirty="0"/>
          </a:p>
          <a:p>
            <a:r>
              <a:rPr lang="de-DE" dirty="0"/>
              <a:t>Low </a:t>
            </a:r>
            <a:r>
              <a:rPr lang="de-DE" dirty="0" err="1"/>
              <a:t>maintenance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ATEX </a:t>
            </a:r>
            <a:r>
              <a:rPr lang="de-DE" dirty="0" err="1"/>
              <a:t>requirements</a:t>
            </a:r>
            <a:endParaRPr lang="de-DE" dirty="0"/>
          </a:p>
          <a:p>
            <a:r>
              <a:rPr lang="de-DE" dirty="0"/>
              <a:t>FAC </a:t>
            </a:r>
            <a:r>
              <a:rPr lang="de-DE" dirty="0" err="1"/>
              <a:t>concentration</a:t>
            </a:r>
            <a:r>
              <a:rPr lang="de-DE" dirty="0"/>
              <a:t> 9 g/h</a:t>
            </a:r>
          </a:p>
          <a:p>
            <a:r>
              <a:rPr lang="de-DE" dirty="0"/>
              <a:t>3 kg </a:t>
            </a:r>
            <a:r>
              <a:rPr lang="de-DE" dirty="0" err="1"/>
              <a:t>salt</a:t>
            </a:r>
            <a:r>
              <a:rPr lang="de-DE" dirty="0"/>
              <a:t> per kg FAC  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6D49A352-1E7D-4B85-8B2A-A53366D5DA7E}"/>
              </a:ext>
            </a:extLst>
          </p:cNvPr>
          <p:cNvSpPr txBox="1">
            <a:spLocks/>
          </p:cNvSpPr>
          <p:nvPr/>
        </p:nvSpPr>
        <p:spPr>
          <a:xfrm>
            <a:off x="1862137" y="115416"/>
            <a:ext cx="8353425" cy="649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rgbClr val="728CB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CHLORINSITU</a:t>
            </a:r>
            <a:r>
              <a:rPr lang="de-DE" baseline="30000" dirty="0"/>
              <a:t>®</a:t>
            </a:r>
            <a:r>
              <a:rPr lang="de-DE" dirty="0"/>
              <a:t> IIa  (60 g/h – 300 g/h)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07250E-09B8-4358-BCA9-C9BF0B364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41" y="1014108"/>
            <a:ext cx="2566720" cy="51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9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052483" y="1835149"/>
            <a:ext cx="4918075" cy="1412875"/>
          </a:xfrm>
        </p:spPr>
        <p:txBody>
          <a:bodyPr anchor="ctr"/>
          <a:lstStyle/>
          <a:p>
            <a:pPr algn="ctr"/>
            <a:r>
              <a:rPr lang="en-US" sz="3600" dirty="0"/>
              <a:t>Any questions ?</a:t>
            </a:r>
            <a:endParaRPr lang="en-US" sz="1800" dirty="0"/>
          </a:p>
          <a:p>
            <a:pPr algn="ctr"/>
            <a:r>
              <a:rPr lang="en-US" sz="2800" dirty="0"/>
              <a:t>Thank you for your attention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54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E44A3F-9743-4B6B-A84D-EBDCDD20B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288" y="764704"/>
            <a:ext cx="5365432" cy="649288"/>
          </a:xfrm>
        </p:spPr>
        <p:txBody>
          <a:bodyPr/>
          <a:lstStyle/>
          <a:p>
            <a:r>
              <a:rPr lang="de-DE" dirty="0"/>
              <a:t>Description </a:t>
            </a:r>
            <a:r>
              <a:rPr lang="de-DE" dirty="0" err="1"/>
              <a:t>new</a:t>
            </a:r>
            <a:r>
              <a:rPr lang="de-DE" dirty="0"/>
              <a:t> Chlorinsitu</a:t>
            </a:r>
            <a:r>
              <a:rPr lang="de-DE" baseline="30000" dirty="0"/>
              <a:t>®</a:t>
            </a:r>
            <a:r>
              <a:rPr lang="de-DE" dirty="0"/>
              <a:t> IIa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FBF5C-7AE9-4152-A706-8C165C6A9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7" y="1341739"/>
            <a:ext cx="5704321" cy="520511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new Chlorinsitu</a:t>
            </a:r>
            <a:r>
              <a:rPr lang="en-US" sz="1600" baseline="30000" dirty="0"/>
              <a:t>®</a:t>
            </a:r>
            <a:r>
              <a:rPr lang="en-US" sz="1600" dirty="0"/>
              <a:t> IIa combines well tried and robust technology with innovative compact design.</a:t>
            </a:r>
          </a:p>
          <a:p>
            <a:pPr marL="0" indent="0">
              <a:buNone/>
            </a:pPr>
            <a:r>
              <a:rPr lang="en-US" sz="1600" dirty="0"/>
              <a:t>Except for the brine tank, all components could be integrated into one compact, space saving cabinet. The elaborate hydrogen discharge system allows an installation without additional requirements for a room ventilation (no ATEX requirements).</a:t>
            </a:r>
          </a:p>
          <a:p>
            <a:pPr marL="0" indent="0">
              <a:buNone/>
            </a:pPr>
            <a:r>
              <a:rPr lang="en-US" sz="1600" dirty="0"/>
              <a:t>With the Plug &amp; Play concept the system is ready for operation in no time and enables even untrained personnel to safely run the production.</a:t>
            </a:r>
          </a:p>
          <a:p>
            <a:pPr marL="0" indent="0">
              <a:buNone/>
            </a:pPr>
            <a:r>
              <a:rPr lang="en-US" sz="1600" dirty="0"/>
              <a:t>The unit will automatically produce a sodium hypochlorite solution into the integrated storage tank. From this tank it can be drawn via the externally controlled chlorine pump and applied to the process.</a:t>
            </a:r>
          </a:p>
          <a:p>
            <a:pPr marL="0" indent="0">
              <a:buNone/>
            </a:pPr>
            <a:r>
              <a:rPr lang="en-US" sz="1600" dirty="0"/>
              <a:t>The system will automatically start production and refill the product tank whenever it falls below a certain level. </a:t>
            </a:r>
          </a:p>
          <a:p>
            <a:pPr marL="0" indent="0">
              <a:buNone/>
            </a:pPr>
            <a:r>
              <a:rPr lang="en-US" sz="1600" dirty="0"/>
              <a:t>The chlorate content of the product is well below the legal limits defined in EN 901.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1E442D-9796-4C48-A438-9B742851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83" y="1089348"/>
            <a:ext cx="2566720" cy="51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8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507250E-09B8-4358-BCA9-C9BF0B36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051" y="1014108"/>
            <a:ext cx="2566720" cy="5198484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95287" y="764704"/>
            <a:ext cx="6746917" cy="649288"/>
          </a:xfrm>
        </p:spPr>
        <p:txBody>
          <a:bodyPr/>
          <a:lstStyle/>
          <a:p>
            <a:r>
              <a:rPr lang="de-DE" dirty="0"/>
              <a:t>Chlorinsitu</a:t>
            </a:r>
            <a:r>
              <a:rPr lang="de-DE" baseline="30000" dirty="0"/>
              <a:t>®</a:t>
            </a:r>
            <a:r>
              <a:rPr lang="de-DE" dirty="0"/>
              <a:t> IIa  60 g/h – 300 g/h  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95537" y="1445391"/>
            <a:ext cx="5552979" cy="4895850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de-DE" b="1" dirty="0"/>
              <a:t>New </a:t>
            </a:r>
            <a:r>
              <a:rPr lang="en-US" b="1" dirty="0"/>
              <a:t>range</a:t>
            </a:r>
            <a:r>
              <a:rPr lang="de-DE" b="1" dirty="0"/>
              <a:t> of open cell electrolysis</a:t>
            </a:r>
          </a:p>
          <a:p>
            <a:pPr lvl="1">
              <a:spcBef>
                <a:spcPts val="1000"/>
              </a:spcBef>
            </a:pPr>
            <a:r>
              <a:rPr lang="de-DE" dirty="0"/>
              <a:t>Replaces Chlorinsitu</a:t>
            </a:r>
            <a:r>
              <a:rPr lang="de-DE" baseline="30000" dirty="0"/>
              <a:t>®</a:t>
            </a:r>
            <a:r>
              <a:rPr lang="de-DE" dirty="0"/>
              <a:t> II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Development </a:t>
            </a:r>
            <a:r>
              <a:rPr lang="de-DE" dirty="0" err="1"/>
              <a:t>started</a:t>
            </a:r>
            <a:r>
              <a:rPr lang="de-DE" dirty="0"/>
              <a:t> 06/2016 </a:t>
            </a:r>
          </a:p>
          <a:p>
            <a:pPr lvl="2"/>
            <a:r>
              <a:rPr lang="de-DE" dirty="0"/>
              <a:t>Launch 03/2018</a:t>
            </a:r>
          </a:p>
          <a:p>
            <a:pPr marL="57150" indent="0">
              <a:buNone/>
            </a:pPr>
            <a:r>
              <a:rPr lang="de-DE" b="1" dirty="0"/>
              <a:t>Unique selling points (USPs)</a:t>
            </a:r>
          </a:p>
          <a:p>
            <a:pPr lvl="1"/>
            <a:r>
              <a:rPr lang="de-DE" dirty="0"/>
              <a:t>Low investment electrolysis</a:t>
            </a:r>
          </a:p>
          <a:p>
            <a:pPr lvl="1"/>
            <a:r>
              <a:rPr lang="de-DE" dirty="0"/>
              <a:t>Plug &amp; Play </a:t>
            </a:r>
            <a:r>
              <a:rPr lang="en-US" dirty="0"/>
              <a:t>concept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Simple controller with colour touch panel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&gt; 9 g/l FAC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Low Salt Consumption ~3.0 kg/kg FAC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Low Energy Consumption ~ 4.0 kWh/kg FAC</a:t>
            </a:r>
          </a:p>
          <a:p>
            <a:pPr lvl="1"/>
            <a:r>
              <a:rPr lang="de-DE" dirty="0">
                <a:solidFill>
                  <a:srgbClr val="032950"/>
                </a:solidFill>
              </a:rPr>
              <a:t>Safe Integrated hydrogen </a:t>
            </a:r>
            <a:r>
              <a:rPr lang="en-US" dirty="0">
                <a:solidFill>
                  <a:srgbClr val="032950"/>
                </a:solidFill>
              </a:rPr>
              <a:t>discharge without ATEX requirements</a:t>
            </a:r>
          </a:p>
          <a:p>
            <a:pPr lvl="1">
              <a:spcBef>
                <a:spcPts val="6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2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6">
            <a:extLst>
              <a:ext uri="{FF2B5EF4-FFF2-40B4-BE49-F238E27FC236}">
                <a16:creationId xmlns:a16="http://schemas.microsoft.com/office/drawing/2014/main" id="{997B0915-1ABF-4DD8-931A-B17429906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412956"/>
              </p:ext>
            </p:extLst>
          </p:nvPr>
        </p:nvGraphicFramePr>
        <p:xfrm>
          <a:off x="373856" y="1283572"/>
          <a:ext cx="8396287" cy="5441951"/>
        </p:xfrm>
        <a:graphic>
          <a:graphicData uri="http://schemas.openxmlformats.org/drawingml/2006/table">
            <a:tbl>
              <a:tblPr/>
              <a:tblGrid>
                <a:gridCol w="18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0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Cell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Disinfectant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Capacity (g/h)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Main Applications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Chlorinsitu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 II</a:t>
                      </a:r>
                      <a:b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EC7C16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Open-Cell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D2A66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Hypochlorite (Bleach)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  5 g/l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400 – 2.400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Low-end pools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Potable water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Chlorinsitu</a:t>
                      </a:r>
                      <a:r>
                        <a:rPr kumimoji="0" lang="en-US" sz="1200" b="1" i="0" u="sng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 IIa</a:t>
                      </a: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Open-Cell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D2A66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Hypochlorite (Bleach)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  9 g/l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60 – 300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Potable water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Swimming pools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61110"/>
                  </a:ext>
                </a:extLst>
              </a:tr>
              <a:tr h="948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Chlorinsitu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 III</a:t>
                      </a: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Membrane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Hypochlorite (Bleach)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  20-25 g/l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50 – 10.000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High-end pools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Potable water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Waste water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Cooling water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Chlorinsitu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Compact</a:t>
                      </a: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Membrane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Hypochlorite (Bleach)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  25 g/l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25 and 50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Small pools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Potable water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Chlorinsitu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Compact</a:t>
                      </a: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Membrane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Cl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gas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Caustic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25 and 50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Small pools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Potable water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Chlorinsitu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 V</a:t>
                      </a: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Membrane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Cl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gas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Caustic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25 – 3.700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High-end pools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Potable water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Waste water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Chlorinsitu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 V PLUS</a:t>
                      </a: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Membrane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Cl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gas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Caustic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  Bleach 5-25 g/l (Plus)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25 – 3.700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High-end pools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Potable water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Waste water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DULCO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7C16"/>
                          </a:solidFill>
                          <a:effectLst/>
                          <a:latin typeface="Arial" charset="0"/>
                        </a:rPr>
                        <a:t>Lyse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EC7C16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Membrane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Hypochlorous acid 400ppm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pH 6.5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100 - 300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F&amp;B industry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CIP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C7C1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2A66"/>
                          </a:solidFill>
                          <a:effectLst/>
                          <a:latin typeface="Arial" charset="0"/>
                        </a:rPr>
                        <a:t>Inlet water treatment</a:t>
                      </a:r>
                    </a:p>
                  </a:txBody>
                  <a:tcPr marL="91435" marR="9143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5787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35F329-C439-4415-B232-96D7A54BB53C}"/>
              </a:ext>
            </a:extLst>
          </p:cNvPr>
          <p:cNvSpPr txBox="1"/>
          <p:nvPr/>
        </p:nvSpPr>
        <p:spPr>
          <a:xfrm>
            <a:off x="373856" y="757084"/>
            <a:ext cx="8101550" cy="400110"/>
          </a:xfrm>
          <a:prstGeom prst="rect">
            <a:avLst/>
          </a:prstGeom>
        </p:spPr>
        <p:txBody>
          <a:bodyPr/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600">
                <a:solidFill>
                  <a:srgbClr val="728CB5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Product positioning CHLORINSITU</a:t>
            </a:r>
            <a:r>
              <a:rPr lang="en-US" baseline="30000" dirty="0"/>
              <a:t>®</a:t>
            </a:r>
            <a:r>
              <a:rPr lang="en-US" dirty="0"/>
              <a:t> IIa</a:t>
            </a:r>
          </a:p>
        </p:txBody>
      </p:sp>
    </p:spTree>
    <p:extLst>
      <p:ext uri="{BB962C8B-B14F-4D97-AF65-F5344CB8AC3E}">
        <p14:creationId xmlns:p14="http://schemas.microsoft.com/office/powerpoint/2010/main" val="244951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E760B1-D93D-4B02-87B3-FCB897D592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536" y="771762"/>
            <a:ext cx="5769289" cy="649288"/>
          </a:xfrm>
        </p:spPr>
        <p:txBody>
          <a:bodyPr/>
          <a:lstStyle/>
          <a:p>
            <a:r>
              <a:rPr lang="de-DE" dirty="0"/>
              <a:t>Unique </a:t>
            </a:r>
            <a:r>
              <a:rPr lang="de-DE" dirty="0" err="1"/>
              <a:t>Selling</a:t>
            </a:r>
            <a:r>
              <a:rPr lang="de-DE" dirty="0"/>
              <a:t> Points Chlorinsitu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IIa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032EFB-C059-4E18-A200-E340C1EB0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7" y="1421050"/>
            <a:ext cx="5608099" cy="510357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1400" b="1" dirty="0"/>
              <a:t>Easy operation</a:t>
            </a:r>
            <a:endParaRPr lang="de-DE" sz="1400" dirty="0"/>
          </a:p>
          <a:p>
            <a:pPr lvl="1"/>
            <a:r>
              <a:rPr lang="en-GB" sz="1200" dirty="0"/>
              <a:t>Fully automatic operation</a:t>
            </a:r>
            <a:endParaRPr lang="de-DE" sz="1200" dirty="0"/>
          </a:p>
          <a:p>
            <a:pPr lvl="1"/>
            <a:r>
              <a:rPr lang="en-GB" sz="1200" dirty="0"/>
              <a:t>Only topping up of salt</a:t>
            </a:r>
            <a:endParaRPr lang="de-DE" sz="1200" dirty="0"/>
          </a:p>
          <a:p>
            <a:pPr lvl="1"/>
            <a:r>
              <a:rPr lang="en-GB" sz="1200" dirty="0"/>
              <a:t>Colour touch HMI with clean menu structure</a:t>
            </a:r>
            <a:br>
              <a:rPr lang="en-GB" sz="1200" b="1" dirty="0"/>
            </a:br>
            <a:endParaRPr lang="de-DE" sz="1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400" b="1" dirty="0"/>
              <a:t>Cabinet Plug &amp; Play concept</a:t>
            </a:r>
            <a:endParaRPr lang="de-DE" sz="1400" dirty="0"/>
          </a:p>
          <a:p>
            <a:pPr lvl="1"/>
            <a:r>
              <a:rPr lang="en-GB" sz="1200" dirty="0"/>
              <a:t>Quick and easy installation; no extensive labour time and costs</a:t>
            </a:r>
            <a:endParaRPr lang="de-DE" sz="1200" dirty="0"/>
          </a:p>
          <a:p>
            <a:pPr lvl="1"/>
            <a:r>
              <a:rPr lang="en-GB" sz="1200" dirty="0"/>
              <a:t>No ATEX problems</a:t>
            </a:r>
            <a:endParaRPr lang="de-DE" sz="1200" dirty="0"/>
          </a:p>
          <a:p>
            <a:pPr lvl="1"/>
            <a:r>
              <a:rPr lang="en-GB" sz="1200" dirty="0"/>
              <a:t>No room ventilation required for safe operation</a:t>
            </a:r>
            <a:endParaRPr lang="de-DE" sz="1200" dirty="0"/>
          </a:p>
          <a:p>
            <a:pPr lvl="1"/>
            <a:r>
              <a:rPr lang="en-GB" sz="1200" dirty="0"/>
              <a:t>Internal 50 litre chlorine product tank </a:t>
            </a:r>
            <a:endParaRPr lang="de-DE" sz="1200" dirty="0"/>
          </a:p>
          <a:p>
            <a:pPr lvl="1"/>
            <a:r>
              <a:rPr lang="en-GB" sz="1200" dirty="0"/>
              <a:t>Internal chlorine dosing pump (optional)</a:t>
            </a:r>
            <a:endParaRPr lang="de-DE" sz="1200" dirty="0"/>
          </a:p>
          <a:p>
            <a:pPr lvl="1"/>
            <a:r>
              <a:rPr lang="en-GB" sz="1200" dirty="0"/>
              <a:t>Level control for optional external chlorine product tank integrated</a:t>
            </a:r>
            <a:endParaRPr lang="de-DE" sz="1200" dirty="0"/>
          </a:p>
          <a:p>
            <a:pPr lvl="1"/>
            <a:r>
              <a:rPr lang="en-GB" sz="1200" dirty="0"/>
              <a:t>Water softener integrated</a:t>
            </a:r>
            <a:br>
              <a:rPr lang="en-GB" sz="1200" dirty="0"/>
            </a:br>
            <a:endParaRPr lang="de-DE" sz="1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400" b="1" dirty="0"/>
              <a:t>State of the art quality chlorine</a:t>
            </a:r>
            <a:endParaRPr lang="de-DE" sz="1400" dirty="0"/>
          </a:p>
          <a:p>
            <a:pPr lvl="1"/>
            <a:r>
              <a:rPr lang="en-GB" sz="1200" dirty="0"/>
              <a:t>High chlorine concentration FAC 9 g/l (old Chlorinsitu II – 5 g/l)</a:t>
            </a:r>
            <a:endParaRPr lang="de-DE" sz="1200" dirty="0"/>
          </a:p>
          <a:p>
            <a:pPr lvl="1"/>
            <a:r>
              <a:rPr lang="en-GB" sz="1200" dirty="0"/>
              <a:t>Low chlorate, less than 4% of FAC</a:t>
            </a:r>
            <a:endParaRPr lang="de-DE" sz="1200" dirty="0"/>
          </a:p>
          <a:p>
            <a:pPr lvl="1"/>
            <a:r>
              <a:rPr lang="en-GB" sz="1200" dirty="0"/>
              <a:t>Low chloride in product due to high salt efficiency</a:t>
            </a:r>
            <a:br>
              <a:rPr lang="en-GB" sz="1200" dirty="0"/>
            </a:br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53FA6D-CC11-4B25-A534-93301353F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6" r="3335" b="13370"/>
          <a:stretch/>
        </p:blipFill>
        <p:spPr>
          <a:xfrm>
            <a:off x="6532716" y="876604"/>
            <a:ext cx="1764617" cy="35443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C1AC792-9F7F-4536-878E-2577F5DC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716" y="4555530"/>
            <a:ext cx="2030345" cy="18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4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E760B1-D93D-4B02-87B3-FCB897D592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537" y="771762"/>
            <a:ext cx="3877890" cy="649288"/>
          </a:xfrm>
        </p:spPr>
        <p:txBody>
          <a:bodyPr/>
          <a:lstStyle/>
          <a:p>
            <a:r>
              <a:rPr lang="de-DE" dirty="0"/>
              <a:t>USPs Chlorinsitu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IIa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032EFB-C059-4E18-A200-E340C1EB0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7" y="1327933"/>
            <a:ext cx="4353444" cy="510357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1400" b="1" dirty="0"/>
              <a:t>Low consumptions</a:t>
            </a:r>
            <a:endParaRPr lang="de-DE" sz="1400" dirty="0"/>
          </a:p>
          <a:p>
            <a:pPr lvl="1"/>
            <a:r>
              <a:rPr lang="en-GB" sz="1200" dirty="0"/>
              <a:t>Only 3,0 kg salt per kg chlorine</a:t>
            </a:r>
            <a:endParaRPr lang="de-DE" sz="1200" dirty="0"/>
          </a:p>
          <a:p>
            <a:pPr lvl="1"/>
            <a:r>
              <a:rPr lang="en-GB" sz="1200" dirty="0"/>
              <a:t>Only 4,0 kWh/kg; high current efficiency (69%; 15% better than OSEC-L)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400" b="1" dirty="0"/>
              <a:t>New and unique cell configuration</a:t>
            </a:r>
            <a:endParaRPr lang="de-DE" sz="1400" dirty="0"/>
          </a:p>
          <a:p>
            <a:pPr lvl="1"/>
            <a:r>
              <a:rPr lang="en-GB" sz="1200" dirty="0"/>
              <a:t>Newly developed cell housing with optimized hydraulics</a:t>
            </a:r>
            <a:endParaRPr lang="de-DE" sz="1200" dirty="0"/>
          </a:p>
          <a:p>
            <a:pPr lvl="1"/>
            <a:r>
              <a:rPr lang="en-GB" sz="1200" dirty="0"/>
              <a:t>Compact design with small footprint</a:t>
            </a:r>
            <a:endParaRPr lang="de-DE" sz="1200" dirty="0"/>
          </a:p>
          <a:p>
            <a:pPr lvl="1"/>
            <a:r>
              <a:rPr lang="en-GB" sz="1200" dirty="0"/>
              <a:t>Benchmark yield and efficiency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400" b="1" dirty="0"/>
              <a:t>Safety</a:t>
            </a:r>
            <a:endParaRPr lang="de-DE" sz="1400" dirty="0"/>
          </a:p>
          <a:p>
            <a:pPr marL="717550" lvl="1" indent="-260350"/>
            <a:r>
              <a:rPr lang="en-GB" sz="1200" dirty="0"/>
              <a:t> Hydrogen is separated from the product and  actively evacuated </a:t>
            </a:r>
            <a:endParaRPr lang="de-DE" sz="1200" dirty="0"/>
          </a:p>
          <a:p>
            <a:pPr lvl="1"/>
            <a:r>
              <a:rPr lang="en-GB" sz="1200" dirty="0"/>
              <a:t>No danger of hydrogen inside the plant room</a:t>
            </a:r>
            <a:endParaRPr lang="de-DE" sz="1200" dirty="0"/>
          </a:p>
          <a:p>
            <a:pPr lvl="1"/>
            <a:r>
              <a:rPr lang="en-GB" sz="1200" dirty="0"/>
              <a:t>Less components and no pressurized parts leave less chance for leakage</a:t>
            </a:r>
            <a:endParaRPr lang="de-DE" sz="1200" dirty="0"/>
          </a:p>
          <a:p>
            <a:pPr lvl="1"/>
            <a:r>
              <a:rPr lang="en-GB" sz="1200" dirty="0"/>
              <a:t>Automatic process control via sensors</a:t>
            </a:r>
            <a:endParaRPr lang="de-DE" sz="1200" dirty="0"/>
          </a:p>
          <a:p>
            <a:pPr lvl="1"/>
            <a:r>
              <a:rPr lang="en-GB" sz="1200" dirty="0"/>
              <a:t>Drip pan with leakage detection</a:t>
            </a:r>
            <a:endParaRPr lang="de-DE" sz="1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400" b="1" dirty="0"/>
              <a:t>Remote access (optional)</a:t>
            </a:r>
            <a:endParaRPr lang="de-DE" sz="1400" dirty="0"/>
          </a:p>
          <a:p>
            <a:pPr lvl="1"/>
            <a:r>
              <a:rPr lang="en-GB" sz="1200" dirty="0"/>
              <a:t>Remote Monitoring Software (remote engineer) for mobile devices and PC</a:t>
            </a:r>
            <a:endParaRPr lang="de-DE" sz="100" dirty="0"/>
          </a:p>
          <a:p>
            <a:endParaRPr lang="de-DE" sz="1400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00FD7B07-EDF3-4548-99FE-00209F67DF5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5966" r="5411"/>
          <a:stretch/>
        </p:blipFill>
        <p:spPr>
          <a:xfrm>
            <a:off x="5267017" y="771762"/>
            <a:ext cx="3621346" cy="551591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66247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C930E7-5947-4C78-8383-6D1617E389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287" y="803033"/>
            <a:ext cx="5262716" cy="649288"/>
          </a:xfrm>
        </p:spPr>
        <p:txBody>
          <a:bodyPr/>
          <a:lstStyle/>
          <a:p>
            <a:r>
              <a:rPr lang="de-DE" dirty="0"/>
              <a:t>Components Chlorinsitu</a:t>
            </a:r>
            <a:r>
              <a:rPr lang="de-DE" baseline="30000" dirty="0"/>
              <a:t>®</a:t>
            </a:r>
            <a:r>
              <a:rPr lang="de-DE" dirty="0"/>
              <a:t> IIa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016DDC-3F53-4FD9-B0C3-8C57DD43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70" y="1237248"/>
            <a:ext cx="2804477" cy="568002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633D43-FDB7-4E71-B5E7-3F71D66EE150}"/>
              </a:ext>
            </a:extLst>
          </p:cNvPr>
          <p:cNvSpPr txBox="1"/>
          <p:nvPr/>
        </p:nvSpPr>
        <p:spPr>
          <a:xfrm>
            <a:off x="1" y="1508359"/>
            <a:ext cx="26473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Inlet Water Manometer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Inlet Water Filter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Primary Degassing Piping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Electrolysis Cells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Brine dilution with softened water 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Inlet Temperature Sensor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Brine Pump</a:t>
            </a:r>
          </a:p>
          <a:p>
            <a:pPr algn="r">
              <a:lnSpc>
                <a:spcPct val="150000"/>
              </a:lnSpc>
            </a:pPr>
            <a:r>
              <a:rPr lang="en-US" sz="1200" b="1">
                <a:solidFill>
                  <a:schemeClr val="tx2"/>
                </a:solidFill>
              </a:rPr>
              <a:t>Solenoid Valve</a:t>
            </a:r>
          </a:p>
          <a:p>
            <a:pPr algn="r"/>
            <a:r>
              <a:rPr lang="en-US" sz="1200" b="1">
                <a:solidFill>
                  <a:schemeClr val="tx2"/>
                </a:solidFill>
              </a:rPr>
              <a:t>(stops water flow during softener regeneration)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Softener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Leakage detection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Drip Pan</a:t>
            </a:r>
          </a:p>
          <a:p>
            <a:pPr algn="r">
              <a:lnSpc>
                <a:spcPct val="200000"/>
              </a:lnSpc>
            </a:pPr>
            <a:r>
              <a:rPr lang="en-US" sz="1200" b="1">
                <a:solidFill>
                  <a:schemeClr val="tx2"/>
                </a:solidFill>
              </a:rPr>
              <a:t>Plinth</a:t>
            </a:r>
          </a:p>
          <a:p>
            <a:pPr algn="r">
              <a:lnSpc>
                <a:spcPct val="200000"/>
              </a:lnSpc>
            </a:pPr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9C8095-7E81-49AB-AA62-8F2D696F5C05}"/>
              </a:ext>
            </a:extLst>
          </p:cNvPr>
          <p:cNvSpPr txBox="1"/>
          <p:nvPr/>
        </p:nvSpPr>
        <p:spPr>
          <a:xfrm>
            <a:off x="6398514" y="1718787"/>
            <a:ext cx="33452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de-DE" sz="1200" b="1" dirty="0">
                <a:solidFill>
                  <a:schemeClr val="tx2"/>
                </a:solidFill>
              </a:rPr>
              <a:t>Power Unit</a:t>
            </a:r>
          </a:p>
          <a:p>
            <a:pPr>
              <a:lnSpc>
                <a:spcPct val="300000"/>
              </a:lnSpc>
            </a:pPr>
            <a:r>
              <a:rPr lang="de-DE" sz="1200" b="1" dirty="0">
                <a:solidFill>
                  <a:schemeClr val="tx2"/>
                </a:solidFill>
              </a:rPr>
              <a:t>Remote Engineer</a:t>
            </a:r>
          </a:p>
          <a:p>
            <a:pPr>
              <a:lnSpc>
                <a:spcPct val="300000"/>
              </a:lnSpc>
            </a:pPr>
            <a:r>
              <a:rPr lang="de-DE" sz="1200" b="1" dirty="0">
                <a:solidFill>
                  <a:schemeClr val="tx2"/>
                </a:solidFill>
              </a:rPr>
              <a:t>Hydrogen </a:t>
            </a:r>
            <a:r>
              <a:rPr lang="en-US" sz="1200" b="1" dirty="0">
                <a:solidFill>
                  <a:schemeClr val="tx2"/>
                </a:solidFill>
              </a:rPr>
              <a:t>Degassing</a:t>
            </a:r>
            <a:r>
              <a:rPr lang="de-DE" sz="1200" b="1" dirty="0">
                <a:solidFill>
                  <a:schemeClr val="tx2"/>
                </a:solidFill>
              </a:rPr>
              <a:t> Pipe</a:t>
            </a:r>
          </a:p>
          <a:p>
            <a:pPr>
              <a:lnSpc>
                <a:spcPct val="300000"/>
              </a:lnSpc>
            </a:pPr>
            <a:r>
              <a:rPr lang="de-DE" sz="1200" b="1" dirty="0">
                <a:solidFill>
                  <a:schemeClr val="tx2"/>
                </a:solidFill>
              </a:rPr>
              <a:t>Product Pump (Chlorine Pump)</a:t>
            </a:r>
          </a:p>
          <a:p>
            <a:pPr>
              <a:lnSpc>
                <a:spcPct val="300000"/>
              </a:lnSpc>
            </a:pPr>
            <a:r>
              <a:rPr lang="de-DE" sz="1200" b="1" dirty="0">
                <a:solidFill>
                  <a:schemeClr val="tx2"/>
                </a:solidFill>
              </a:rPr>
              <a:t>Micro Control Valve (Brine Dilution)</a:t>
            </a:r>
          </a:p>
          <a:p>
            <a:pPr>
              <a:lnSpc>
                <a:spcPct val="300000"/>
              </a:lnSpc>
            </a:pPr>
            <a:r>
              <a:rPr lang="de-DE" sz="1200" b="1" dirty="0">
                <a:solidFill>
                  <a:schemeClr val="tx2"/>
                </a:solidFill>
              </a:rPr>
              <a:t>Product Tank</a:t>
            </a:r>
          </a:p>
          <a:p>
            <a:endParaRPr lang="de-DE" sz="1200" b="1" dirty="0">
              <a:solidFill>
                <a:schemeClr val="tx2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2457FDF-8314-4BF8-B143-3841327488A9}"/>
              </a:ext>
            </a:extLst>
          </p:cNvPr>
          <p:cNvCxnSpPr>
            <a:cxnSpLocks/>
          </p:cNvCxnSpPr>
          <p:nvPr/>
        </p:nvCxnSpPr>
        <p:spPr>
          <a:xfrm>
            <a:off x="2640595" y="2172153"/>
            <a:ext cx="1085831" cy="226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20C51A1-7215-41F2-B046-F2E6D9C2C888}"/>
              </a:ext>
            </a:extLst>
          </p:cNvPr>
          <p:cNvCxnSpPr>
            <a:cxnSpLocks/>
          </p:cNvCxnSpPr>
          <p:nvPr/>
        </p:nvCxnSpPr>
        <p:spPr>
          <a:xfrm>
            <a:off x="2640595" y="1798772"/>
            <a:ext cx="1242557" cy="3043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8CB3010-D4F4-44D0-A3C8-BFAC49F0E753}"/>
              </a:ext>
            </a:extLst>
          </p:cNvPr>
          <p:cNvCxnSpPr>
            <a:cxnSpLocks/>
          </p:cNvCxnSpPr>
          <p:nvPr/>
        </p:nvCxnSpPr>
        <p:spPr>
          <a:xfrm>
            <a:off x="2665731" y="2882167"/>
            <a:ext cx="1607447" cy="1021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F24E3A4-B2C6-4BF3-B28D-56D21AB7D5E9}"/>
              </a:ext>
            </a:extLst>
          </p:cNvPr>
          <p:cNvCxnSpPr>
            <a:cxnSpLocks/>
          </p:cNvCxnSpPr>
          <p:nvPr/>
        </p:nvCxnSpPr>
        <p:spPr>
          <a:xfrm>
            <a:off x="2679924" y="2522020"/>
            <a:ext cx="1365495" cy="161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F7E9FDB-56CB-43BD-A7F5-00833FEC2E71}"/>
              </a:ext>
            </a:extLst>
          </p:cNvPr>
          <p:cNvCxnSpPr>
            <a:cxnSpLocks/>
          </p:cNvCxnSpPr>
          <p:nvPr/>
        </p:nvCxnSpPr>
        <p:spPr>
          <a:xfrm flipV="1">
            <a:off x="2640595" y="3677208"/>
            <a:ext cx="1724928" cy="2227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7A72AD1-78E3-4696-8510-378CA7673207}"/>
              </a:ext>
            </a:extLst>
          </p:cNvPr>
          <p:cNvCxnSpPr>
            <a:cxnSpLocks/>
          </p:cNvCxnSpPr>
          <p:nvPr/>
        </p:nvCxnSpPr>
        <p:spPr>
          <a:xfrm flipV="1">
            <a:off x="2679924" y="4807617"/>
            <a:ext cx="1198902" cy="1589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E1C1A85-A06C-4F96-B958-9CA525F4E7BE}"/>
              </a:ext>
            </a:extLst>
          </p:cNvPr>
          <p:cNvCxnSpPr>
            <a:cxnSpLocks/>
          </p:cNvCxnSpPr>
          <p:nvPr/>
        </p:nvCxnSpPr>
        <p:spPr>
          <a:xfrm flipV="1">
            <a:off x="2661075" y="3890454"/>
            <a:ext cx="953000" cy="3698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DB33179-018C-4E72-A2D7-ED5B9951DF15}"/>
              </a:ext>
            </a:extLst>
          </p:cNvPr>
          <p:cNvCxnSpPr>
            <a:cxnSpLocks/>
          </p:cNvCxnSpPr>
          <p:nvPr/>
        </p:nvCxnSpPr>
        <p:spPr>
          <a:xfrm flipV="1">
            <a:off x="2695814" y="5309066"/>
            <a:ext cx="845403" cy="837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E067BD0-5059-4AED-8C58-D3DCCE550C3E}"/>
              </a:ext>
            </a:extLst>
          </p:cNvPr>
          <p:cNvCxnSpPr>
            <a:cxnSpLocks/>
          </p:cNvCxnSpPr>
          <p:nvPr/>
        </p:nvCxnSpPr>
        <p:spPr>
          <a:xfrm flipV="1">
            <a:off x="2713702" y="5392856"/>
            <a:ext cx="1194057" cy="3085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EEA6EF2-7769-41F7-9BF4-CFC8B95005DA}"/>
              </a:ext>
            </a:extLst>
          </p:cNvPr>
          <p:cNvCxnSpPr>
            <a:cxnSpLocks/>
          </p:cNvCxnSpPr>
          <p:nvPr/>
        </p:nvCxnSpPr>
        <p:spPr>
          <a:xfrm>
            <a:off x="2661075" y="6073136"/>
            <a:ext cx="64027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0FE3F7F-6EC6-4DB7-9E28-4F8BFC1B80D5}"/>
              </a:ext>
            </a:extLst>
          </p:cNvPr>
          <p:cNvCxnSpPr>
            <a:cxnSpLocks/>
          </p:cNvCxnSpPr>
          <p:nvPr/>
        </p:nvCxnSpPr>
        <p:spPr>
          <a:xfrm>
            <a:off x="2665731" y="3252630"/>
            <a:ext cx="1365495" cy="1397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979AE03A-9E24-4DEF-A919-ECD8C0423E2B}"/>
              </a:ext>
            </a:extLst>
          </p:cNvPr>
          <p:cNvCxnSpPr>
            <a:cxnSpLocks/>
          </p:cNvCxnSpPr>
          <p:nvPr/>
        </p:nvCxnSpPr>
        <p:spPr>
          <a:xfrm flipV="1">
            <a:off x="2640595" y="3467407"/>
            <a:ext cx="1085831" cy="1286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75894C84-B89A-4C14-9173-B75F2B770F3B}"/>
              </a:ext>
            </a:extLst>
          </p:cNvPr>
          <p:cNvCxnSpPr>
            <a:cxnSpLocks/>
          </p:cNvCxnSpPr>
          <p:nvPr/>
        </p:nvCxnSpPr>
        <p:spPr>
          <a:xfrm flipH="1" flipV="1">
            <a:off x="4788942" y="1886536"/>
            <a:ext cx="1609574" cy="216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872E1A89-C8E9-47AA-8D0F-7D837F0ED1AA}"/>
              </a:ext>
            </a:extLst>
          </p:cNvPr>
          <p:cNvCxnSpPr>
            <a:cxnSpLocks/>
          </p:cNvCxnSpPr>
          <p:nvPr/>
        </p:nvCxnSpPr>
        <p:spPr>
          <a:xfrm flipH="1" flipV="1">
            <a:off x="5093742" y="2404084"/>
            <a:ext cx="1316748" cy="2430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54AB5007-320D-4A31-A98A-FA0A62DF95E6}"/>
              </a:ext>
            </a:extLst>
          </p:cNvPr>
          <p:cNvCxnSpPr>
            <a:cxnSpLocks/>
          </p:cNvCxnSpPr>
          <p:nvPr/>
        </p:nvCxnSpPr>
        <p:spPr>
          <a:xfrm flipH="1" flipV="1">
            <a:off x="5250426" y="3074032"/>
            <a:ext cx="1151813" cy="1413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CD91458F-5130-4294-B21A-5BC979253F47}"/>
              </a:ext>
            </a:extLst>
          </p:cNvPr>
          <p:cNvCxnSpPr>
            <a:cxnSpLocks/>
          </p:cNvCxnSpPr>
          <p:nvPr/>
        </p:nvCxnSpPr>
        <p:spPr>
          <a:xfrm flipH="1" flipV="1">
            <a:off x="5373644" y="3542789"/>
            <a:ext cx="1028595" cy="2165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17AD528E-2DD2-4F5D-ABC4-5DE3BBEF5DE8}"/>
              </a:ext>
            </a:extLst>
          </p:cNvPr>
          <p:cNvCxnSpPr>
            <a:cxnSpLocks/>
          </p:cNvCxnSpPr>
          <p:nvPr/>
        </p:nvCxnSpPr>
        <p:spPr>
          <a:xfrm flipH="1" flipV="1">
            <a:off x="4660490" y="3485153"/>
            <a:ext cx="1738024" cy="7912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0389B900-14BF-457C-9D4A-BC32C6C7216C}"/>
              </a:ext>
            </a:extLst>
          </p:cNvPr>
          <p:cNvCxnSpPr>
            <a:cxnSpLocks/>
          </p:cNvCxnSpPr>
          <p:nvPr/>
        </p:nvCxnSpPr>
        <p:spPr>
          <a:xfrm flipH="1" flipV="1">
            <a:off x="5093742" y="4851015"/>
            <a:ext cx="1308497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837BAAC-66FD-4B66-9A57-22C21E6554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Cabinet Chlorinsitu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IIa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B0FFC3-FDAE-415A-97DF-3287165572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288" y="1413992"/>
            <a:ext cx="4176711" cy="4895850"/>
          </a:xfrm>
        </p:spPr>
        <p:txBody>
          <a:bodyPr/>
          <a:lstStyle/>
          <a:p>
            <a:r>
              <a:rPr lang="en-US" dirty="0"/>
              <a:t>Corrosion resistant Polyester reinforced </a:t>
            </a:r>
            <a:r>
              <a:rPr lang="en-US" dirty="0" err="1"/>
              <a:t>fibreglass</a:t>
            </a:r>
            <a:endParaRPr lang="en-US" dirty="0"/>
          </a:p>
          <a:p>
            <a:r>
              <a:rPr lang="en-US" dirty="0"/>
              <a:t>Optional plinth to elevate total height to 1715 mm </a:t>
            </a:r>
          </a:p>
          <a:p>
            <a:r>
              <a:rPr lang="en-US" dirty="0"/>
              <a:t>Sealed IP54 </a:t>
            </a:r>
          </a:p>
          <a:p>
            <a:r>
              <a:rPr lang="en-US" dirty="0"/>
              <a:t>Sizing:</a:t>
            </a:r>
          </a:p>
          <a:p>
            <a:pPr lvl="1"/>
            <a:r>
              <a:rPr lang="en-US" dirty="0"/>
              <a:t>Height 1500 mm w/o plinth</a:t>
            </a:r>
          </a:p>
          <a:p>
            <a:pPr lvl="1"/>
            <a:r>
              <a:rPr lang="en-US" dirty="0"/>
              <a:t>Width 750 mm</a:t>
            </a:r>
          </a:p>
          <a:p>
            <a:pPr lvl="1"/>
            <a:r>
              <a:rPr lang="en-US" dirty="0"/>
              <a:t>Depth 620 mm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138F8F-980A-4391-B378-EE4AF38F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4"/>
          <a:stretch/>
        </p:blipFill>
        <p:spPr>
          <a:xfrm>
            <a:off x="4870824" y="965200"/>
            <a:ext cx="4086909" cy="37701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8243F5-9E35-4886-8D73-A9845B61D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93136" y="4493266"/>
            <a:ext cx="2043598" cy="2685871"/>
          </a:xfrm>
          <a:prstGeom prst="rect">
            <a:avLst/>
          </a:prstGeom>
        </p:spPr>
      </p:pic>
      <p:pic>
        <p:nvPicPr>
          <p:cNvPr id="7" name="Grafik 6" descr="Mann">
            <a:extLst>
              <a:ext uri="{FF2B5EF4-FFF2-40B4-BE49-F238E27FC236}">
                <a16:creationId xmlns:a16="http://schemas.microsoft.com/office/drawing/2014/main" id="{A222AFE9-3A37-42E7-9893-CC787D1F3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0492" y="607388"/>
            <a:ext cx="3361840" cy="39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1365"/>
      </p:ext>
    </p:extLst>
  </p:cSld>
  <p:clrMapOvr>
    <a:masterClrMapping/>
  </p:clrMapOvr>
</p:sld>
</file>

<file path=ppt/theme/theme1.xml><?xml version="1.0" encoding="utf-8"?>
<a:theme xmlns:a="http://schemas.openxmlformats.org/drawingml/2006/main" name="ProMinent Template 01_2016">
  <a:themeElements>
    <a:clrScheme name="Benutzerdefiniert 1">
      <a:dk1>
        <a:srgbClr val="282828"/>
      </a:dk1>
      <a:lt1>
        <a:sysClr val="window" lastClr="FFFFFF"/>
      </a:lt1>
      <a:dk2>
        <a:srgbClr val="032950"/>
      </a:dk2>
      <a:lt2>
        <a:srgbClr val="EFF5FF"/>
      </a:lt2>
      <a:accent1>
        <a:srgbClr val="032950"/>
      </a:accent1>
      <a:accent2>
        <a:srgbClr val="4D71A0"/>
      </a:accent2>
      <a:accent3>
        <a:srgbClr val="728CB5"/>
      </a:accent3>
      <a:accent4>
        <a:srgbClr val="EFF5FF"/>
      </a:accent4>
      <a:accent5>
        <a:srgbClr val="EC7C16"/>
      </a:accent5>
      <a:accent6>
        <a:srgbClr val="D7DBDE"/>
      </a:accent6>
      <a:hlink>
        <a:srgbClr val="032950"/>
      </a:hlink>
      <a:folHlink>
        <a:srgbClr val="032950"/>
      </a:folHlink>
    </a:clrScheme>
    <a:fontScheme name="ProMin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15025 Prominent ppt template.thmx</Template>
  <TotalTime>0</TotalTime>
  <Words>1601</Words>
  <Application>Microsoft Office PowerPoint</Application>
  <PresentationFormat>Bildschirmpräsentation (4:3)</PresentationFormat>
  <Paragraphs>356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ProMinent Template 01_2016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srgwerbeagentur</dc:creator>
  <cp:lastModifiedBy>Markmann, Ulrich</cp:lastModifiedBy>
  <cp:revision>334</cp:revision>
  <cp:lastPrinted>2018-02-01T12:19:39Z</cp:lastPrinted>
  <dcterms:created xsi:type="dcterms:W3CDTF">2015-12-04T08:29:05Z</dcterms:created>
  <dcterms:modified xsi:type="dcterms:W3CDTF">2018-03-01T11:11:59Z</dcterms:modified>
</cp:coreProperties>
</file>