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96" r:id="rId3"/>
    <p:sldId id="302" r:id="rId4"/>
    <p:sldId id="311" r:id="rId5"/>
    <p:sldId id="300" r:id="rId6"/>
    <p:sldId id="298" r:id="rId7"/>
    <p:sldId id="312" r:id="rId8"/>
    <p:sldId id="306" r:id="rId9"/>
    <p:sldId id="303" r:id="rId10"/>
    <p:sldId id="301" r:id="rId11"/>
    <p:sldId id="295" r:id="rId12"/>
    <p:sldId id="309" r:id="rId13"/>
    <p:sldId id="285"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2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1056" autoAdjust="0"/>
  </p:normalViewPr>
  <p:slideViewPr>
    <p:cSldViewPr snapToGrid="0" snapToObjects="1" showGuides="1">
      <p:cViewPr varScale="1">
        <p:scale>
          <a:sx n="112" d="100"/>
          <a:sy n="112" d="100"/>
        </p:scale>
        <p:origin x="1616" y="184"/>
      </p:cViewPr>
      <p:guideLst>
        <p:guide orient="horz" pos="4128"/>
        <p:guide pos="25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8CD524-A116-CE49-AD81-FF70980471AB}" type="datetimeFigureOut">
              <a:rPr lang="de-DE" smtClean="0"/>
              <a:t>23.07.21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1A8FCE-1B59-4F4E-A68F-5AF3A84630A2}" type="slidenum">
              <a:rPr lang="de-DE" smtClean="0"/>
              <a:t>‹#›</a:t>
            </a:fld>
            <a:endParaRPr lang="de-DE"/>
          </a:p>
        </p:txBody>
      </p:sp>
    </p:spTree>
    <p:extLst>
      <p:ext uri="{BB962C8B-B14F-4D97-AF65-F5344CB8AC3E}">
        <p14:creationId xmlns:p14="http://schemas.microsoft.com/office/powerpoint/2010/main" val="410189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38ACA-1A1E-0141-AFBA-DE178B96580C}" type="datetimeFigureOut">
              <a:rPr lang="de-DE" smtClean="0"/>
              <a:t>23.07.21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EB447-1173-DE4B-8684-F9F247510B87}" type="slidenum">
              <a:rPr lang="de-DE" smtClean="0"/>
              <a:t>‹#›</a:t>
            </a:fld>
            <a:endParaRPr lang="de-DE"/>
          </a:p>
        </p:txBody>
      </p:sp>
    </p:spTree>
    <p:extLst>
      <p:ext uri="{BB962C8B-B14F-4D97-AF65-F5344CB8AC3E}">
        <p14:creationId xmlns:p14="http://schemas.microsoft.com/office/powerpoint/2010/main" val="1434200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Maximum flow rate of 108gph is achieved at &lt;80 rpm Dosing head    → Slow rotation leads to long hose life</a:t>
            </a:r>
            <a:endParaRPr lang="de-DE" dirty="0"/>
          </a:p>
          <a:p>
            <a:endParaRPr lang="en-US" dirty="0"/>
          </a:p>
        </p:txBody>
      </p:sp>
      <p:sp>
        <p:nvSpPr>
          <p:cNvPr id="4" name="Slide Number Placeholder 3"/>
          <p:cNvSpPr>
            <a:spLocks noGrp="1"/>
          </p:cNvSpPr>
          <p:nvPr>
            <p:ph type="sldNum" sz="quarter" idx="10"/>
          </p:nvPr>
        </p:nvSpPr>
        <p:spPr/>
        <p:txBody>
          <a:bodyPr/>
          <a:lstStyle/>
          <a:p>
            <a:fld id="{032EB447-1173-DE4B-8684-F9F247510B87}" type="slidenum">
              <a:rPr lang="de-DE" smtClean="0"/>
              <a:t>4</a:t>
            </a:fld>
            <a:endParaRPr lang="de-DE"/>
          </a:p>
        </p:txBody>
      </p:sp>
    </p:spTree>
    <p:extLst>
      <p:ext uri="{BB962C8B-B14F-4D97-AF65-F5344CB8AC3E}">
        <p14:creationId xmlns:p14="http://schemas.microsoft.com/office/powerpoint/2010/main" val="120755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Since ProMinent offers both peristaltic dosing pumps and diaphragm dosing pumps, it is extremely important to know which product is to be offered when, to be able to provide the customer with the best dosing results. Therefore, already above mentioned points are taken up here again. It is important to know that there is no wrong pump, only a more suitable or less suitable pump for the application.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When to offer which type of pump:</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 customer explicitly requires a peristaltic pump or a diaphragm pump, it is easy to prepare an offer. Nevertheless, in such cases it is advisable to ask about the application in order to be able to offer an even more suitable product. However, if the customer does not know exactly what he wants, the following comparison can be considered.</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Continuous running properties: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ProMinent diaphragm metering pumps have always scored with reliability and longevity. In principle, a diaphragm metering pump requires less maintenance than a peristaltic metering pump. Due to the constant compression and decompression of the tube, the tube of peristaltic dosing pumps has to be changed at regular intervals. In applications where continuous operation is necessary, a diaphragm metering pump should therefore be considered first. In general, it can be said that diaphragm metering pumps are preferable to peristaltic metering pumps due to their continuous running properties when it comes to simple metering of non critical media.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Valveless</a:t>
            </a:r>
            <a:r>
              <a:rPr lang="en-GB" sz="1200" b="1" kern="1200" dirty="0">
                <a:solidFill>
                  <a:schemeClr val="tx1"/>
                </a:solidFill>
                <a:effectLst/>
                <a:latin typeface="+mn-lt"/>
                <a:ea typeface="+mn-ea"/>
                <a:cs typeface="+mn-cs"/>
              </a:rPr>
              <a:t> dosing: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Diaphragm metering pumps require a suction and discharge valve for metering, tube dosing pumps do not. Nevertheless, it is recommended to install at least one non-return valve on the discharge and suction side of a peristaltic dosing pump. If this is not done, the liquid can flow back in the event of a tube burst. In addition, the tube cannot be replaced without a valve. That’s because the liquid will flow back when the screw connections are loosened. Since most applications only pump in one direction, the installation of a non-return valve on the pressure side is not a limitation. If it is necessary to change the dosing direction often in a certain application, valves can also be dispensed with. However, the problems described above with missing valves must be taken into consideration and other measures taken.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High viscosity: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Peristaltic dosing pumps can be used to dose highly viscous media, often significantly higher than 10,000 </a:t>
            </a:r>
            <a:r>
              <a:rPr lang="en-GB" sz="1200" kern="1200" dirty="0" err="1">
                <a:solidFill>
                  <a:schemeClr val="tx1"/>
                </a:solidFill>
                <a:effectLst/>
                <a:latin typeface="+mn-lt"/>
                <a:ea typeface="+mn-ea"/>
                <a:cs typeface="+mn-cs"/>
              </a:rPr>
              <a:t>mPas</a:t>
            </a:r>
            <a:r>
              <a:rPr lang="en-GB" sz="1200" kern="1200" dirty="0">
                <a:solidFill>
                  <a:schemeClr val="tx1"/>
                </a:solidFill>
                <a:effectLst/>
                <a:latin typeface="+mn-lt"/>
                <a:ea typeface="+mn-ea"/>
                <a:cs typeface="+mn-cs"/>
              </a:rPr>
              <a:t>. However, it should be noted that the peristaltic pump should then no longer run at maximum flow rate, as the hose needs more time to reposition. (ProMinent has data for the different peristaltic pumps and their viscosity.) ProMinent diaphragm metering pumps are also suitable for higher viscosities. For highly viscous media, the suction stroke of the diaphragm pump should be slowed down and a HV head should be used. However, it is not possible to pump such high viscosities with diaphragm pumps as with peristaltic pumps.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Chemical resistance: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Diaphragm metering pumps are suitable for almost all chemicals due to the appropriate material selection. The suitability of the tube materials must be checked more carefully, as an aggressive medium will greatly impair the service life of the tube. The ProMinent resistance list is very helpful here.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High abrasiveness: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abrasive media can easily be pumped with peristaltic dosing pumps, as solid particles, unlike on diaphragm dosing pumps, cannot settle in the valves on the pressure and suction side. Liquids with solid particles up to a size of 1/4 of the internal tube diameter can be pumped with the </a:t>
            </a:r>
            <a:r>
              <a:rPr lang="en-GB" sz="1200" kern="1200" dirty="0" err="1">
                <a:solidFill>
                  <a:schemeClr val="tx1"/>
                </a:solidFill>
                <a:effectLst/>
                <a:latin typeface="+mn-lt"/>
                <a:ea typeface="+mn-ea"/>
                <a:cs typeface="+mn-cs"/>
              </a:rPr>
              <a:t>DFYa</a:t>
            </a:r>
            <a:r>
              <a:rPr lang="en-GB" sz="1200" kern="1200" dirty="0">
                <a:solidFill>
                  <a:schemeClr val="tx1"/>
                </a:solidFill>
                <a:effectLst/>
                <a:latin typeface="+mn-lt"/>
                <a:ea typeface="+mn-ea"/>
                <a:cs typeface="+mn-cs"/>
              </a:rPr>
              <a:t> (4 mm particles). When dosing abrasive media, it is important to note that the service life of the tube is reduced and therefore frequent tube changes are necessary.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Dosing of air inclusions / suction height: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is generally known, diaphragm dosing pumps cannot pump air well. If air now enters the dosing head of a diaphragm dosing pump, this can lead to dosing failures. ProMinent has developed various venting mechanisms to remedy this situation. E.g. venting via a solenoid valve which switches in case of air inclusion, or via the dosing head with groove or ball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peristaltic dosing pumps, venting of any kind is not necessary, as air is conveyed without problems.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Suction is also no problem with peristaltic dosing pumps. Peristaltic dosing pumps can suck in much better than diaphragm dosing pumps. The </a:t>
            </a:r>
            <a:r>
              <a:rPr lang="en-GB" sz="1200" kern="1200" dirty="0" err="1">
                <a:solidFill>
                  <a:schemeClr val="tx1"/>
                </a:solidFill>
                <a:effectLst/>
                <a:latin typeface="+mn-lt"/>
                <a:ea typeface="+mn-ea"/>
                <a:cs typeface="+mn-cs"/>
              </a:rPr>
              <a:t>DFYa</a:t>
            </a:r>
            <a:r>
              <a:rPr lang="en-GB" sz="1200" kern="1200" dirty="0">
                <a:solidFill>
                  <a:schemeClr val="tx1"/>
                </a:solidFill>
                <a:effectLst/>
                <a:latin typeface="+mn-lt"/>
                <a:ea typeface="+mn-ea"/>
                <a:cs typeface="+mn-cs"/>
              </a:rPr>
              <a:t> reaches a suction height of 8 m </a:t>
            </a:r>
            <a:r>
              <a:rPr lang="en-GB" sz="1200" kern="1200" dirty="0" err="1">
                <a:solidFill>
                  <a:schemeClr val="tx1"/>
                </a:solidFill>
                <a:effectLst/>
                <a:latin typeface="+mn-lt"/>
                <a:ea typeface="+mn-ea"/>
                <a:cs typeface="+mn-cs"/>
              </a:rPr>
              <a:t>wc</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Filling tasks: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Diaphragm metering pumps are predestined for filling tasks. The stroke frequency, stroke volume and stroke time can be precisely set in these pumps.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2EB447-1173-DE4B-8684-F9F247510B87}" type="slidenum">
              <a:rPr lang="de-DE" smtClean="0"/>
              <a:t>8</a:t>
            </a:fld>
            <a:endParaRPr lang="de-DE"/>
          </a:p>
        </p:txBody>
      </p:sp>
    </p:spTree>
    <p:extLst>
      <p:ext uri="{BB962C8B-B14F-4D97-AF65-F5344CB8AC3E}">
        <p14:creationId xmlns:p14="http://schemas.microsoft.com/office/powerpoint/2010/main" val="335811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9" name="Bildplatzhalter 28"/>
          <p:cNvSpPr>
            <a:spLocks noGrp="1"/>
          </p:cNvSpPr>
          <p:nvPr>
            <p:ph type="pic" sz="quarter" idx="13" hasCustomPrompt="1"/>
          </p:nvPr>
        </p:nvSpPr>
        <p:spPr>
          <a:xfrm>
            <a:off x="0" y="666242"/>
            <a:ext cx="9144001" cy="6198513"/>
          </a:xfrm>
          <a:custGeom>
            <a:avLst/>
            <a:gdLst>
              <a:gd name="connsiteX0" fmla="*/ 9144000 w 9144001"/>
              <a:gd name="connsiteY0" fmla="*/ 1043901 h 6198513"/>
              <a:gd name="connsiteX1" fmla="*/ 9144001 w 9144001"/>
              <a:gd name="connsiteY1" fmla="*/ 1043901 h 6198513"/>
              <a:gd name="connsiteX2" fmla="*/ 9144001 w 9144001"/>
              <a:gd name="connsiteY2" fmla="*/ 2769513 h 6198513"/>
              <a:gd name="connsiteX3" fmla="*/ 9144000 w 9144001"/>
              <a:gd name="connsiteY3" fmla="*/ 2769513 h 6198513"/>
              <a:gd name="connsiteX4" fmla="*/ 9144000 w 9144001"/>
              <a:gd name="connsiteY4" fmla="*/ 1043901 h 6198513"/>
              <a:gd name="connsiteX5" fmla="*/ 0 w 9144001"/>
              <a:gd name="connsiteY5" fmla="*/ 0 h 6198513"/>
              <a:gd name="connsiteX6" fmla="*/ 9144000 w 9144001"/>
              <a:gd name="connsiteY6" fmla="*/ 0 h 6198513"/>
              <a:gd name="connsiteX7" fmla="*/ 9144000 w 9144001"/>
              <a:gd name="connsiteY7" fmla="*/ 1043901 h 6198513"/>
              <a:gd name="connsiteX8" fmla="*/ 3767139 w 9144001"/>
              <a:gd name="connsiteY8" fmla="*/ 1043901 h 6198513"/>
              <a:gd name="connsiteX9" fmla="*/ 3767139 w 9144001"/>
              <a:gd name="connsiteY9" fmla="*/ 2769513 h 6198513"/>
              <a:gd name="connsiteX10" fmla="*/ 5964837 w 9144001"/>
              <a:gd name="connsiteY10" fmla="*/ 2758536 h 6198513"/>
              <a:gd name="connsiteX11" fmla="*/ 9144000 w 9144001"/>
              <a:gd name="connsiteY11" fmla="*/ 2769513 h 6198513"/>
              <a:gd name="connsiteX12" fmla="*/ 9144000 w 9144001"/>
              <a:gd name="connsiteY12" fmla="*/ 6198513 h 6198513"/>
              <a:gd name="connsiteX13" fmla="*/ 0 w 9144001"/>
              <a:gd name="connsiteY13" fmla="*/ 6198513 h 6198513"/>
              <a:gd name="connsiteX14" fmla="*/ 0 w 9144001"/>
              <a:gd name="connsiteY14" fmla="*/ 0 h 6198513"/>
              <a:gd name="connsiteX0" fmla="*/ 9144000 w 9144001"/>
              <a:gd name="connsiteY0" fmla="*/ 1043901 h 6198513"/>
              <a:gd name="connsiteX1" fmla="*/ 9144001 w 9144001"/>
              <a:gd name="connsiteY1" fmla="*/ 1043901 h 6198513"/>
              <a:gd name="connsiteX2" fmla="*/ 9144001 w 9144001"/>
              <a:gd name="connsiteY2" fmla="*/ 2769513 h 6198513"/>
              <a:gd name="connsiteX3" fmla="*/ 9144000 w 9144001"/>
              <a:gd name="connsiteY3" fmla="*/ 2769513 h 6198513"/>
              <a:gd name="connsiteX4" fmla="*/ 9144000 w 9144001"/>
              <a:gd name="connsiteY4" fmla="*/ 1043901 h 6198513"/>
              <a:gd name="connsiteX5" fmla="*/ 0 w 9144001"/>
              <a:gd name="connsiteY5" fmla="*/ 0 h 6198513"/>
              <a:gd name="connsiteX6" fmla="*/ 9144000 w 9144001"/>
              <a:gd name="connsiteY6" fmla="*/ 0 h 6198513"/>
              <a:gd name="connsiteX7" fmla="*/ 9144000 w 9144001"/>
              <a:gd name="connsiteY7" fmla="*/ 1043901 h 6198513"/>
              <a:gd name="connsiteX8" fmla="*/ 3767139 w 9144001"/>
              <a:gd name="connsiteY8" fmla="*/ 1043901 h 6198513"/>
              <a:gd name="connsiteX9" fmla="*/ 3773489 w 9144001"/>
              <a:gd name="connsiteY9" fmla="*/ 2753638 h 6198513"/>
              <a:gd name="connsiteX10" fmla="*/ 5964837 w 9144001"/>
              <a:gd name="connsiteY10" fmla="*/ 2758536 h 6198513"/>
              <a:gd name="connsiteX11" fmla="*/ 9144000 w 9144001"/>
              <a:gd name="connsiteY11" fmla="*/ 2769513 h 6198513"/>
              <a:gd name="connsiteX12" fmla="*/ 9144000 w 9144001"/>
              <a:gd name="connsiteY12" fmla="*/ 6198513 h 6198513"/>
              <a:gd name="connsiteX13" fmla="*/ 0 w 9144001"/>
              <a:gd name="connsiteY13" fmla="*/ 6198513 h 6198513"/>
              <a:gd name="connsiteX14" fmla="*/ 0 w 9144001"/>
              <a:gd name="connsiteY14" fmla="*/ 0 h 6198513"/>
              <a:gd name="connsiteX0" fmla="*/ 9144000 w 9144001"/>
              <a:gd name="connsiteY0" fmla="*/ 1043901 h 6198513"/>
              <a:gd name="connsiteX1" fmla="*/ 9144001 w 9144001"/>
              <a:gd name="connsiteY1" fmla="*/ 1043901 h 6198513"/>
              <a:gd name="connsiteX2" fmla="*/ 9144001 w 9144001"/>
              <a:gd name="connsiteY2" fmla="*/ 2769513 h 6198513"/>
              <a:gd name="connsiteX3" fmla="*/ 9144000 w 9144001"/>
              <a:gd name="connsiteY3" fmla="*/ 2769513 h 6198513"/>
              <a:gd name="connsiteX4" fmla="*/ 9144000 w 9144001"/>
              <a:gd name="connsiteY4" fmla="*/ 1043901 h 6198513"/>
              <a:gd name="connsiteX5" fmla="*/ 0 w 9144001"/>
              <a:gd name="connsiteY5" fmla="*/ 0 h 6198513"/>
              <a:gd name="connsiteX6" fmla="*/ 9144000 w 9144001"/>
              <a:gd name="connsiteY6" fmla="*/ 0 h 6198513"/>
              <a:gd name="connsiteX7" fmla="*/ 9144000 w 9144001"/>
              <a:gd name="connsiteY7" fmla="*/ 1043901 h 6198513"/>
              <a:gd name="connsiteX8" fmla="*/ 3767139 w 9144001"/>
              <a:gd name="connsiteY8" fmla="*/ 1043901 h 6198513"/>
              <a:gd name="connsiteX9" fmla="*/ 3773489 w 9144001"/>
              <a:gd name="connsiteY9" fmla="*/ 2753638 h 6198513"/>
              <a:gd name="connsiteX10" fmla="*/ 5964837 w 9144001"/>
              <a:gd name="connsiteY10" fmla="*/ 2758536 h 6198513"/>
              <a:gd name="connsiteX11" fmla="*/ 9144000 w 9144001"/>
              <a:gd name="connsiteY11" fmla="*/ 2759988 h 6198513"/>
              <a:gd name="connsiteX12" fmla="*/ 9144000 w 9144001"/>
              <a:gd name="connsiteY12" fmla="*/ 6198513 h 6198513"/>
              <a:gd name="connsiteX13" fmla="*/ 0 w 9144001"/>
              <a:gd name="connsiteY13" fmla="*/ 6198513 h 6198513"/>
              <a:gd name="connsiteX14" fmla="*/ 0 w 9144001"/>
              <a:gd name="connsiteY14" fmla="*/ 0 h 61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1" h="6198513">
                <a:moveTo>
                  <a:pt x="9144000" y="1043901"/>
                </a:moveTo>
                <a:lnTo>
                  <a:pt x="9144001" y="1043901"/>
                </a:lnTo>
                <a:lnTo>
                  <a:pt x="9144001" y="2769513"/>
                </a:lnTo>
                <a:lnTo>
                  <a:pt x="9144000" y="2769513"/>
                </a:lnTo>
                <a:lnTo>
                  <a:pt x="9144000" y="1043901"/>
                </a:lnTo>
                <a:close/>
                <a:moveTo>
                  <a:pt x="0" y="0"/>
                </a:moveTo>
                <a:lnTo>
                  <a:pt x="9144000" y="0"/>
                </a:lnTo>
                <a:lnTo>
                  <a:pt x="9144000" y="1043901"/>
                </a:lnTo>
                <a:lnTo>
                  <a:pt x="3767139" y="1043901"/>
                </a:lnTo>
                <a:cubicBezTo>
                  <a:pt x="3769256" y="1613813"/>
                  <a:pt x="3771372" y="2183726"/>
                  <a:pt x="3773489" y="2753638"/>
                </a:cubicBezTo>
                <a:lnTo>
                  <a:pt x="5964837" y="2758536"/>
                </a:lnTo>
                <a:lnTo>
                  <a:pt x="9144000" y="2759988"/>
                </a:lnTo>
                <a:lnTo>
                  <a:pt x="9144000" y="6198513"/>
                </a:lnTo>
                <a:lnTo>
                  <a:pt x="0" y="6198513"/>
                </a:lnTo>
                <a:lnTo>
                  <a:pt x="0" y="0"/>
                </a:lnTo>
                <a:close/>
              </a:path>
            </a:pathLst>
          </a:custGeom>
        </p:spPr>
        <p:txBody>
          <a:bodyPr vert="horz"/>
          <a:lstStyle>
            <a:lvl1pPr marL="0" indent="0">
              <a:buNone/>
              <a:defRPr sz="2400" baseline="0">
                <a:solidFill>
                  <a:schemeClr val="accent3"/>
                </a:solidFill>
              </a:defRPr>
            </a:lvl1pPr>
          </a:lstStyle>
          <a:p>
            <a:r>
              <a:rPr lang="de-DE" dirty="0"/>
              <a:t>Hintergrundbild einfügen</a:t>
            </a:r>
          </a:p>
        </p:txBody>
      </p:sp>
      <p:pic>
        <p:nvPicPr>
          <p:cNvPr id="4" name="Bildplatzhalter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767138" y="1703388"/>
            <a:ext cx="5376864" cy="1725612"/>
          </a:xfrm>
          <a:prstGeom prst="rect">
            <a:avLst/>
          </a:prstGeom>
        </p:spPr>
      </p:pic>
      <p:sp>
        <p:nvSpPr>
          <p:cNvPr id="8" name="Textplatzhalter 7"/>
          <p:cNvSpPr>
            <a:spLocks noGrp="1"/>
          </p:cNvSpPr>
          <p:nvPr>
            <p:ph type="body" sz="quarter" idx="11" hasCustomPrompt="1"/>
          </p:nvPr>
        </p:nvSpPr>
        <p:spPr>
          <a:xfrm>
            <a:off x="4059238" y="1809750"/>
            <a:ext cx="4918075" cy="331788"/>
          </a:xfrm>
          <a:prstGeom prst="rect">
            <a:avLst/>
          </a:prstGeom>
        </p:spPr>
        <p:txBody>
          <a:bodyPr vert="horz"/>
          <a:lstStyle>
            <a:lvl1pPr marL="0" indent="0">
              <a:buNone/>
              <a:defRPr sz="1400" baseline="0">
                <a:solidFill>
                  <a:schemeClr val="bg1"/>
                </a:solidFill>
              </a:defRPr>
            </a:lvl1pPr>
          </a:lstStyle>
          <a:p>
            <a:pPr lvl="0"/>
            <a:r>
              <a:rPr lang="de-DE" dirty="0"/>
              <a:t>Datum, Referent</a:t>
            </a:r>
          </a:p>
        </p:txBody>
      </p:sp>
      <p:sp>
        <p:nvSpPr>
          <p:cNvPr id="10" name="Textplatzhalter 9"/>
          <p:cNvSpPr>
            <a:spLocks noGrp="1"/>
          </p:cNvSpPr>
          <p:nvPr>
            <p:ph type="body" sz="quarter" idx="12" hasCustomPrompt="1"/>
          </p:nvPr>
        </p:nvSpPr>
        <p:spPr>
          <a:xfrm>
            <a:off x="4052483" y="2216150"/>
            <a:ext cx="4918075" cy="992188"/>
          </a:xfrm>
          <a:prstGeom prst="rect">
            <a:avLst/>
          </a:prstGeom>
        </p:spPr>
        <p:txBody>
          <a:bodyPr vert="horz"/>
          <a:lstStyle>
            <a:lvl1pPr marL="0" indent="0">
              <a:buNone/>
              <a:defRPr sz="2400">
                <a:solidFill>
                  <a:srgbClr val="FFFFFF"/>
                </a:solidFill>
              </a:defRPr>
            </a:lvl1pPr>
          </a:lstStyle>
          <a:p>
            <a:pPr lvl="0"/>
            <a:r>
              <a:rPr lang="de-DE" dirty="0"/>
              <a:t>Präsentationstitel</a:t>
            </a:r>
          </a:p>
        </p:txBody>
      </p:sp>
    </p:spTree>
    <p:extLst>
      <p:ext uri="{BB962C8B-B14F-4D97-AF65-F5344CB8AC3E}">
        <p14:creationId xmlns:p14="http://schemas.microsoft.com/office/powerpoint/2010/main" val="379720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leiste rechts">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6014477"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7" name="Bildplatzhalter 2"/>
          <p:cNvSpPr>
            <a:spLocks noGrp="1"/>
          </p:cNvSpPr>
          <p:nvPr>
            <p:ph type="pic" sz="quarter" idx="19" hasCustomPrompt="1"/>
          </p:nvPr>
        </p:nvSpPr>
        <p:spPr>
          <a:xfrm>
            <a:off x="6865471" y="679824"/>
            <a:ext cx="2278529" cy="1494118"/>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20" name="Bildplatzhalter 2"/>
          <p:cNvSpPr>
            <a:spLocks noGrp="1"/>
          </p:cNvSpPr>
          <p:nvPr>
            <p:ph type="pic" sz="quarter" idx="20" hasCustomPrompt="1"/>
          </p:nvPr>
        </p:nvSpPr>
        <p:spPr>
          <a:xfrm>
            <a:off x="6865471" y="2248646"/>
            <a:ext cx="2278529" cy="149411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21" name="Bildplatzhalter 2"/>
          <p:cNvSpPr>
            <a:spLocks noGrp="1"/>
          </p:cNvSpPr>
          <p:nvPr>
            <p:ph type="pic" sz="quarter" idx="21" hasCustomPrompt="1"/>
          </p:nvPr>
        </p:nvSpPr>
        <p:spPr>
          <a:xfrm>
            <a:off x="6865471" y="3817469"/>
            <a:ext cx="2278529" cy="1501590"/>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22" name="Bildplatzhalter 2"/>
          <p:cNvSpPr>
            <a:spLocks noGrp="1"/>
          </p:cNvSpPr>
          <p:nvPr>
            <p:ph type="pic" sz="quarter" idx="22" hasCustomPrompt="1"/>
          </p:nvPr>
        </p:nvSpPr>
        <p:spPr>
          <a:xfrm>
            <a:off x="6865471" y="5386292"/>
            <a:ext cx="2278529" cy="147170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9" name="Textplatzhalter 3"/>
          <p:cNvSpPr>
            <a:spLocks noGrp="1"/>
          </p:cNvSpPr>
          <p:nvPr>
            <p:ph type="body" sz="quarter" idx="17" hasCustomPrompt="1"/>
          </p:nvPr>
        </p:nvSpPr>
        <p:spPr>
          <a:xfrm>
            <a:off x="395536" y="1628775"/>
            <a:ext cx="6014229" cy="497363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368290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Bildplatzhalter 3"/>
          <p:cNvSpPr>
            <a:spLocks noGrp="1"/>
          </p:cNvSpPr>
          <p:nvPr>
            <p:ph type="pic" sz="quarter" idx="10" hasCustomPrompt="1"/>
          </p:nvPr>
        </p:nvSpPr>
        <p:spPr>
          <a:xfrm>
            <a:off x="0" y="665163"/>
            <a:ext cx="9144000" cy="6192837"/>
          </a:xfrm>
          <a:prstGeom prst="rect">
            <a:avLst/>
          </a:prstGeom>
        </p:spPr>
        <p:txBody>
          <a:bodyPr vert="horz"/>
          <a:lstStyle>
            <a:lvl1pPr marL="0" indent="0">
              <a:buNone/>
              <a:defRPr sz="2400">
                <a:solidFill>
                  <a:schemeClr val="accent3"/>
                </a:solidFill>
              </a:defRPr>
            </a:lvl1pPr>
          </a:lstStyle>
          <a:p>
            <a:r>
              <a:rPr lang="de-DE" dirty="0"/>
              <a:t>Hintergrundbild einfügen</a:t>
            </a:r>
          </a:p>
        </p:txBody>
      </p:sp>
      <p:sp>
        <p:nvSpPr>
          <p:cNvPr id="5"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Tree>
    <p:extLst>
      <p:ext uri="{BB962C8B-B14F-4D97-AF65-F5344CB8AC3E}">
        <p14:creationId xmlns:p14="http://schemas.microsoft.com/office/powerpoint/2010/main" val="135916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it weißem Hintergrund">
    <p:spTree>
      <p:nvGrpSpPr>
        <p:cNvPr id="1" name=""/>
        <p:cNvGrpSpPr/>
        <p:nvPr/>
      </p:nvGrpSpPr>
      <p:grpSpPr>
        <a:xfrm>
          <a:off x="0" y="0"/>
          <a:ext cx="0" cy="0"/>
          <a:chOff x="0" y="0"/>
          <a:chExt cx="0" cy="0"/>
        </a:xfrm>
      </p:grpSpPr>
      <p:sp>
        <p:nvSpPr>
          <p:cNvPr id="4" name="Bildplatzhalter 3"/>
          <p:cNvSpPr>
            <a:spLocks noGrp="1"/>
          </p:cNvSpPr>
          <p:nvPr>
            <p:ph type="pic" sz="quarter" idx="10" hasCustomPrompt="1"/>
          </p:nvPr>
        </p:nvSpPr>
        <p:spPr>
          <a:xfrm>
            <a:off x="4034118" y="2495550"/>
            <a:ext cx="5109882" cy="436245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3"/>
                </a:solidFill>
              </a:defRPr>
            </a:lvl1pPr>
          </a:lstStyle>
          <a:p>
            <a:r>
              <a:rPr lang="de-DE" dirty="0"/>
              <a:t>Nur ein Bild mit weißem oder transparentem Hintergrund einfügen</a:t>
            </a:r>
          </a:p>
          <a:p>
            <a:endParaRPr lang="de-DE" dirty="0"/>
          </a:p>
        </p:txBody>
      </p:sp>
      <p:sp>
        <p:nvSpPr>
          <p:cNvPr id="5" name="Textplatzhalter 4"/>
          <p:cNvSpPr>
            <a:spLocks noGrp="1"/>
          </p:cNvSpPr>
          <p:nvPr>
            <p:ph type="body" sz="quarter" idx="16" hasCustomPrompt="1"/>
          </p:nvPr>
        </p:nvSpPr>
        <p:spPr>
          <a:xfrm>
            <a:off x="395288" y="764704"/>
            <a:ext cx="5850124"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7"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8" name="Textplatzhalter 3"/>
          <p:cNvSpPr>
            <a:spLocks noGrp="1"/>
          </p:cNvSpPr>
          <p:nvPr>
            <p:ph type="body" sz="quarter" idx="17" hasCustomPrompt="1"/>
          </p:nvPr>
        </p:nvSpPr>
        <p:spPr>
          <a:xfrm>
            <a:off x="395536" y="1628775"/>
            <a:ext cx="6014229" cy="497363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149265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berschrift ohne Textbox">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Tree>
    <p:extLst>
      <p:ext uri="{BB962C8B-B14F-4D97-AF65-F5344CB8AC3E}">
        <p14:creationId xmlns:p14="http://schemas.microsoft.com/office/powerpoint/2010/main" val="247456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Tree>
    <p:extLst>
      <p:ext uri="{BB962C8B-B14F-4D97-AF65-F5344CB8AC3E}">
        <p14:creationId xmlns:p14="http://schemas.microsoft.com/office/powerpoint/2010/main" val="2144066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50708"/>
            <a:ext cx="9144000" cy="6200775"/>
          </a:xfrm>
          <a:prstGeom prst="rect">
            <a:avLst/>
          </a:prstGeom>
        </p:spPr>
      </p:pic>
      <p:sp>
        <p:nvSpPr>
          <p:cNvPr id="10" name="Rechteck 9"/>
          <p:cNvSpPr/>
          <p:nvPr userDrawn="1"/>
        </p:nvSpPr>
        <p:spPr>
          <a:xfrm>
            <a:off x="3694113" y="1457507"/>
            <a:ext cx="5449887" cy="2923994"/>
          </a:xfrm>
          <a:prstGeom prst="rect">
            <a:avLst/>
          </a:prstGeom>
          <a:solidFill>
            <a:srgbClr val="0323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cxnSp>
        <p:nvCxnSpPr>
          <p:cNvPr id="11" name="Gerade Verbindung 4"/>
          <p:cNvCxnSpPr/>
          <p:nvPr userDrawn="1"/>
        </p:nvCxnSpPr>
        <p:spPr>
          <a:xfrm>
            <a:off x="3925888" y="2126667"/>
            <a:ext cx="487521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feld 5"/>
          <p:cNvSpPr txBox="1"/>
          <p:nvPr userDrawn="1"/>
        </p:nvSpPr>
        <p:spPr>
          <a:xfrm>
            <a:off x="3973210" y="1760400"/>
            <a:ext cx="4980290" cy="369332"/>
          </a:xfrm>
          <a:prstGeom prst="rect">
            <a:avLst/>
          </a:prstGeom>
          <a:noFill/>
        </p:spPr>
        <p:txBody>
          <a:bodyPr wrap="square" rtlCol="0">
            <a:spAutoFit/>
          </a:bodyPr>
          <a:lstStyle/>
          <a:p>
            <a:r>
              <a:rPr lang="en-GB" noProof="0" dirty="0" err="1">
                <a:solidFill>
                  <a:schemeClr val="bg1"/>
                </a:solidFill>
                <a:latin typeface="Arial"/>
                <a:cs typeface="Arial"/>
              </a:rPr>
              <a:t>Vielen</a:t>
            </a:r>
            <a:r>
              <a:rPr lang="en-GB" noProof="0" dirty="0">
                <a:solidFill>
                  <a:schemeClr val="bg1"/>
                </a:solidFill>
                <a:latin typeface="Arial"/>
                <a:cs typeface="Arial"/>
              </a:rPr>
              <a:t> Dank </a:t>
            </a:r>
            <a:r>
              <a:rPr lang="en-GB" noProof="0" dirty="0" err="1">
                <a:solidFill>
                  <a:schemeClr val="bg1"/>
                </a:solidFill>
                <a:latin typeface="Arial"/>
                <a:cs typeface="Arial"/>
              </a:rPr>
              <a:t>für</a:t>
            </a:r>
            <a:r>
              <a:rPr lang="en-GB" noProof="0" dirty="0">
                <a:solidFill>
                  <a:schemeClr val="bg1"/>
                </a:solidFill>
                <a:latin typeface="Arial"/>
                <a:cs typeface="Arial"/>
              </a:rPr>
              <a:t> </a:t>
            </a:r>
            <a:r>
              <a:rPr lang="en-GB" noProof="0" dirty="0" err="1">
                <a:solidFill>
                  <a:schemeClr val="bg1"/>
                </a:solidFill>
                <a:latin typeface="Arial"/>
                <a:cs typeface="Arial"/>
              </a:rPr>
              <a:t>Ihre</a:t>
            </a:r>
            <a:r>
              <a:rPr lang="en-GB" noProof="0" dirty="0">
                <a:solidFill>
                  <a:schemeClr val="bg1"/>
                </a:solidFill>
                <a:latin typeface="Arial"/>
                <a:cs typeface="Arial"/>
              </a:rPr>
              <a:t> </a:t>
            </a:r>
            <a:r>
              <a:rPr lang="en-GB" noProof="0" dirty="0" err="1">
                <a:solidFill>
                  <a:schemeClr val="bg1"/>
                </a:solidFill>
                <a:latin typeface="Arial"/>
                <a:cs typeface="Arial"/>
              </a:rPr>
              <a:t>Aufmerksamkeit</a:t>
            </a:r>
            <a:r>
              <a:rPr lang="en-GB" noProof="0" dirty="0">
                <a:solidFill>
                  <a:schemeClr val="bg1"/>
                </a:solidFill>
                <a:latin typeface="Arial"/>
                <a:cs typeface="Arial"/>
              </a:rPr>
              <a:t>.</a:t>
            </a:r>
          </a:p>
        </p:txBody>
      </p:sp>
      <p:sp>
        <p:nvSpPr>
          <p:cNvPr id="7" name="Textfeld 6"/>
          <p:cNvSpPr txBox="1"/>
          <p:nvPr userDrawn="1"/>
        </p:nvSpPr>
        <p:spPr>
          <a:xfrm>
            <a:off x="3960027" y="2434421"/>
            <a:ext cx="4993473" cy="523220"/>
          </a:xfrm>
          <a:prstGeom prst="rect">
            <a:avLst/>
          </a:prstGeom>
          <a:noFill/>
        </p:spPr>
        <p:txBody>
          <a:bodyPr wrap="square" rtlCol="0">
            <a:spAutoFit/>
          </a:bodyPr>
          <a:lstStyle/>
          <a:p>
            <a:r>
              <a:rPr lang="en-GB" sz="2800" noProof="0" dirty="0">
                <a:solidFill>
                  <a:schemeClr val="accent5"/>
                </a:solidFill>
                <a:latin typeface="Arial"/>
                <a:cs typeface="Arial"/>
              </a:rPr>
              <a:t>Und was </a:t>
            </a:r>
            <a:r>
              <a:rPr lang="en-GB" sz="2800" noProof="0" dirty="0" err="1">
                <a:solidFill>
                  <a:schemeClr val="accent5"/>
                </a:solidFill>
                <a:latin typeface="Arial"/>
                <a:cs typeface="Arial"/>
              </a:rPr>
              <a:t>kann</a:t>
            </a:r>
            <a:r>
              <a:rPr lang="en-GB" sz="2800" noProof="0" dirty="0">
                <a:solidFill>
                  <a:schemeClr val="accent5"/>
                </a:solidFill>
                <a:latin typeface="Arial"/>
                <a:cs typeface="Arial"/>
              </a:rPr>
              <a:t> </a:t>
            </a:r>
            <a:r>
              <a:rPr lang="en-GB" sz="2800" noProof="0" dirty="0" err="1">
                <a:solidFill>
                  <a:schemeClr val="accent5"/>
                </a:solidFill>
                <a:latin typeface="Arial"/>
                <a:cs typeface="Arial"/>
              </a:rPr>
              <a:t>ich</a:t>
            </a:r>
            <a:r>
              <a:rPr lang="en-GB" sz="2800" noProof="0" dirty="0">
                <a:solidFill>
                  <a:schemeClr val="accent5"/>
                </a:solidFill>
                <a:latin typeface="Arial"/>
                <a:cs typeface="Arial"/>
              </a:rPr>
              <a:t> </a:t>
            </a:r>
            <a:r>
              <a:rPr lang="en-GB" sz="2800" noProof="0" dirty="0" err="1">
                <a:solidFill>
                  <a:schemeClr val="accent5"/>
                </a:solidFill>
                <a:latin typeface="Arial"/>
                <a:cs typeface="Arial"/>
              </a:rPr>
              <a:t>für</a:t>
            </a:r>
            <a:r>
              <a:rPr lang="en-GB" sz="2800" noProof="0" dirty="0">
                <a:solidFill>
                  <a:schemeClr val="accent5"/>
                </a:solidFill>
                <a:latin typeface="Arial"/>
                <a:cs typeface="Arial"/>
              </a:rPr>
              <a:t> </a:t>
            </a:r>
            <a:r>
              <a:rPr lang="en-GB" sz="2800" noProof="0" dirty="0" err="1">
                <a:solidFill>
                  <a:schemeClr val="accent5"/>
                </a:solidFill>
                <a:latin typeface="Arial"/>
                <a:cs typeface="Arial"/>
              </a:rPr>
              <a:t>Sie</a:t>
            </a:r>
            <a:r>
              <a:rPr lang="en-GB" sz="2800" noProof="0" dirty="0">
                <a:solidFill>
                  <a:schemeClr val="accent5"/>
                </a:solidFill>
                <a:latin typeface="Arial"/>
                <a:cs typeface="Arial"/>
              </a:rPr>
              <a:t> </a:t>
            </a:r>
            <a:r>
              <a:rPr lang="en-GB" sz="2800" noProof="0" dirty="0" err="1">
                <a:solidFill>
                  <a:schemeClr val="accent5"/>
                </a:solidFill>
                <a:latin typeface="Arial"/>
                <a:cs typeface="Arial"/>
              </a:rPr>
              <a:t>tun</a:t>
            </a:r>
            <a:r>
              <a:rPr lang="en-GB" sz="2800" noProof="0" dirty="0">
                <a:solidFill>
                  <a:schemeClr val="accent5"/>
                </a:solidFill>
                <a:latin typeface="Arial"/>
                <a:cs typeface="Arial"/>
              </a:rPr>
              <a:t>?</a:t>
            </a:r>
          </a:p>
        </p:txBody>
      </p:sp>
      <p:sp>
        <p:nvSpPr>
          <p:cNvPr id="13" name="Textplatzhalter 12"/>
          <p:cNvSpPr>
            <a:spLocks noGrp="1"/>
          </p:cNvSpPr>
          <p:nvPr>
            <p:ph type="body" sz="quarter" idx="10" hasCustomPrompt="1"/>
          </p:nvPr>
        </p:nvSpPr>
        <p:spPr>
          <a:xfrm>
            <a:off x="3973210" y="3082925"/>
            <a:ext cx="4978800" cy="370800"/>
          </a:xfrm>
          <a:prstGeom prst="rect">
            <a:avLst/>
          </a:prstGeom>
        </p:spPr>
        <p:txBody>
          <a:bodyPr/>
          <a:lstStyle>
            <a:lvl1pPr>
              <a:defRPr sz="1800" b="1">
                <a:solidFill>
                  <a:schemeClr val="bg1"/>
                </a:solidFill>
              </a:defRPr>
            </a:lvl1pPr>
          </a:lstStyle>
          <a:p>
            <a:pPr lvl="0"/>
            <a:r>
              <a:rPr lang="de-DE" dirty="0"/>
              <a:t>Vorname Nachname</a:t>
            </a:r>
          </a:p>
        </p:txBody>
      </p:sp>
      <p:sp>
        <p:nvSpPr>
          <p:cNvPr id="14" name="Textplatzhalter 12"/>
          <p:cNvSpPr>
            <a:spLocks noGrp="1"/>
          </p:cNvSpPr>
          <p:nvPr>
            <p:ph type="body" sz="quarter" idx="11" hasCustomPrompt="1"/>
          </p:nvPr>
        </p:nvSpPr>
        <p:spPr>
          <a:xfrm>
            <a:off x="3973210" y="3509350"/>
            <a:ext cx="4978800" cy="370800"/>
          </a:xfrm>
          <a:prstGeom prst="rect">
            <a:avLst/>
          </a:prstGeom>
        </p:spPr>
        <p:txBody>
          <a:bodyPr/>
          <a:lstStyle>
            <a:lvl1pPr>
              <a:defRPr sz="1800" b="0">
                <a:solidFill>
                  <a:schemeClr val="bg1"/>
                </a:solidFill>
              </a:defRPr>
            </a:lvl1pPr>
          </a:lstStyle>
          <a:p>
            <a:pPr lvl="0"/>
            <a:r>
              <a:rPr lang="de-DE" dirty="0"/>
              <a:t>Job-Titel</a:t>
            </a:r>
          </a:p>
        </p:txBody>
      </p:sp>
      <p:sp>
        <p:nvSpPr>
          <p:cNvPr id="15" name="Textplatzhalter 12"/>
          <p:cNvSpPr>
            <a:spLocks noGrp="1"/>
          </p:cNvSpPr>
          <p:nvPr>
            <p:ph type="body" sz="quarter" idx="12" hasCustomPrompt="1"/>
          </p:nvPr>
        </p:nvSpPr>
        <p:spPr>
          <a:xfrm>
            <a:off x="3973210" y="3935775"/>
            <a:ext cx="4978800" cy="370800"/>
          </a:xfrm>
          <a:prstGeom prst="rect">
            <a:avLst/>
          </a:prstGeom>
        </p:spPr>
        <p:txBody>
          <a:bodyPr/>
          <a:lstStyle>
            <a:lvl1pPr>
              <a:defRPr sz="1800" b="0">
                <a:solidFill>
                  <a:schemeClr val="bg1"/>
                </a:solidFill>
              </a:defRPr>
            </a:lvl1pPr>
          </a:lstStyle>
          <a:p>
            <a:pPr lvl="0"/>
            <a:r>
              <a:rPr lang="de-DE" dirty="0"/>
              <a:t>E-Mail-Adresse</a:t>
            </a:r>
          </a:p>
        </p:txBody>
      </p:sp>
    </p:spTree>
    <p:extLst>
      <p:ext uri="{BB962C8B-B14F-4D97-AF65-F5344CB8AC3E}">
        <p14:creationId xmlns:p14="http://schemas.microsoft.com/office/powerpoint/2010/main" val="1154496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chlussfoli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660638"/>
            <a:ext cx="9144000" cy="619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userDrawn="1"/>
        </p:nvSpPr>
        <p:spPr>
          <a:xfrm>
            <a:off x="3694113" y="1457507"/>
            <a:ext cx="5456029" cy="2923994"/>
          </a:xfrm>
          <a:prstGeom prst="rect">
            <a:avLst/>
          </a:prstGeom>
          <a:solidFill>
            <a:srgbClr val="0323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cxnSp>
        <p:nvCxnSpPr>
          <p:cNvPr id="5" name="Gerade Verbindung 4"/>
          <p:cNvCxnSpPr/>
          <p:nvPr userDrawn="1"/>
        </p:nvCxnSpPr>
        <p:spPr>
          <a:xfrm>
            <a:off x="3925888" y="2126667"/>
            <a:ext cx="487521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419908"/>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spaltig">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4" name="Textplatzhalter 3"/>
          <p:cNvSpPr>
            <a:spLocks noGrp="1"/>
          </p:cNvSpPr>
          <p:nvPr>
            <p:ph type="body" sz="quarter" idx="17" hasCustomPrompt="1"/>
          </p:nvPr>
        </p:nvSpPr>
        <p:spPr>
          <a:xfrm>
            <a:off x="395536" y="1628775"/>
            <a:ext cx="8353177" cy="48958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baseline="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Tree>
    <p:extLst>
      <p:ext uri="{BB962C8B-B14F-4D97-AF65-F5344CB8AC3E}">
        <p14:creationId xmlns:p14="http://schemas.microsoft.com/office/powerpoint/2010/main" val="231976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spaltig + zweite Überschrift">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490355"/>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3" name="Textplatzhalter 2"/>
          <p:cNvSpPr>
            <a:spLocks noGrp="1"/>
          </p:cNvSpPr>
          <p:nvPr>
            <p:ph type="body" sz="quarter" idx="18" hasCustomPrompt="1"/>
          </p:nvPr>
        </p:nvSpPr>
        <p:spPr>
          <a:xfrm>
            <a:off x="395288" y="1242915"/>
            <a:ext cx="8353425" cy="393140"/>
          </a:xfrm>
          <a:prstGeom prst="rect">
            <a:avLst/>
          </a:prstGeom>
        </p:spPr>
        <p:txBody>
          <a:bodyPr vert="horz"/>
          <a:lstStyle>
            <a:lvl1pPr marL="0" indent="0">
              <a:buNone/>
              <a:defRPr sz="2000">
                <a:solidFill>
                  <a:srgbClr val="728CB5"/>
                </a:solidFill>
              </a:defRPr>
            </a:lvl1pPr>
          </a:lstStyle>
          <a:p>
            <a:pPr lvl="0"/>
            <a:r>
              <a:rPr lang="de-DE" dirty="0"/>
              <a:t>Zweite Überschrift, 20pt</a:t>
            </a:r>
          </a:p>
        </p:txBody>
      </p:sp>
      <p:sp>
        <p:nvSpPr>
          <p:cNvPr id="8" name="Textplatzhalter 3"/>
          <p:cNvSpPr>
            <a:spLocks noGrp="1"/>
          </p:cNvSpPr>
          <p:nvPr>
            <p:ph type="body" sz="quarter" idx="17" hasCustomPrompt="1"/>
          </p:nvPr>
        </p:nvSpPr>
        <p:spPr>
          <a:xfrm>
            <a:off x="395536" y="1807881"/>
            <a:ext cx="8353177" cy="4716743"/>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393863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4" name="Textplatzhalter 3"/>
          <p:cNvSpPr>
            <a:spLocks noGrp="1"/>
          </p:cNvSpPr>
          <p:nvPr>
            <p:ph type="body" sz="quarter" idx="17" hasCustomPrompt="1"/>
          </p:nvPr>
        </p:nvSpPr>
        <p:spPr>
          <a:xfrm>
            <a:off x="395537" y="1628775"/>
            <a:ext cx="4041992" cy="48958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8" name="Textplatzhalter 3"/>
          <p:cNvSpPr>
            <a:spLocks noGrp="1"/>
          </p:cNvSpPr>
          <p:nvPr>
            <p:ph type="body" sz="quarter" idx="18" hasCustomPrompt="1"/>
          </p:nvPr>
        </p:nvSpPr>
        <p:spPr>
          <a:xfrm>
            <a:off x="4706720" y="1628775"/>
            <a:ext cx="4041992" cy="48958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75123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spaltig + zweite Überschrift">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490355"/>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3" name="Textplatzhalter 2"/>
          <p:cNvSpPr>
            <a:spLocks noGrp="1"/>
          </p:cNvSpPr>
          <p:nvPr>
            <p:ph type="body" sz="quarter" idx="18" hasCustomPrompt="1"/>
          </p:nvPr>
        </p:nvSpPr>
        <p:spPr>
          <a:xfrm>
            <a:off x="395288" y="1242915"/>
            <a:ext cx="8353425" cy="393140"/>
          </a:xfrm>
          <a:prstGeom prst="rect">
            <a:avLst/>
          </a:prstGeom>
        </p:spPr>
        <p:txBody>
          <a:bodyPr vert="horz"/>
          <a:lstStyle>
            <a:lvl1pPr marL="0" indent="0">
              <a:buNone/>
              <a:defRPr sz="2000">
                <a:solidFill>
                  <a:srgbClr val="728CB5"/>
                </a:solidFill>
              </a:defRPr>
            </a:lvl1pPr>
          </a:lstStyle>
          <a:p>
            <a:pPr lvl="0"/>
            <a:r>
              <a:rPr lang="de-DE" dirty="0"/>
              <a:t>Zweite Überschrift, 20pt</a:t>
            </a:r>
          </a:p>
        </p:txBody>
      </p:sp>
      <p:sp>
        <p:nvSpPr>
          <p:cNvPr id="7" name="Textplatzhalter 3"/>
          <p:cNvSpPr>
            <a:spLocks noGrp="1"/>
          </p:cNvSpPr>
          <p:nvPr>
            <p:ph type="body" sz="quarter" idx="17" hasCustomPrompt="1"/>
          </p:nvPr>
        </p:nvSpPr>
        <p:spPr>
          <a:xfrm>
            <a:off x="395537" y="1785471"/>
            <a:ext cx="4041992" cy="473915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
        <p:nvSpPr>
          <p:cNvPr id="9" name="Textplatzhalter 3"/>
          <p:cNvSpPr>
            <a:spLocks noGrp="1"/>
          </p:cNvSpPr>
          <p:nvPr>
            <p:ph type="body" sz="quarter" idx="19" hasCustomPrompt="1"/>
          </p:nvPr>
        </p:nvSpPr>
        <p:spPr>
          <a:xfrm>
            <a:off x="4706720" y="1785471"/>
            <a:ext cx="4041992" cy="473915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399211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ießtext + 2-spaltig">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4" name="Textplatzhalter 3"/>
          <p:cNvSpPr>
            <a:spLocks noGrp="1"/>
          </p:cNvSpPr>
          <p:nvPr>
            <p:ph type="body" sz="quarter" idx="17" hasCustomPrompt="1"/>
          </p:nvPr>
        </p:nvSpPr>
        <p:spPr>
          <a:xfrm>
            <a:off x="395537" y="3309471"/>
            <a:ext cx="4041992" cy="321515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8" name="Textplatzhalter 3"/>
          <p:cNvSpPr>
            <a:spLocks noGrp="1"/>
          </p:cNvSpPr>
          <p:nvPr>
            <p:ph type="body" sz="quarter" idx="18" hasCustomPrompt="1"/>
          </p:nvPr>
        </p:nvSpPr>
        <p:spPr>
          <a:xfrm>
            <a:off x="4706720" y="3309471"/>
            <a:ext cx="4041992" cy="3215154"/>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
        <p:nvSpPr>
          <p:cNvPr id="9" name="Textplatzhalter 3"/>
          <p:cNvSpPr>
            <a:spLocks noGrp="1"/>
          </p:cNvSpPr>
          <p:nvPr>
            <p:ph type="body" sz="quarter" idx="19" hasCustomPrompt="1"/>
          </p:nvPr>
        </p:nvSpPr>
        <p:spPr>
          <a:xfrm>
            <a:off x="395536" y="1628775"/>
            <a:ext cx="8353177" cy="1501401"/>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5"/>
              </a:buClr>
              <a:buSzTx/>
              <a:buFont typeface="Wingdings" charset="2"/>
              <a:buNone/>
              <a:tabLst/>
              <a:defRPr sz="2000">
                <a:solidFill>
                  <a:schemeClr val="tx2"/>
                </a:solidFill>
              </a:defRPr>
            </a:lvl1pPr>
            <a:lvl2pPr marL="742950" indent="-285750">
              <a:buClr>
                <a:schemeClr val="accent3"/>
              </a:buClr>
              <a:buFont typeface="Wingdings" charset="2"/>
              <a:buChar char="§"/>
              <a:defRPr sz="1800" baseline="0">
                <a:solidFill>
                  <a:schemeClr val="tx2"/>
                </a:solidFill>
              </a:defRPr>
            </a:lvl2pPr>
            <a:lvl3pPr marL="1143000" indent="-228600">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für Fließtext, 20pt</a:t>
            </a:r>
          </a:p>
        </p:txBody>
      </p:sp>
    </p:spTree>
    <p:extLst>
      <p:ext uri="{BB962C8B-B14F-4D97-AF65-F5344CB8AC3E}">
        <p14:creationId xmlns:p14="http://schemas.microsoft.com/office/powerpoint/2010/main" val="274398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spaltig + Bild">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8" y="764704"/>
            <a:ext cx="3877890"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3" name="Bildplatzhalter 2"/>
          <p:cNvSpPr>
            <a:spLocks noGrp="1"/>
          </p:cNvSpPr>
          <p:nvPr>
            <p:ph type="pic" sz="quarter" idx="18" hasCustomPrompt="1"/>
          </p:nvPr>
        </p:nvSpPr>
        <p:spPr>
          <a:xfrm>
            <a:off x="4579471" y="672353"/>
            <a:ext cx="4564529" cy="6185647"/>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7" name="Textplatzhalter 3"/>
          <p:cNvSpPr>
            <a:spLocks noGrp="1"/>
          </p:cNvSpPr>
          <p:nvPr>
            <p:ph type="body" sz="quarter" idx="17" hasCustomPrompt="1"/>
          </p:nvPr>
        </p:nvSpPr>
        <p:spPr>
          <a:xfrm>
            <a:off x="395537" y="1628775"/>
            <a:ext cx="3877641" cy="48958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20990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 2 Bilder">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8" y="764704"/>
            <a:ext cx="3877890"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3" name="Bildplatzhalter 2"/>
          <p:cNvSpPr>
            <a:spLocks noGrp="1"/>
          </p:cNvSpPr>
          <p:nvPr>
            <p:ph type="pic" sz="quarter" idx="18" hasCustomPrompt="1"/>
          </p:nvPr>
        </p:nvSpPr>
        <p:spPr>
          <a:xfrm>
            <a:off x="4579471" y="672353"/>
            <a:ext cx="4564529" cy="304052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7" name="Bildplatzhalter 2"/>
          <p:cNvSpPr>
            <a:spLocks noGrp="1"/>
          </p:cNvSpPr>
          <p:nvPr>
            <p:ph type="pic" sz="quarter" idx="19" hasCustomPrompt="1"/>
          </p:nvPr>
        </p:nvSpPr>
        <p:spPr>
          <a:xfrm>
            <a:off x="4579471" y="3810003"/>
            <a:ext cx="4564529" cy="3047997"/>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8" name="Textplatzhalter 3"/>
          <p:cNvSpPr>
            <a:spLocks noGrp="1"/>
          </p:cNvSpPr>
          <p:nvPr>
            <p:ph type="body" sz="quarter" idx="17" hasCustomPrompt="1"/>
          </p:nvPr>
        </p:nvSpPr>
        <p:spPr>
          <a:xfrm>
            <a:off x="395537" y="1628775"/>
            <a:ext cx="3877641" cy="48958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196146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leiste unten">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395287" y="764704"/>
            <a:ext cx="8353425" cy="649288"/>
          </a:xfrm>
          <a:prstGeom prst="rect">
            <a:avLst/>
          </a:prstGeom>
        </p:spPr>
        <p:txBody>
          <a:bodyPr/>
          <a:lstStyle>
            <a:lvl1pPr marL="0" indent="0">
              <a:buNone/>
              <a:defRPr sz="2600">
                <a:solidFill>
                  <a:srgbClr val="728CB5"/>
                </a:solidFill>
              </a:defRPr>
            </a:lvl1pPr>
          </a:lstStyle>
          <a:p>
            <a:pPr lvl="0"/>
            <a:r>
              <a:rPr lang="de-DE" sz="2600" dirty="0"/>
              <a:t>Überschrift, 26pt</a:t>
            </a:r>
            <a:endParaRPr lang="de-DE" dirty="0"/>
          </a:p>
        </p:txBody>
      </p:sp>
      <p:sp>
        <p:nvSpPr>
          <p:cNvPr id="6" name="Foliennummernplatzhalter 4"/>
          <p:cNvSpPr txBox="1">
            <a:spLocks/>
          </p:cNvSpPr>
          <p:nvPr userDrawn="1"/>
        </p:nvSpPr>
        <p:spPr>
          <a:xfrm>
            <a:off x="8244408" y="230058"/>
            <a:ext cx="712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rgbClr val="728CB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solidFill>
                  <a:schemeClr val="accent3"/>
                </a:solidFill>
              </a:rPr>
              <a:t> </a:t>
            </a:r>
            <a:r>
              <a:rPr lang="de-DE" baseline="0" dirty="0">
                <a:solidFill>
                  <a:schemeClr val="accent3"/>
                </a:solidFill>
              </a:rPr>
              <a:t> </a:t>
            </a:r>
            <a:r>
              <a:rPr lang="de-DE" dirty="0">
                <a:solidFill>
                  <a:schemeClr val="accent3"/>
                </a:solidFill>
              </a:rPr>
              <a:t>   </a:t>
            </a:r>
            <a:fld id="{2009D189-3577-419B-BE8D-E5DC71CBD48B}" type="slidenum">
              <a:rPr lang="de-DE" smtClean="0">
                <a:solidFill>
                  <a:schemeClr val="accent3"/>
                </a:solidFill>
              </a:rPr>
              <a:pPr algn="l"/>
              <a:t>‹#›</a:t>
            </a:fld>
            <a:endParaRPr lang="de-DE" dirty="0">
              <a:solidFill>
                <a:schemeClr val="accent3"/>
              </a:solidFill>
            </a:endParaRPr>
          </a:p>
        </p:txBody>
      </p:sp>
      <p:sp>
        <p:nvSpPr>
          <p:cNvPr id="7" name="Bildplatzhalter 2"/>
          <p:cNvSpPr>
            <a:spLocks noGrp="1"/>
          </p:cNvSpPr>
          <p:nvPr>
            <p:ph type="pic" sz="quarter" idx="19" hasCustomPrompt="1"/>
          </p:nvPr>
        </p:nvSpPr>
        <p:spPr>
          <a:xfrm>
            <a:off x="1" y="5214470"/>
            <a:ext cx="2203824" cy="164352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8" name="Bildplatzhalter 2"/>
          <p:cNvSpPr>
            <a:spLocks noGrp="1"/>
          </p:cNvSpPr>
          <p:nvPr>
            <p:ph type="pic" sz="quarter" idx="20" hasCustomPrompt="1"/>
          </p:nvPr>
        </p:nvSpPr>
        <p:spPr>
          <a:xfrm>
            <a:off x="6858000" y="5214470"/>
            <a:ext cx="2286000" cy="164352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9" name="Bildplatzhalter 2"/>
          <p:cNvSpPr>
            <a:spLocks noGrp="1"/>
          </p:cNvSpPr>
          <p:nvPr>
            <p:ph type="pic" sz="quarter" idx="21" hasCustomPrompt="1"/>
          </p:nvPr>
        </p:nvSpPr>
        <p:spPr>
          <a:xfrm>
            <a:off x="4572000" y="5214470"/>
            <a:ext cx="2218765" cy="164352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10" name="Bildplatzhalter 2"/>
          <p:cNvSpPr>
            <a:spLocks noGrp="1"/>
          </p:cNvSpPr>
          <p:nvPr>
            <p:ph type="pic" sz="quarter" idx="22" hasCustomPrompt="1"/>
          </p:nvPr>
        </p:nvSpPr>
        <p:spPr>
          <a:xfrm>
            <a:off x="2278530" y="5214470"/>
            <a:ext cx="2226236" cy="1643529"/>
          </a:xfrm>
          <a:prstGeom prst="rect">
            <a:avLst/>
          </a:prstGeom>
        </p:spPr>
        <p:txBody>
          <a:bodyPr vert="horz"/>
          <a:lstStyle>
            <a:lvl1pPr marL="0" indent="0" algn="ctr">
              <a:buNone/>
              <a:defRPr sz="2400">
                <a:solidFill>
                  <a:schemeClr val="accent3"/>
                </a:solidFill>
              </a:defRPr>
            </a:lvl1pPr>
          </a:lstStyle>
          <a:p>
            <a:r>
              <a:rPr lang="de-DE" dirty="0"/>
              <a:t>Bild einfügen</a:t>
            </a:r>
          </a:p>
        </p:txBody>
      </p:sp>
      <p:sp>
        <p:nvSpPr>
          <p:cNvPr id="11" name="Textplatzhalter 3"/>
          <p:cNvSpPr>
            <a:spLocks noGrp="1"/>
          </p:cNvSpPr>
          <p:nvPr>
            <p:ph type="body" sz="quarter" idx="17" hasCustomPrompt="1"/>
          </p:nvPr>
        </p:nvSpPr>
        <p:spPr>
          <a:xfrm>
            <a:off x="395536" y="1628775"/>
            <a:ext cx="8353177" cy="3346637"/>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a:solidFill>
                  <a:schemeClr val="tx2"/>
                </a:solidFill>
              </a:defRPr>
            </a:lvl1pPr>
            <a:lvl2pPr marL="742950" indent="-285750">
              <a:spcBef>
                <a:spcPts val="600"/>
              </a:spcBef>
              <a:buClr>
                <a:schemeClr val="accent3"/>
              </a:buClr>
              <a:buFont typeface="Wingdings" charset="2"/>
              <a:buChar char="§"/>
              <a:defRPr sz="1800" baseline="0">
                <a:solidFill>
                  <a:schemeClr val="tx2"/>
                </a:solidFill>
              </a:defRPr>
            </a:lvl2pPr>
            <a:lvl3pPr marL="1143000" indent="-228600">
              <a:spcBef>
                <a:spcPts val="600"/>
              </a:spcBef>
              <a:buClr>
                <a:schemeClr val="accent3"/>
              </a:buClr>
              <a:buFont typeface="Wingdings" charset="2"/>
              <a:buChar char="§"/>
              <a:defRPr sz="1800" baseline="0">
                <a:solidFill>
                  <a:schemeClr val="tx2"/>
                </a:solidFill>
              </a:defRPr>
            </a:lvl3pPr>
            <a:lvl4pPr marL="1600200" indent="-228600">
              <a:buClr>
                <a:schemeClr val="accent3"/>
              </a:buClr>
              <a:buFont typeface="Wingdings" charset="2"/>
              <a:buChar char="§"/>
              <a:defRPr sz="1800" baseline="0">
                <a:solidFill>
                  <a:schemeClr val="tx2"/>
                </a:solidFill>
              </a:defRPr>
            </a:lvl4pPr>
          </a:lstStyle>
          <a:p>
            <a:pPr lvl="0"/>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marL="285750" marR="0" lvl="0" indent="-285750" algn="l" defTabSz="914400" rtl="0" eaLnBrk="1" fontAlgn="auto" latinLnBrk="0" hangingPunct="1">
              <a:lnSpc>
                <a:spcPct val="100000"/>
              </a:lnSpc>
              <a:spcBef>
                <a:spcPct val="20000"/>
              </a:spcBef>
              <a:spcAft>
                <a:spcPts val="0"/>
              </a:spcAft>
              <a:buClr>
                <a:schemeClr val="accent5"/>
              </a:buClr>
              <a:buSzTx/>
              <a:buFont typeface="Wingdings" charset="2"/>
              <a:buChar char="§"/>
              <a:tabLst/>
              <a:defRPr/>
            </a:pPr>
            <a:r>
              <a:rPr lang="de-DE" dirty="0" err="1"/>
              <a:t>Textbox</a:t>
            </a:r>
            <a:r>
              <a:rPr lang="de-DE" dirty="0"/>
              <a:t> mit Aufzählungszeichen, 20pt</a:t>
            </a:r>
          </a:p>
          <a:p>
            <a:pPr lvl="1"/>
            <a:r>
              <a:rPr lang="de-DE" dirty="0"/>
              <a:t>Ebene 2, 18pt</a:t>
            </a:r>
          </a:p>
          <a:p>
            <a:pPr lvl="2"/>
            <a:r>
              <a:rPr lang="de-DE" dirty="0"/>
              <a:t>Ebene 3, 18pt</a:t>
            </a:r>
          </a:p>
        </p:txBody>
      </p:sp>
    </p:spTree>
    <p:extLst>
      <p:ext uri="{BB962C8B-B14F-4D97-AF65-F5344CB8AC3E}">
        <p14:creationId xmlns:p14="http://schemas.microsoft.com/office/powerpoint/2010/main" val="285737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2" name="Gerade Verbindung 21"/>
          <p:cNvCxnSpPr/>
          <p:nvPr/>
        </p:nvCxnSpPr>
        <p:spPr>
          <a:xfrm>
            <a:off x="343380" y="667374"/>
            <a:ext cx="845772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platzhalter 1"/>
          <p:cNvSpPr txBox="1">
            <a:spLocks/>
          </p:cNvSpPr>
          <p:nvPr userDrawn="1"/>
        </p:nvSpPr>
        <p:spPr>
          <a:xfrm>
            <a:off x="7433728" y="6408922"/>
            <a:ext cx="1471216" cy="31227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1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de-DE" dirty="0" err="1">
                <a:solidFill>
                  <a:schemeClr val="accent3">
                    <a:alpha val="60000"/>
                  </a:schemeClr>
                </a:solidFill>
              </a:rPr>
              <a:t>www.prominent.com</a:t>
            </a:r>
            <a:endParaRPr lang="de-DE" dirty="0">
              <a:solidFill>
                <a:schemeClr val="accent3">
                  <a:alpha val="60000"/>
                </a:schemeClr>
              </a:solidFill>
            </a:endParaRPr>
          </a:p>
        </p:txBody>
      </p:sp>
      <p:pic>
        <p:nvPicPr>
          <p:cNvPr id="6" name="Grafik 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5200" y="0"/>
            <a:ext cx="1689163" cy="658800"/>
          </a:xfrm>
          <a:prstGeom prst="rect">
            <a:avLst/>
          </a:prstGeom>
        </p:spPr>
      </p:pic>
    </p:spTree>
    <p:extLst>
      <p:ext uri="{BB962C8B-B14F-4D97-AF65-F5344CB8AC3E}">
        <p14:creationId xmlns:p14="http://schemas.microsoft.com/office/powerpoint/2010/main" val="3228344655"/>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 id="2147483671" r:id="rId4"/>
    <p:sldLayoutId id="2147483683" r:id="rId5"/>
    <p:sldLayoutId id="2147483680" r:id="rId6"/>
    <p:sldLayoutId id="2147483672" r:id="rId7"/>
    <p:sldLayoutId id="2147483673" r:id="rId8"/>
    <p:sldLayoutId id="2147483681" r:id="rId9"/>
    <p:sldLayoutId id="2147483682" r:id="rId10"/>
    <p:sldLayoutId id="2147483676" r:id="rId11"/>
    <p:sldLayoutId id="2147483677" r:id="rId12"/>
    <p:sldLayoutId id="2147483663" r:id="rId13"/>
    <p:sldLayoutId id="2147483655" r:id="rId14"/>
    <p:sldLayoutId id="2147483679" r:id="rId15"/>
    <p:sldLayoutId id="2147483684" r:id="rId16"/>
  </p:sldLayoutIdLst>
  <p:hf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1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2"/>
          </p:nvPr>
        </p:nvSpPr>
        <p:spPr/>
        <p:txBody>
          <a:bodyPr/>
          <a:lstStyle/>
          <a:p>
            <a:r>
              <a:rPr lang="de-DE" dirty="0"/>
              <a:t>DULCO flex Control</a:t>
            </a:r>
          </a:p>
          <a:p>
            <a:r>
              <a:rPr lang="de-DE" dirty="0"/>
              <a:t>DFYa</a:t>
            </a:r>
          </a:p>
        </p:txBody>
      </p:sp>
      <p:pic>
        <p:nvPicPr>
          <p:cNvPr id="3" name="Bildplatzhalter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6" name="Bildplatzhalter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666242"/>
            <a:ext cx="9144001" cy="6198513"/>
          </a:xfrm>
          <a:custGeom>
            <a:avLst/>
            <a:gdLst>
              <a:gd name="connsiteX0" fmla="*/ 9144000 w 9144001"/>
              <a:gd name="connsiteY0" fmla="*/ 1043901 h 6198513"/>
              <a:gd name="connsiteX1" fmla="*/ 9144001 w 9144001"/>
              <a:gd name="connsiteY1" fmla="*/ 1043901 h 6198513"/>
              <a:gd name="connsiteX2" fmla="*/ 9144001 w 9144001"/>
              <a:gd name="connsiteY2" fmla="*/ 2769513 h 6198513"/>
              <a:gd name="connsiteX3" fmla="*/ 9144000 w 9144001"/>
              <a:gd name="connsiteY3" fmla="*/ 2769513 h 6198513"/>
              <a:gd name="connsiteX4" fmla="*/ 9144000 w 9144001"/>
              <a:gd name="connsiteY4" fmla="*/ 1043901 h 6198513"/>
              <a:gd name="connsiteX5" fmla="*/ 0 w 9144001"/>
              <a:gd name="connsiteY5" fmla="*/ 0 h 6198513"/>
              <a:gd name="connsiteX6" fmla="*/ 9144000 w 9144001"/>
              <a:gd name="connsiteY6" fmla="*/ 0 h 6198513"/>
              <a:gd name="connsiteX7" fmla="*/ 9144000 w 9144001"/>
              <a:gd name="connsiteY7" fmla="*/ 1043901 h 6198513"/>
              <a:gd name="connsiteX8" fmla="*/ 3767139 w 9144001"/>
              <a:gd name="connsiteY8" fmla="*/ 1043901 h 6198513"/>
              <a:gd name="connsiteX9" fmla="*/ 3767139 w 9144001"/>
              <a:gd name="connsiteY9" fmla="*/ 2769513 h 6198513"/>
              <a:gd name="connsiteX10" fmla="*/ 5964837 w 9144001"/>
              <a:gd name="connsiteY10" fmla="*/ 2758536 h 6198513"/>
              <a:gd name="connsiteX11" fmla="*/ 9144000 w 9144001"/>
              <a:gd name="connsiteY11" fmla="*/ 2769513 h 6198513"/>
              <a:gd name="connsiteX12" fmla="*/ 9144000 w 9144001"/>
              <a:gd name="connsiteY12" fmla="*/ 6198513 h 6198513"/>
              <a:gd name="connsiteX13" fmla="*/ 0 w 9144001"/>
              <a:gd name="connsiteY13" fmla="*/ 6198513 h 6198513"/>
              <a:gd name="connsiteX14" fmla="*/ 0 w 9144001"/>
              <a:gd name="connsiteY14" fmla="*/ 0 h 6198513"/>
              <a:gd name="connsiteX0" fmla="*/ 9144000 w 9144001"/>
              <a:gd name="connsiteY0" fmla="*/ 1043901 h 6198513"/>
              <a:gd name="connsiteX1" fmla="*/ 9144001 w 9144001"/>
              <a:gd name="connsiteY1" fmla="*/ 1043901 h 6198513"/>
              <a:gd name="connsiteX2" fmla="*/ 9144001 w 9144001"/>
              <a:gd name="connsiteY2" fmla="*/ 2769513 h 6198513"/>
              <a:gd name="connsiteX3" fmla="*/ 9144000 w 9144001"/>
              <a:gd name="connsiteY3" fmla="*/ 2769513 h 6198513"/>
              <a:gd name="connsiteX4" fmla="*/ 9144000 w 9144001"/>
              <a:gd name="connsiteY4" fmla="*/ 1043901 h 6198513"/>
              <a:gd name="connsiteX5" fmla="*/ 0 w 9144001"/>
              <a:gd name="connsiteY5" fmla="*/ 0 h 6198513"/>
              <a:gd name="connsiteX6" fmla="*/ 9144000 w 9144001"/>
              <a:gd name="connsiteY6" fmla="*/ 0 h 6198513"/>
              <a:gd name="connsiteX7" fmla="*/ 9144000 w 9144001"/>
              <a:gd name="connsiteY7" fmla="*/ 1043901 h 6198513"/>
              <a:gd name="connsiteX8" fmla="*/ 3767139 w 9144001"/>
              <a:gd name="connsiteY8" fmla="*/ 1043901 h 6198513"/>
              <a:gd name="connsiteX9" fmla="*/ 3773489 w 9144001"/>
              <a:gd name="connsiteY9" fmla="*/ 2753638 h 6198513"/>
              <a:gd name="connsiteX10" fmla="*/ 5964837 w 9144001"/>
              <a:gd name="connsiteY10" fmla="*/ 2758536 h 6198513"/>
              <a:gd name="connsiteX11" fmla="*/ 9144000 w 9144001"/>
              <a:gd name="connsiteY11" fmla="*/ 2769513 h 6198513"/>
              <a:gd name="connsiteX12" fmla="*/ 9144000 w 9144001"/>
              <a:gd name="connsiteY12" fmla="*/ 6198513 h 6198513"/>
              <a:gd name="connsiteX13" fmla="*/ 0 w 9144001"/>
              <a:gd name="connsiteY13" fmla="*/ 6198513 h 6198513"/>
              <a:gd name="connsiteX14" fmla="*/ 0 w 9144001"/>
              <a:gd name="connsiteY14" fmla="*/ 0 h 6198513"/>
              <a:gd name="connsiteX0" fmla="*/ 9144000 w 9144001"/>
              <a:gd name="connsiteY0" fmla="*/ 1043901 h 6198513"/>
              <a:gd name="connsiteX1" fmla="*/ 9144001 w 9144001"/>
              <a:gd name="connsiteY1" fmla="*/ 1043901 h 6198513"/>
              <a:gd name="connsiteX2" fmla="*/ 9144001 w 9144001"/>
              <a:gd name="connsiteY2" fmla="*/ 2769513 h 6198513"/>
              <a:gd name="connsiteX3" fmla="*/ 9144000 w 9144001"/>
              <a:gd name="connsiteY3" fmla="*/ 2769513 h 6198513"/>
              <a:gd name="connsiteX4" fmla="*/ 9144000 w 9144001"/>
              <a:gd name="connsiteY4" fmla="*/ 1043901 h 6198513"/>
              <a:gd name="connsiteX5" fmla="*/ 0 w 9144001"/>
              <a:gd name="connsiteY5" fmla="*/ 0 h 6198513"/>
              <a:gd name="connsiteX6" fmla="*/ 9144000 w 9144001"/>
              <a:gd name="connsiteY6" fmla="*/ 0 h 6198513"/>
              <a:gd name="connsiteX7" fmla="*/ 9144000 w 9144001"/>
              <a:gd name="connsiteY7" fmla="*/ 1043901 h 6198513"/>
              <a:gd name="connsiteX8" fmla="*/ 3767139 w 9144001"/>
              <a:gd name="connsiteY8" fmla="*/ 1043901 h 6198513"/>
              <a:gd name="connsiteX9" fmla="*/ 3773489 w 9144001"/>
              <a:gd name="connsiteY9" fmla="*/ 2753638 h 6198513"/>
              <a:gd name="connsiteX10" fmla="*/ 5964837 w 9144001"/>
              <a:gd name="connsiteY10" fmla="*/ 2758536 h 6198513"/>
              <a:gd name="connsiteX11" fmla="*/ 9144000 w 9144001"/>
              <a:gd name="connsiteY11" fmla="*/ 2759988 h 6198513"/>
              <a:gd name="connsiteX12" fmla="*/ 9144000 w 9144001"/>
              <a:gd name="connsiteY12" fmla="*/ 6198513 h 6198513"/>
              <a:gd name="connsiteX13" fmla="*/ 0 w 9144001"/>
              <a:gd name="connsiteY13" fmla="*/ 6198513 h 6198513"/>
              <a:gd name="connsiteX14" fmla="*/ 0 w 9144001"/>
              <a:gd name="connsiteY14" fmla="*/ 0 h 61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1" h="6198513">
                <a:moveTo>
                  <a:pt x="9144000" y="1043901"/>
                </a:moveTo>
                <a:lnTo>
                  <a:pt x="9144001" y="1043901"/>
                </a:lnTo>
                <a:lnTo>
                  <a:pt x="9144001" y="2769513"/>
                </a:lnTo>
                <a:lnTo>
                  <a:pt x="9144000" y="2769513"/>
                </a:lnTo>
                <a:lnTo>
                  <a:pt x="9144000" y="1043901"/>
                </a:lnTo>
                <a:close/>
                <a:moveTo>
                  <a:pt x="0" y="0"/>
                </a:moveTo>
                <a:lnTo>
                  <a:pt x="9144000" y="0"/>
                </a:lnTo>
                <a:lnTo>
                  <a:pt x="9144000" y="1043901"/>
                </a:lnTo>
                <a:lnTo>
                  <a:pt x="3767139" y="1043901"/>
                </a:lnTo>
                <a:cubicBezTo>
                  <a:pt x="3769256" y="1613813"/>
                  <a:pt x="3771372" y="2183726"/>
                  <a:pt x="3773489" y="2753638"/>
                </a:cubicBezTo>
                <a:lnTo>
                  <a:pt x="5964837" y="2758536"/>
                </a:lnTo>
                <a:lnTo>
                  <a:pt x="9144000" y="2759988"/>
                </a:lnTo>
                <a:lnTo>
                  <a:pt x="9144000" y="6198513"/>
                </a:lnTo>
                <a:lnTo>
                  <a:pt x="0" y="6198513"/>
                </a:lnTo>
                <a:lnTo>
                  <a:pt x="0" y="0"/>
                </a:lnTo>
                <a:close/>
              </a:path>
            </a:pathLst>
          </a:cu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2492188"/>
            <a:ext cx="3693460" cy="6062532"/>
          </a:xfrm>
          <a:prstGeom prst="rect">
            <a:avLst/>
          </a:prstGeom>
        </p:spPr>
      </p:pic>
    </p:spTree>
    <p:extLst>
      <p:ext uri="{BB962C8B-B14F-4D97-AF65-F5344CB8AC3E}">
        <p14:creationId xmlns:p14="http://schemas.microsoft.com/office/powerpoint/2010/main" val="131492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A3FE79D-373F-4CAC-816E-B3298FEB470A}"/>
              </a:ext>
            </a:extLst>
          </p:cNvPr>
          <p:cNvSpPr>
            <a:spLocks noGrp="1"/>
          </p:cNvSpPr>
          <p:nvPr>
            <p:ph type="body" sz="quarter" idx="16"/>
          </p:nvPr>
        </p:nvSpPr>
        <p:spPr/>
        <p:txBody>
          <a:bodyPr/>
          <a:lstStyle/>
          <a:p>
            <a:r>
              <a:rPr lang="en-GB" dirty="0"/>
              <a:t>The intelligence offers the DFYa a broad range of applications</a:t>
            </a:r>
          </a:p>
        </p:txBody>
      </p:sp>
      <p:sp>
        <p:nvSpPr>
          <p:cNvPr id="3" name="Textplatzhalter 2">
            <a:extLst>
              <a:ext uri="{FF2B5EF4-FFF2-40B4-BE49-F238E27FC236}">
                <a16:creationId xmlns:a16="http://schemas.microsoft.com/office/drawing/2014/main" id="{757D6D5A-5E1D-4125-B924-3B3C87E814A2}"/>
              </a:ext>
            </a:extLst>
          </p:cNvPr>
          <p:cNvSpPr>
            <a:spLocks noGrp="1"/>
          </p:cNvSpPr>
          <p:nvPr>
            <p:ph type="body" sz="quarter" idx="17"/>
          </p:nvPr>
        </p:nvSpPr>
        <p:spPr>
          <a:xfrm>
            <a:off x="395536" y="1702965"/>
            <a:ext cx="8353177" cy="4821660"/>
          </a:xfrm>
        </p:spPr>
        <p:txBody>
          <a:bodyPr/>
          <a:lstStyle/>
          <a:p>
            <a:r>
              <a:rPr lang="en-US" dirty="0"/>
              <a:t>Exact transfer of large quantities of chemicals</a:t>
            </a:r>
          </a:p>
          <a:p>
            <a:r>
              <a:rPr lang="en-US" dirty="0"/>
              <a:t>Flow-proportional dosing of polymer solutions in the water treatment sector</a:t>
            </a:r>
          </a:p>
          <a:p>
            <a:r>
              <a:rPr lang="en-US" dirty="0"/>
              <a:t>Conveying liquids with large particles</a:t>
            </a:r>
          </a:p>
          <a:p>
            <a:r>
              <a:rPr lang="en-US" dirty="0"/>
              <a:t>Dosage of slurries</a:t>
            </a:r>
          </a:p>
          <a:p>
            <a:r>
              <a:rPr lang="en-US" dirty="0"/>
              <a:t>Dosage of foaming agents in the mining industry</a:t>
            </a:r>
          </a:p>
          <a:p>
            <a:r>
              <a:rPr lang="en-US" dirty="0"/>
              <a:t>Dosing of mash in wineries </a:t>
            </a:r>
            <a:r>
              <a:rPr lang="en-US"/>
              <a:t>– And many </a:t>
            </a:r>
            <a:r>
              <a:rPr lang="en-US" dirty="0"/>
              <a:t>other applications in the food industry </a:t>
            </a:r>
            <a:endParaRPr lang="de-DE" dirty="0"/>
          </a:p>
        </p:txBody>
      </p:sp>
      <p:pic>
        <p:nvPicPr>
          <p:cNvPr id="4" name="Grafik 3">
            <a:extLst>
              <a:ext uri="{FF2B5EF4-FFF2-40B4-BE49-F238E27FC236}">
                <a16:creationId xmlns:a16="http://schemas.microsoft.com/office/drawing/2014/main" id="{C2F37F93-D07D-47AD-A3C9-DBB0AAC29BD7}"/>
              </a:ext>
            </a:extLst>
          </p:cNvPr>
          <p:cNvPicPr>
            <a:picLocks noChangeAspect="1"/>
          </p:cNvPicPr>
          <p:nvPr/>
        </p:nvPicPr>
        <p:blipFill>
          <a:blip r:embed="rId2"/>
          <a:stretch>
            <a:fillRect/>
          </a:stretch>
        </p:blipFill>
        <p:spPr>
          <a:xfrm>
            <a:off x="4957894" y="4873018"/>
            <a:ext cx="3235287" cy="1755250"/>
          </a:xfrm>
          <a:prstGeom prst="rect">
            <a:avLst/>
          </a:prstGeom>
        </p:spPr>
      </p:pic>
      <p:pic>
        <p:nvPicPr>
          <p:cNvPr id="5" name="Grafik 4">
            <a:extLst>
              <a:ext uri="{FF2B5EF4-FFF2-40B4-BE49-F238E27FC236}">
                <a16:creationId xmlns:a16="http://schemas.microsoft.com/office/drawing/2014/main" id="{97981F77-E066-4686-B30E-81AF4487A6BC}"/>
              </a:ext>
            </a:extLst>
          </p:cNvPr>
          <p:cNvPicPr>
            <a:picLocks noChangeAspect="1"/>
          </p:cNvPicPr>
          <p:nvPr/>
        </p:nvPicPr>
        <p:blipFill>
          <a:blip r:embed="rId3"/>
          <a:stretch>
            <a:fillRect/>
          </a:stretch>
        </p:blipFill>
        <p:spPr>
          <a:xfrm>
            <a:off x="858541" y="4873018"/>
            <a:ext cx="3235287" cy="1761366"/>
          </a:xfrm>
          <a:prstGeom prst="rect">
            <a:avLst/>
          </a:prstGeom>
        </p:spPr>
      </p:pic>
    </p:spTree>
    <p:extLst>
      <p:ext uri="{BB962C8B-B14F-4D97-AF65-F5344CB8AC3E}">
        <p14:creationId xmlns:p14="http://schemas.microsoft.com/office/powerpoint/2010/main" val="322304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24775E-5160-44FE-A808-90C30D881C5E}"/>
              </a:ext>
            </a:extLst>
          </p:cNvPr>
          <p:cNvSpPr>
            <a:spLocks noGrp="1"/>
          </p:cNvSpPr>
          <p:nvPr>
            <p:ph type="body" sz="quarter" idx="16"/>
          </p:nvPr>
        </p:nvSpPr>
        <p:spPr>
          <a:xfrm>
            <a:off x="395287" y="764703"/>
            <a:ext cx="8353425" cy="1072485"/>
          </a:xfrm>
        </p:spPr>
        <p:txBody>
          <a:bodyPr/>
          <a:lstStyle/>
          <a:p>
            <a:r>
              <a:rPr lang="en-US" dirty="0"/>
              <a:t>Capacities from 10 ml/h to 108gph can now be covered with peristaltic dosing pumps</a:t>
            </a:r>
            <a:endParaRPr lang="de-DE" dirty="0"/>
          </a:p>
        </p:txBody>
      </p:sp>
      <p:sp>
        <p:nvSpPr>
          <p:cNvPr id="3" name="Textplatzhalter 2">
            <a:extLst>
              <a:ext uri="{FF2B5EF4-FFF2-40B4-BE49-F238E27FC236}">
                <a16:creationId xmlns:a16="http://schemas.microsoft.com/office/drawing/2014/main" id="{FFC11560-2097-47E4-BABA-A97CCAB9E574}"/>
              </a:ext>
            </a:extLst>
          </p:cNvPr>
          <p:cNvSpPr>
            <a:spLocks noGrp="1"/>
          </p:cNvSpPr>
          <p:nvPr>
            <p:ph type="body" sz="quarter" idx="17"/>
          </p:nvPr>
        </p:nvSpPr>
        <p:spPr>
          <a:xfrm>
            <a:off x="395536" y="1837187"/>
            <a:ext cx="2708391" cy="1072485"/>
          </a:xfrm>
        </p:spPr>
        <p:txBody>
          <a:bodyPr/>
          <a:lstStyle/>
          <a:p>
            <a:pPr marL="0" indent="0">
              <a:buNone/>
            </a:pPr>
            <a:r>
              <a:rPr lang="de-DE" dirty="0"/>
              <a:t>	</a:t>
            </a:r>
            <a:r>
              <a:rPr lang="de-DE" b="1" dirty="0" err="1"/>
              <a:t>DFXa</a:t>
            </a:r>
            <a:endParaRPr lang="de-DE" b="1" dirty="0"/>
          </a:p>
          <a:p>
            <a:r>
              <a:rPr lang="de-DE" dirty="0"/>
              <a:t>10 ml/h – 8gph</a:t>
            </a:r>
          </a:p>
          <a:p>
            <a:r>
              <a:rPr lang="de-DE" dirty="0"/>
              <a:t>101psi</a:t>
            </a:r>
          </a:p>
          <a:p>
            <a:pPr marL="0" indent="0">
              <a:buNone/>
            </a:pPr>
            <a:endParaRPr lang="de-DE" dirty="0"/>
          </a:p>
          <a:p>
            <a:endParaRPr lang="de-DE" dirty="0"/>
          </a:p>
        </p:txBody>
      </p:sp>
      <p:pic>
        <p:nvPicPr>
          <p:cNvPr id="4" name="Grafik 3">
            <a:extLst>
              <a:ext uri="{FF2B5EF4-FFF2-40B4-BE49-F238E27FC236}">
                <a16:creationId xmlns:a16="http://schemas.microsoft.com/office/drawing/2014/main" id="{A37243C9-876E-4AC2-9FFD-C30F339434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7301" y="4010678"/>
            <a:ext cx="2349239" cy="2427547"/>
          </a:xfrm>
          <a:prstGeom prst="rect">
            <a:avLst/>
          </a:prstGeom>
        </p:spPr>
      </p:pic>
      <p:sp>
        <p:nvSpPr>
          <p:cNvPr id="6" name="Textplatzhalter 2">
            <a:extLst>
              <a:ext uri="{FF2B5EF4-FFF2-40B4-BE49-F238E27FC236}">
                <a16:creationId xmlns:a16="http://schemas.microsoft.com/office/drawing/2014/main" id="{CD67CDB6-1FC9-483B-A979-503C425E526E}"/>
              </a:ext>
            </a:extLst>
          </p:cNvPr>
          <p:cNvSpPr txBox="1">
            <a:spLocks/>
          </p:cNvSpPr>
          <p:nvPr/>
        </p:nvSpPr>
        <p:spPr>
          <a:xfrm>
            <a:off x="5002491" y="1837186"/>
            <a:ext cx="2708391" cy="119361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kern="1200" baseline="0">
                <a:solidFill>
                  <a:schemeClr val="tx2"/>
                </a:solidFill>
                <a:latin typeface="+mn-lt"/>
                <a:ea typeface="+mn-ea"/>
                <a:cs typeface="+mn-cs"/>
              </a:defRPr>
            </a:lvl1pPr>
            <a:lvl2pPr marL="742950" indent="-285750" algn="l" defTabSz="914400" rtl="0" eaLnBrk="1" latinLnBrk="0" hangingPunct="1">
              <a:spcBef>
                <a:spcPts val="600"/>
              </a:spcBef>
              <a:buClr>
                <a:schemeClr val="accent3"/>
              </a:buClr>
              <a:buFont typeface="Wingdings" charset="2"/>
              <a:buChar char="§"/>
              <a:defRPr sz="1800" kern="1200" baseline="0">
                <a:solidFill>
                  <a:schemeClr val="tx2"/>
                </a:solidFill>
                <a:latin typeface="+mn-lt"/>
                <a:ea typeface="+mn-ea"/>
                <a:cs typeface="+mn-cs"/>
              </a:defRPr>
            </a:lvl2pPr>
            <a:lvl3pPr marL="1143000" indent="-228600" algn="l" defTabSz="914400" rtl="0" eaLnBrk="1" latinLnBrk="0" hangingPunct="1">
              <a:spcBef>
                <a:spcPts val="600"/>
              </a:spcBef>
              <a:buClr>
                <a:schemeClr val="accent3"/>
              </a:buClr>
              <a:buFont typeface="Wingdings" charset="2"/>
              <a:buChar char="§"/>
              <a:defRPr sz="1800" kern="1200" baseline="0">
                <a:solidFill>
                  <a:schemeClr val="tx2"/>
                </a:solidFill>
                <a:latin typeface="+mn-lt"/>
                <a:ea typeface="+mn-ea"/>
                <a:cs typeface="+mn-cs"/>
              </a:defRPr>
            </a:lvl3pPr>
            <a:lvl4pPr marL="1600200" indent="-228600" algn="l" defTabSz="914400" rtl="0" eaLnBrk="1" latinLnBrk="0" hangingPunct="1">
              <a:spcBef>
                <a:spcPct val="20000"/>
              </a:spcBef>
              <a:buClr>
                <a:schemeClr val="accent3"/>
              </a:buClr>
              <a:buFont typeface="Wingdings" charset="2"/>
              <a:buChar char="§"/>
              <a:defRPr sz="1800" kern="1200" baseline="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	</a:t>
            </a:r>
            <a:r>
              <a:rPr lang="de-DE" b="1" dirty="0" err="1"/>
              <a:t>DFYa</a:t>
            </a:r>
            <a:endParaRPr lang="de-DE" b="1" dirty="0"/>
          </a:p>
          <a:p>
            <a:r>
              <a:rPr lang="de-DE" dirty="0"/>
              <a:t>1.45gph – 108 gph</a:t>
            </a:r>
          </a:p>
          <a:p>
            <a:r>
              <a:rPr lang="de-DE" dirty="0"/>
              <a:t>116psi</a:t>
            </a:r>
          </a:p>
        </p:txBody>
      </p:sp>
      <p:sp>
        <p:nvSpPr>
          <p:cNvPr id="11" name="Textfeld 10">
            <a:extLst>
              <a:ext uri="{FF2B5EF4-FFF2-40B4-BE49-F238E27FC236}">
                <a16:creationId xmlns:a16="http://schemas.microsoft.com/office/drawing/2014/main" id="{629C873E-CF6E-4FA3-900F-940C75787719}"/>
              </a:ext>
            </a:extLst>
          </p:cNvPr>
          <p:cNvSpPr txBox="1"/>
          <p:nvPr/>
        </p:nvSpPr>
        <p:spPr>
          <a:xfrm>
            <a:off x="843092" y="3167788"/>
            <a:ext cx="7457813" cy="584775"/>
          </a:xfrm>
          <a:prstGeom prst="rect">
            <a:avLst/>
          </a:prstGeom>
          <a:noFill/>
        </p:spPr>
        <p:txBody>
          <a:bodyPr wrap="square" rtlCol="0">
            <a:spAutoFit/>
          </a:bodyPr>
          <a:lstStyle/>
          <a:p>
            <a:pPr algn="ctr"/>
            <a:r>
              <a:rPr lang="de-DE" sz="1600" b="1" dirty="0">
                <a:solidFill>
                  <a:schemeClr val="tx2"/>
                </a:solidFill>
              </a:rPr>
              <a:t>Both </a:t>
            </a:r>
            <a:r>
              <a:rPr lang="de-DE" sz="1600" b="1" dirty="0" err="1">
                <a:solidFill>
                  <a:schemeClr val="tx2"/>
                </a:solidFill>
              </a:rPr>
              <a:t>pumps</a:t>
            </a:r>
            <a:r>
              <a:rPr lang="de-DE" sz="1600" b="1" dirty="0">
                <a:solidFill>
                  <a:schemeClr val="tx2"/>
                </a:solidFill>
              </a:rPr>
              <a:t> </a:t>
            </a:r>
            <a:r>
              <a:rPr lang="de-DE" sz="1600" b="1" dirty="0" err="1">
                <a:solidFill>
                  <a:schemeClr val="tx2"/>
                </a:solidFill>
              </a:rPr>
              <a:t>come</a:t>
            </a:r>
            <a:r>
              <a:rPr lang="de-DE" sz="1600" b="1" dirty="0">
                <a:solidFill>
                  <a:schemeClr val="tx2"/>
                </a:solidFill>
              </a:rPr>
              <a:t> </a:t>
            </a:r>
            <a:r>
              <a:rPr lang="de-DE" sz="1600" b="1" dirty="0" err="1">
                <a:solidFill>
                  <a:schemeClr val="tx2"/>
                </a:solidFill>
              </a:rPr>
              <a:t>with</a:t>
            </a:r>
            <a:r>
              <a:rPr lang="de-DE" sz="1600" b="1" dirty="0">
                <a:solidFill>
                  <a:schemeClr val="tx2"/>
                </a:solidFill>
              </a:rPr>
              <a:t> </a:t>
            </a:r>
            <a:r>
              <a:rPr lang="de-DE" sz="1600" b="1" dirty="0" err="1">
                <a:solidFill>
                  <a:schemeClr val="tx2"/>
                </a:solidFill>
              </a:rPr>
              <a:t>identical</a:t>
            </a:r>
            <a:r>
              <a:rPr lang="de-DE" sz="1600" b="1" dirty="0">
                <a:solidFill>
                  <a:schemeClr val="tx2"/>
                </a:solidFill>
              </a:rPr>
              <a:t> </a:t>
            </a:r>
            <a:r>
              <a:rPr lang="de-DE" sz="1600" b="1" dirty="0" err="1">
                <a:solidFill>
                  <a:schemeClr val="tx2"/>
                </a:solidFill>
              </a:rPr>
              <a:t>user</a:t>
            </a:r>
            <a:r>
              <a:rPr lang="de-DE" sz="1600" b="1" dirty="0">
                <a:solidFill>
                  <a:schemeClr val="tx2"/>
                </a:solidFill>
              </a:rPr>
              <a:t> interface and </a:t>
            </a:r>
            <a:r>
              <a:rPr lang="de-DE" sz="1600" b="1" dirty="0" err="1">
                <a:solidFill>
                  <a:schemeClr val="tx2"/>
                </a:solidFill>
              </a:rPr>
              <a:t>identical</a:t>
            </a:r>
            <a:r>
              <a:rPr lang="de-DE" sz="1600" b="1" dirty="0">
                <a:solidFill>
                  <a:schemeClr val="tx2"/>
                </a:solidFill>
              </a:rPr>
              <a:t> </a:t>
            </a:r>
            <a:r>
              <a:rPr lang="de-DE" sz="1600" b="1" dirty="0" err="1">
                <a:solidFill>
                  <a:schemeClr val="tx2"/>
                </a:solidFill>
              </a:rPr>
              <a:t>control</a:t>
            </a:r>
            <a:r>
              <a:rPr lang="de-DE" sz="1600" b="1" dirty="0">
                <a:solidFill>
                  <a:schemeClr val="tx2"/>
                </a:solidFill>
              </a:rPr>
              <a:t> </a:t>
            </a:r>
            <a:r>
              <a:rPr lang="de-DE" sz="1600" b="1" dirty="0" err="1">
                <a:solidFill>
                  <a:schemeClr val="tx2"/>
                </a:solidFill>
              </a:rPr>
              <a:t>options</a:t>
            </a:r>
            <a:endParaRPr lang="de-DE" sz="1600" b="1" dirty="0">
              <a:solidFill>
                <a:schemeClr val="tx2"/>
              </a:solidFill>
            </a:endParaRPr>
          </a:p>
        </p:txBody>
      </p:sp>
      <p:pic>
        <p:nvPicPr>
          <p:cNvPr id="8" name="Grafik 7">
            <a:extLst>
              <a:ext uri="{FF2B5EF4-FFF2-40B4-BE49-F238E27FC236}">
                <a16:creationId xmlns:a16="http://schemas.microsoft.com/office/drawing/2014/main" id="{34437CDA-5EBD-4C2B-A8AD-82E499AFAE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367" y="3752563"/>
            <a:ext cx="2044637" cy="2917447"/>
          </a:xfrm>
          <a:prstGeom prst="rect">
            <a:avLst/>
          </a:prstGeom>
        </p:spPr>
      </p:pic>
    </p:spTree>
    <p:extLst>
      <p:ext uri="{BB962C8B-B14F-4D97-AF65-F5344CB8AC3E}">
        <p14:creationId xmlns:p14="http://schemas.microsoft.com/office/powerpoint/2010/main" val="245338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2BD994-C704-465B-8733-17B0543893F8}"/>
              </a:ext>
            </a:extLst>
          </p:cNvPr>
          <p:cNvSpPr>
            <a:spLocks noGrp="1"/>
          </p:cNvSpPr>
          <p:nvPr>
            <p:ph type="body" sz="quarter" idx="16"/>
          </p:nvPr>
        </p:nvSpPr>
        <p:spPr/>
        <p:txBody>
          <a:bodyPr/>
          <a:lstStyle/>
          <a:p>
            <a:r>
              <a:rPr lang="en-US" dirty="0"/>
              <a:t>There is no comparable product on the market</a:t>
            </a:r>
            <a:endParaRPr lang="de-DE" dirty="0"/>
          </a:p>
        </p:txBody>
      </p:sp>
      <p:sp>
        <p:nvSpPr>
          <p:cNvPr id="3" name="Textplatzhalter 2">
            <a:extLst>
              <a:ext uri="{FF2B5EF4-FFF2-40B4-BE49-F238E27FC236}">
                <a16:creationId xmlns:a16="http://schemas.microsoft.com/office/drawing/2014/main" id="{FCB14F10-CD93-40EC-8D0F-B71BE08194BF}"/>
              </a:ext>
            </a:extLst>
          </p:cNvPr>
          <p:cNvSpPr>
            <a:spLocks noGrp="1"/>
          </p:cNvSpPr>
          <p:nvPr>
            <p:ph type="body" sz="quarter" idx="17"/>
          </p:nvPr>
        </p:nvSpPr>
        <p:spPr/>
        <p:txBody>
          <a:bodyPr/>
          <a:lstStyle/>
          <a:p>
            <a:pPr marL="0" indent="0">
              <a:buNone/>
            </a:pPr>
            <a:r>
              <a:rPr lang="en-US" dirty="0"/>
              <a:t>Worldwide there is no intelligent and versatile controllable peristaltic metering pump available which:</a:t>
            </a:r>
          </a:p>
          <a:p>
            <a:r>
              <a:rPr lang="en-US" dirty="0"/>
              <a:t>Has such a high gallon capacity at back pressures of up to 116psi</a:t>
            </a:r>
          </a:p>
          <a:p>
            <a:r>
              <a:rPr lang="en-US" dirty="0"/>
              <a:t>Has fiber reinforced hoses </a:t>
            </a:r>
          </a:p>
          <a:p>
            <a:r>
              <a:rPr lang="en-US" dirty="0"/>
              <a:t>Can dose viscosities of over 40,000 centipoise</a:t>
            </a:r>
            <a:endParaRPr lang="de-DE" dirty="0"/>
          </a:p>
        </p:txBody>
      </p:sp>
    </p:spTree>
    <p:extLst>
      <p:ext uri="{BB962C8B-B14F-4D97-AF65-F5344CB8AC3E}">
        <p14:creationId xmlns:p14="http://schemas.microsoft.com/office/powerpoint/2010/main" val="217424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4294967295"/>
          </p:nvPr>
        </p:nvSpPr>
        <p:spPr>
          <a:xfrm>
            <a:off x="3960027" y="3028950"/>
            <a:ext cx="4841074" cy="1127125"/>
          </a:xfrm>
          <a:prstGeom prst="rect">
            <a:avLst/>
          </a:prstGeom>
        </p:spPr>
        <p:txBody>
          <a:bodyPr>
            <a:noAutofit/>
          </a:bodyPr>
          <a:lstStyle/>
          <a:p>
            <a:pPr>
              <a:lnSpc>
                <a:spcPct val="130000"/>
              </a:lnSpc>
            </a:pPr>
            <a:endParaRPr lang="en-GB" sz="1800" dirty="0"/>
          </a:p>
        </p:txBody>
      </p:sp>
      <p:sp>
        <p:nvSpPr>
          <p:cNvPr id="3" name="Textfeld 2"/>
          <p:cNvSpPr txBox="1"/>
          <p:nvPr/>
        </p:nvSpPr>
        <p:spPr>
          <a:xfrm>
            <a:off x="3973210" y="1809365"/>
            <a:ext cx="4980290" cy="369332"/>
          </a:xfrm>
          <a:prstGeom prst="rect">
            <a:avLst/>
          </a:prstGeom>
          <a:noFill/>
        </p:spPr>
        <p:txBody>
          <a:bodyPr wrap="square" rtlCol="0">
            <a:spAutoFit/>
          </a:bodyPr>
          <a:lstStyle/>
          <a:p>
            <a:r>
              <a:rPr lang="en-GB" noProof="0" dirty="0">
                <a:solidFill>
                  <a:schemeClr val="bg1"/>
                </a:solidFill>
                <a:latin typeface="Arial"/>
                <a:cs typeface="Arial"/>
              </a:rPr>
              <a:t>Thank you for listening.</a:t>
            </a:r>
          </a:p>
        </p:txBody>
      </p:sp>
      <p:sp>
        <p:nvSpPr>
          <p:cNvPr id="4" name="Textfeld 3"/>
          <p:cNvSpPr txBox="1"/>
          <p:nvPr/>
        </p:nvSpPr>
        <p:spPr>
          <a:xfrm>
            <a:off x="3960027" y="2434421"/>
            <a:ext cx="4993473" cy="523220"/>
          </a:xfrm>
          <a:prstGeom prst="rect">
            <a:avLst/>
          </a:prstGeom>
          <a:noFill/>
        </p:spPr>
        <p:txBody>
          <a:bodyPr wrap="square" rtlCol="0">
            <a:spAutoFit/>
          </a:bodyPr>
          <a:lstStyle/>
          <a:p>
            <a:r>
              <a:rPr lang="en-GB" sz="2800" noProof="0" dirty="0">
                <a:solidFill>
                  <a:schemeClr val="accent5"/>
                </a:solidFill>
                <a:latin typeface="Arial"/>
                <a:cs typeface="Arial"/>
              </a:rPr>
              <a:t>And what can I do for you?</a:t>
            </a:r>
          </a:p>
        </p:txBody>
      </p:sp>
    </p:spTree>
    <p:extLst>
      <p:ext uri="{BB962C8B-B14F-4D97-AF65-F5344CB8AC3E}">
        <p14:creationId xmlns:p14="http://schemas.microsoft.com/office/powerpoint/2010/main" val="1960568648"/>
      </p:ext>
    </p:extLst>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7386E73-28D2-4BB4-8E5B-6EE2E1D1E2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93991" y="4832752"/>
            <a:ext cx="2130216" cy="1859651"/>
          </a:xfrm>
          <a:prstGeom prst="rect">
            <a:avLst/>
          </a:prstGeom>
        </p:spPr>
      </p:pic>
      <p:sp>
        <p:nvSpPr>
          <p:cNvPr id="2" name="Textplatzhalter 1">
            <a:extLst>
              <a:ext uri="{FF2B5EF4-FFF2-40B4-BE49-F238E27FC236}">
                <a16:creationId xmlns:a16="http://schemas.microsoft.com/office/drawing/2014/main" id="{C6B0DD64-84D2-495D-8FF4-EB20FD37EB39}"/>
              </a:ext>
            </a:extLst>
          </p:cNvPr>
          <p:cNvSpPr>
            <a:spLocks noGrp="1"/>
          </p:cNvSpPr>
          <p:nvPr>
            <p:ph type="body" sz="quarter" idx="16"/>
          </p:nvPr>
        </p:nvSpPr>
        <p:spPr>
          <a:xfrm>
            <a:off x="395287" y="764704"/>
            <a:ext cx="8353425" cy="913094"/>
          </a:xfrm>
        </p:spPr>
        <p:txBody>
          <a:bodyPr/>
          <a:lstStyle/>
          <a:p>
            <a:r>
              <a:rPr lang="en-US" dirty="0"/>
              <a:t>The DFYa combines the intelligence of the Sigma X with the robustness and high capacity of the DFBa </a:t>
            </a:r>
            <a:endParaRPr lang="de-DE" dirty="0"/>
          </a:p>
        </p:txBody>
      </p:sp>
      <p:sp>
        <p:nvSpPr>
          <p:cNvPr id="3" name="Textplatzhalter 2">
            <a:extLst>
              <a:ext uri="{FF2B5EF4-FFF2-40B4-BE49-F238E27FC236}">
                <a16:creationId xmlns:a16="http://schemas.microsoft.com/office/drawing/2014/main" id="{19A81AB3-D917-409D-89B6-6F9173A1280A}"/>
              </a:ext>
            </a:extLst>
          </p:cNvPr>
          <p:cNvSpPr>
            <a:spLocks noGrp="1"/>
          </p:cNvSpPr>
          <p:nvPr>
            <p:ph type="body" sz="quarter" idx="17"/>
          </p:nvPr>
        </p:nvSpPr>
        <p:spPr>
          <a:xfrm>
            <a:off x="395536" y="1845577"/>
            <a:ext cx="8353177" cy="4679047"/>
          </a:xfrm>
        </p:spPr>
        <p:txBody>
          <a:bodyPr/>
          <a:lstStyle/>
          <a:p>
            <a:r>
              <a:rPr lang="en-US" dirty="0"/>
              <a:t>The brain of the peristaltic dosing pump consists of the Sigma X electronics, which can be found in the foot of the DFYa. The DFYa is driven by the Sigma 3 motor with frequency converter.</a:t>
            </a:r>
            <a:endParaRPr lang="de-DE" dirty="0"/>
          </a:p>
        </p:txBody>
      </p:sp>
      <p:pic>
        <p:nvPicPr>
          <p:cNvPr id="6" name="Grafik 5">
            <a:extLst>
              <a:ext uri="{FF2B5EF4-FFF2-40B4-BE49-F238E27FC236}">
                <a16:creationId xmlns:a16="http://schemas.microsoft.com/office/drawing/2014/main" id="{97A5529F-0A6D-41E7-AFF9-314FDAECA9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325" y="3688572"/>
            <a:ext cx="1867146" cy="2026428"/>
          </a:xfrm>
          <a:prstGeom prst="rect">
            <a:avLst/>
          </a:prstGeom>
        </p:spPr>
      </p:pic>
      <p:cxnSp>
        <p:nvCxnSpPr>
          <p:cNvPr id="10" name="Gerade Verbindung mit Pfeil 9">
            <a:extLst>
              <a:ext uri="{FF2B5EF4-FFF2-40B4-BE49-F238E27FC236}">
                <a16:creationId xmlns:a16="http://schemas.microsoft.com/office/drawing/2014/main" id="{0B443A1A-1972-439C-BA08-212FD18FF892}"/>
              </a:ext>
            </a:extLst>
          </p:cNvPr>
          <p:cNvCxnSpPr/>
          <p:nvPr/>
        </p:nvCxnSpPr>
        <p:spPr>
          <a:xfrm>
            <a:off x="2642532" y="4513277"/>
            <a:ext cx="1082180" cy="7214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AABB38F8-0DAC-40AD-87F5-B60C127C9488}"/>
              </a:ext>
            </a:extLst>
          </p:cNvPr>
          <p:cNvCxnSpPr>
            <a:cxnSpLocks/>
          </p:cNvCxnSpPr>
          <p:nvPr/>
        </p:nvCxnSpPr>
        <p:spPr>
          <a:xfrm flipH="1">
            <a:off x="5325713" y="4478630"/>
            <a:ext cx="1259645" cy="6973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5218501C-0041-47E1-B369-4B2CE9436E33}"/>
              </a:ext>
            </a:extLst>
          </p:cNvPr>
          <p:cNvPicPr>
            <a:picLocks noChangeAspect="1"/>
          </p:cNvPicPr>
          <p:nvPr/>
        </p:nvPicPr>
        <p:blipFill>
          <a:blip r:embed="rId4"/>
          <a:stretch>
            <a:fillRect/>
          </a:stretch>
        </p:blipFill>
        <p:spPr>
          <a:xfrm>
            <a:off x="6765150" y="3581505"/>
            <a:ext cx="1647588" cy="1955229"/>
          </a:xfrm>
          <a:prstGeom prst="rect">
            <a:avLst/>
          </a:prstGeom>
        </p:spPr>
      </p:pic>
    </p:spTree>
    <p:extLst>
      <p:ext uri="{BB962C8B-B14F-4D97-AF65-F5344CB8AC3E}">
        <p14:creationId xmlns:p14="http://schemas.microsoft.com/office/powerpoint/2010/main" val="241353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A6AF70-FAF2-45DC-B331-9E8C6910847C}"/>
              </a:ext>
            </a:extLst>
          </p:cNvPr>
          <p:cNvSpPr>
            <a:spLocks noGrp="1"/>
          </p:cNvSpPr>
          <p:nvPr>
            <p:ph type="body" sz="quarter" idx="16"/>
          </p:nvPr>
        </p:nvSpPr>
        <p:spPr/>
        <p:txBody>
          <a:bodyPr/>
          <a:lstStyle/>
          <a:p>
            <a:r>
              <a:rPr lang="en-US" dirty="0"/>
              <a:t>Features</a:t>
            </a:r>
          </a:p>
        </p:txBody>
      </p:sp>
      <p:sp>
        <p:nvSpPr>
          <p:cNvPr id="3" name="Textplatzhalter 2">
            <a:extLst>
              <a:ext uri="{FF2B5EF4-FFF2-40B4-BE49-F238E27FC236}">
                <a16:creationId xmlns:a16="http://schemas.microsoft.com/office/drawing/2014/main" id="{14E30436-3396-4472-9BB7-E643C262011B}"/>
              </a:ext>
            </a:extLst>
          </p:cNvPr>
          <p:cNvSpPr>
            <a:spLocks noGrp="1"/>
          </p:cNvSpPr>
          <p:nvPr>
            <p:ph type="body" sz="quarter" idx="17"/>
          </p:nvPr>
        </p:nvSpPr>
        <p:spPr>
          <a:xfrm>
            <a:off x="395537" y="1266825"/>
            <a:ext cx="6114104" cy="5257799"/>
          </a:xfrm>
        </p:spPr>
        <p:txBody>
          <a:bodyPr/>
          <a:lstStyle/>
          <a:p>
            <a:r>
              <a:rPr lang="en-US" sz="1800" dirty="0"/>
              <a:t>Large illuminated high resolution LCD</a:t>
            </a:r>
          </a:p>
          <a:p>
            <a:r>
              <a:rPr lang="en-US" sz="1800" dirty="0"/>
              <a:t>Hose Rupture Detection</a:t>
            </a:r>
          </a:p>
          <a:p>
            <a:r>
              <a:rPr lang="en-US" sz="1800" dirty="0" err="1"/>
              <a:t>Halar</a:t>
            </a:r>
            <a:r>
              <a:rPr lang="en-US" sz="1800" dirty="0"/>
              <a:t> Coating Available</a:t>
            </a:r>
          </a:p>
          <a:p>
            <a:r>
              <a:rPr lang="en-US" sz="1800" dirty="0"/>
              <a:t>Suitable for Dosing</a:t>
            </a:r>
          </a:p>
          <a:p>
            <a:pPr lvl="1"/>
            <a:r>
              <a:rPr lang="en-US" dirty="0"/>
              <a:t>Outgassing</a:t>
            </a:r>
          </a:p>
          <a:p>
            <a:pPr lvl="1"/>
            <a:r>
              <a:rPr lang="en-US" dirty="0"/>
              <a:t>Highly viscous (&gt;40,000 centipoise)</a:t>
            </a:r>
          </a:p>
          <a:p>
            <a:pPr lvl="1"/>
            <a:r>
              <a:rPr lang="en-US" dirty="0"/>
              <a:t>Abrasive </a:t>
            </a:r>
          </a:p>
          <a:p>
            <a:pPr lvl="1"/>
            <a:r>
              <a:rPr lang="en-US" dirty="0"/>
              <a:t>Shear-sensitive media</a:t>
            </a:r>
          </a:p>
          <a:p>
            <a:pPr lvl="1"/>
            <a:r>
              <a:rPr lang="en-US" dirty="0"/>
              <a:t>Solids up to ¼ of the inner diameter of hose</a:t>
            </a:r>
          </a:p>
          <a:p>
            <a:r>
              <a:rPr lang="de-DE" sz="1800" dirty="0"/>
              <a:t>Simple Adjustment of Capacity Directly in GPH</a:t>
            </a:r>
          </a:p>
          <a:p>
            <a:r>
              <a:rPr lang="de-DE" sz="1800" dirty="0"/>
              <a:t>Menu Guided Hose Change</a:t>
            </a:r>
          </a:p>
          <a:p>
            <a:r>
              <a:rPr lang="de-DE" sz="1800" dirty="0"/>
              <a:t>Reversible Direction of Rotation</a:t>
            </a:r>
          </a:p>
          <a:p>
            <a:r>
              <a:rPr lang="de-DE" sz="1800" dirty="0"/>
              <a:t>Removable HMI</a:t>
            </a:r>
          </a:p>
          <a:p>
            <a:r>
              <a:rPr lang="de-DE" sz="1800" dirty="0"/>
              <a:t>Dosing Head Orientation Left or Right</a:t>
            </a:r>
          </a:p>
        </p:txBody>
      </p:sp>
      <p:pic>
        <p:nvPicPr>
          <p:cNvPr id="5" name="Grafik 4">
            <a:extLst>
              <a:ext uri="{FF2B5EF4-FFF2-40B4-BE49-F238E27FC236}">
                <a16:creationId xmlns:a16="http://schemas.microsoft.com/office/drawing/2014/main" id="{2AD25BDB-F289-428B-93BF-275CB67D44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79188" y="2187854"/>
            <a:ext cx="2264812" cy="3231610"/>
          </a:xfrm>
          <a:prstGeom prst="rect">
            <a:avLst/>
          </a:prstGeom>
        </p:spPr>
      </p:pic>
      <p:pic>
        <p:nvPicPr>
          <p:cNvPr id="6" name="Picture 5" descr="U:\Kampagnen\2014\Launch-GammaX\Präsentation_Extern\Pump-Summit\gamma-X-displa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9575" y="1190530"/>
            <a:ext cx="1558925" cy="1430337"/>
          </a:xfrm>
          <a:prstGeom prst="rect">
            <a:avLst/>
          </a:prstGeom>
          <a:ln>
            <a:noFill/>
          </a:ln>
          <a:effectLst>
            <a:outerShdw blurRad="292100" dist="139700" dir="2700000" algn="tl" rotWithShape="0">
              <a:srgbClr val="333333">
                <a:alpha val="65000"/>
              </a:srgbClr>
            </a:outerShdw>
          </a:effectLst>
        </p:spPr>
      </p:pic>
      <p:pic>
        <p:nvPicPr>
          <p:cNvPr id="7" name="Picture 6" descr="U:\Kampagnen\2014\Launch-GammaX\Präsentation_Extern\Pump-Summit\gamma-X-led.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3206" y="4730750"/>
            <a:ext cx="1871662" cy="172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381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Technical Features</a:t>
            </a:r>
          </a:p>
        </p:txBody>
      </p:sp>
      <p:sp>
        <p:nvSpPr>
          <p:cNvPr id="3" name="Text Placeholder 2"/>
          <p:cNvSpPr>
            <a:spLocks noGrp="1"/>
          </p:cNvSpPr>
          <p:nvPr>
            <p:ph type="body" sz="quarter" idx="17"/>
          </p:nvPr>
        </p:nvSpPr>
        <p:spPr>
          <a:xfrm>
            <a:off x="395536" y="1295400"/>
            <a:ext cx="8353177" cy="5229225"/>
          </a:xfrm>
        </p:spPr>
        <p:txBody>
          <a:bodyPr/>
          <a:lstStyle/>
          <a:p>
            <a:r>
              <a:rPr lang="en-US" sz="1800" dirty="0"/>
              <a:t>75:1 Turndown</a:t>
            </a:r>
          </a:p>
          <a:p>
            <a:r>
              <a:rPr lang="en-US" altLang="en-US" sz="1800" dirty="0"/>
              <a:t>±2% Repeatability</a:t>
            </a:r>
            <a:endParaRPr lang="en-US" sz="1800" dirty="0"/>
          </a:p>
          <a:p>
            <a:r>
              <a:rPr lang="en-US" sz="1800" dirty="0"/>
              <a:t>Dosage Range 1.5gph to 108gph</a:t>
            </a:r>
          </a:p>
          <a:p>
            <a:r>
              <a:rPr lang="en-US" sz="1800" dirty="0"/>
              <a:t>For Pressures Up to 116psi</a:t>
            </a:r>
          </a:p>
          <a:p>
            <a:r>
              <a:rPr lang="en-US" sz="1800" dirty="0"/>
              <a:t>Suction Lift 26ft</a:t>
            </a:r>
          </a:p>
          <a:p>
            <a:r>
              <a:rPr lang="en-US" sz="1800" dirty="0"/>
              <a:t>Universal Power Supply 100-230VAC </a:t>
            </a:r>
            <a:r>
              <a:rPr lang="en-US" altLang="en-US" sz="1800" dirty="0"/>
              <a:t>±10% 50/60Hz</a:t>
            </a:r>
            <a:endParaRPr lang="en-US" sz="1800" dirty="0"/>
          </a:p>
          <a:p>
            <a:r>
              <a:rPr lang="en-US" sz="1800" dirty="0"/>
              <a:t>Available hose materials:</a:t>
            </a:r>
          </a:p>
          <a:p>
            <a:pPr lvl="1"/>
            <a:r>
              <a:rPr lang="en-US" dirty="0"/>
              <a:t>NR</a:t>
            </a:r>
          </a:p>
          <a:p>
            <a:pPr lvl="1"/>
            <a:r>
              <a:rPr lang="en-US" dirty="0"/>
              <a:t>NBR</a:t>
            </a:r>
          </a:p>
          <a:p>
            <a:pPr lvl="1"/>
            <a:r>
              <a:rPr lang="en-US" dirty="0"/>
              <a:t>NBR-A (food grade)</a:t>
            </a:r>
          </a:p>
          <a:p>
            <a:pPr lvl="1"/>
            <a:r>
              <a:rPr lang="en-US" dirty="0"/>
              <a:t>EPDM</a:t>
            </a:r>
          </a:p>
          <a:p>
            <a:pPr lvl="1"/>
            <a:r>
              <a:rPr lang="en-US" dirty="0" err="1"/>
              <a:t>Hypalon</a:t>
            </a:r>
            <a:endParaRPr lang="en-US" dirty="0"/>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329" y="1413992"/>
            <a:ext cx="6503670" cy="6858000"/>
          </a:xfrm>
          <a:prstGeom prst="rect">
            <a:avLst/>
          </a:prstGeom>
        </p:spPr>
      </p:pic>
    </p:spTree>
    <p:extLst>
      <p:ext uri="{BB962C8B-B14F-4D97-AF65-F5344CB8AC3E}">
        <p14:creationId xmlns:p14="http://schemas.microsoft.com/office/powerpoint/2010/main" val="7155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bwMode="auto">
          <a:xfrm>
            <a:off x="765175" y="1371600"/>
            <a:ext cx="7921625" cy="4022725"/>
          </a:xfrm>
          <a:prstGeom prst="rect">
            <a:avLst/>
          </a:prstGeom>
          <a:noFill/>
          <a:ln w="9525">
            <a:noFill/>
            <a:miter lim="800000"/>
            <a:headEnd/>
            <a:tailEnd/>
          </a:ln>
        </p:spPr>
        <p:txBody>
          <a:bodyPr/>
          <a:lstStyle>
            <a:lvl1pPr marL="266700" indent="-266700" algn="l" rtl="0" eaLnBrk="0" fontAlgn="base" hangingPunct="0">
              <a:spcBef>
                <a:spcPct val="20000"/>
              </a:spcBef>
              <a:spcAft>
                <a:spcPct val="0"/>
              </a:spcAft>
              <a:buClr>
                <a:srgbClr val="EC7C16"/>
              </a:buClr>
              <a:buFont typeface="Wingdings" pitchFamily="2" charset="2"/>
              <a:buChar char="§"/>
              <a:defRPr sz="2000">
                <a:solidFill>
                  <a:schemeClr val="tx1"/>
                </a:solidFill>
                <a:latin typeface="+mn-lt"/>
                <a:ea typeface="+mn-ea"/>
                <a:cs typeface="+mn-cs"/>
              </a:defRPr>
            </a:lvl1pPr>
            <a:lvl2pPr marL="538163" indent="-269875" algn="l" rtl="0" eaLnBrk="0" fontAlgn="base" hangingPunct="0">
              <a:spcBef>
                <a:spcPct val="20000"/>
              </a:spcBef>
              <a:spcAft>
                <a:spcPct val="0"/>
              </a:spcAft>
              <a:buClr>
                <a:srgbClr val="EC7C16"/>
              </a:buClr>
              <a:buFont typeface="Wingdings" pitchFamily="2" charset="2"/>
              <a:buChar char="§"/>
              <a:defRPr sz="2000">
                <a:solidFill>
                  <a:schemeClr val="tx1"/>
                </a:solidFill>
                <a:latin typeface="+mn-lt"/>
              </a:defRPr>
            </a:lvl2pPr>
            <a:lvl3pPr marL="804863" indent="-265113" algn="l" rtl="0" eaLnBrk="0" fontAlgn="base" hangingPunct="0">
              <a:spcBef>
                <a:spcPct val="20000"/>
              </a:spcBef>
              <a:spcAft>
                <a:spcPct val="0"/>
              </a:spcAft>
              <a:buClr>
                <a:srgbClr val="EC7C16"/>
              </a:buClr>
              <a:buFont typeface="Wingdings" pitchFamily="2" charset="2"/>
              <a:buChar char="§"/>
              <a:defRPr sz="2000">
                <a:solidFill>
                  <a:schemeClr val="tx1"/>
                </a:solidFill>
                <a:latin typeface="+mn-lt"/>
              </a:defRPr>
            </a:lvl3pPr>
            <a:lvl4pPr marL="1077913" indent="-271463" algn="l" rtl="0" eaLnBrk="0" fontAlgn="base" hangingPunct="0">
              <a:spcBef>
                <a:spcPct val="20000"/>
              </a:spcBef>
              <a:spcAft>
                <a:spcPct val="0"/>
              </a:spcAft>
              <a:buClr>
                <a:srgbClr val="EC7C16"/>
              </a:buClr>
              <a:buFont typeface="Wingdings" pitchFamily="2" charset="2"/>
              <a:buChar char="§"/>
              <a:defRPr sz="2000">
                <a:solidFill>
                  <a:schemeClr val="tx1"/>
                </a:solidFill>
                <a:latin typeface="+mn-lt"/>
              </a:defRPr>
            </a:lvl4pPr>
            <a:lvl5pPr marL="1344613" indent="-265113" algn="l" rtl="0" eaLnBrk="0" fontAlgn="base" hangingPunct="0">
              <a:spcBef>
                <a:spcPct val="20000"/>
              </a:spcBef>
              <a:spcAft>
                <a:spcPct val="0"/>
              </a:spcAft>
              <a:buClr>
                <a:srgbClr val="EC7C16"/>
              </a:buClr>
              <a:buFont typeface="Wingdings" pitchFamily="2" charset="2"/>
              <a:buChar char="§"/>
              <a:defRPr sz="2000">
                <a:solidFill>
                  <a:schemeClr val="tx1"/>
                </a:solidFill>
                <a:latin typeface="+mn-lt"/>
              </a:defRPr>
            </a:lvl5pPr>
            <a:lvl6pPr marL="1801813" indent="-265113" algn="l" rtl="0" fontAlgn="base">
              <a:spcBef>
                <a:spcPct val="20000"/>
              </a:spcBef>
              <a:spcAft>
                <a:spcPct val="0"/>
              </a:spcAft>
              <a:buClr>
                <a:srgbClr val="EC7C16"/>
              </a:buClr>
              <a:buFont typeface="Wingdings" pitchFamily="2" charset="2"/>
              <a:buChar char="§"/>
              <a:defRPr sz="2000">
                <a:solidFill>
                  <a:schemeClr val="tx1"/>
                </a:solidFill>
                <a:latin typeface="+mn-lt"/>
              </a:defRPr>
            </a:lvl6pPr>
            <a:lvl7pPr marL="2259013" indent="-265113" algn="l" rtl="0" fontAlgn="base">
              <a:spcBef>
                <a:spcPct val="20000"/>
              </a:spcBef>
              <a:spcAft>
                <a:spcPct val="0"/>
              </a:spcAft>
              <a:buClr>
                <a:srgbClr val="EC7C16"/>
              </a:buClr>
              <a:buFont typeface="Wingdings" pitchFamily="2" charset="2"/>
              <a:buChar char="§"/>
              <a:defRPr sz="2000">
                <a:solidFill>
                  <a:schemeClr val="tx1"/>
                </a:solidFill>
                <a:latin typeface="+mn-lt"/>
              </a:defRPr>
            </a:lvl7pPr>
            <a:lvl8pPr marL="2716213" indent="-265113" algn="l" rtl="0" fontAlgn="base">
              <a:spcBef>
                <a:spcPct val="20000"/>
              </a:spcBef>
              <a:spcAft>
                <a:spcPct val="0"/>
              </a:spcAft>
              <a:buClr>
                <a:srgbClr val="EC7C16"/>
              </a:buClr>
              <a:buFont typeface="Wingdings" pitchFamily="2" charset="2"/>
              <a:buChar char="§"/>
              <a:defRPr sz="2000">
                <a:solidFill>
                  <a:schemeClr val="tx1"/>
                </a:solidFill>
                <a:latin typeface="+mn-lt"/>
              </a:defRPr>
            </a:lvl8pPr>
            <a:lvl9pPr marL="3173413" indent="-265113" algn="l" rtl="0" fontAlgn="base">
              <a:spcBef>
                <a:spcPct val="20000"/>
              </a:spcBef>
              <a:spcAft>
                <a:spcPct val="0"/>
              </a:spcAft>
              <a:buClr>
                <a:srgbClr val="EC7C16"/>
              </a:buClr>
              <a:buFont typeface="Wingdings" pitchFamily="2" charset="2"/>
              <a:buChar char="§"/>
              <a:defRPr sz="2000">
                <a:solidFill>
                  <a:schemeClr val="tx1"/>
                </a:solidFill>
                <a:latin typeface="+mn-lt"/>
              </a:defRPr>
            </a:lvl9pPr>
          </a:lstStyle>
          <a:p>
            <a:pPr marL="0" indent="0">
              <a:buFont typeface="Wingdings" pitchFamily="2" charset="2"/>
              <a:buNone/>
              <a:defRPr/>
            </a:pPr>
            <a:r>
              <a:rPr lang="de-DE" altLang="de-DE" b="1" dirty="0">
                <a:solidFill>
                  <a:srgbClr val="0D2A66"/>
                </a:solidFill>
                <a:cs typeface="Arial" pitchFamily="34" charset="0"/>
              </a:rPr>
              <a:t>Inputs</a:t>
            </a:r>
          </a:p>
          <a:p>
            <a:pPr marL="266700" lvl="1" indent="-266700">
              <a:defRPr/>
            </a:pPr>
            <a:r>
              <a:rPr lang="de-DE" altLang="de-DE" sz="1800" dirty="0">
                <a:solidFill>
                  <a:srgbClr val="0D2A66"/>
                </a:solidFill>
                <a:cs typeface="Arial" pitchFamily="34" charset="0"/>
              </a:rPr>
              <a:t>M</a:t>
            </a:r>
            <a:r>
              <a:rPr lang="de-DE" altLang="de-DE" sz="1800" dirty="0">
                <a:solidFill>
                  <a:srgbClr val="002060"/>
                </a:solidFill>
              </a:rPr>
              <a:t>anual</a:t>
            </a:r>
          </a:p>
          <a:p>
            <a:pPr marL="266700" lvl="1" indent="-266700">
              <a:defRPr/>
            </a:pPr>
            <a:r>
              <a:rPr lang="de-DE" altLang="de-DE" sz="1800" dirty="0">
                <a:solidFill>
                  <a:srgbClr val="002060"/>
                </a:solidFill>
                <a:cs typeface="+mn-cs"/>
              </a:rPr>
              <a:t>Contact/Batch</a:t>
            </a:r>
          </a:p>
          <a:p>
            <a:pPr marL="266700" lvl="1" indent="-266700">
              <a:defRPr/>
            </a:pPr>
            <a:r>
              <a:rPr lang="de-DE" altLang="de-DE" sz="1800" dirty="0">
                <a:solidFill>
                  <a:srgbClr val="002060"/>
                </a:solidFill>
                <a:cs typeface="+mn-cs"/>
              </a:rPr>
              <a:t>Analog (0/4....20mA)</a:t>
            </a:r>
          </a:p>
          <a:p>
            <a:pPr marL="266700" lvl="1" indent="-266700">
              <a:defRPr/>
            </a:pPr>
            <a:r>
              <a:rPr lang="de-DE" altLang="de-DE" sz="1800" dirty="0">
                <a:solidFill>
                  <a:srgbClr val="002060"/>
                </a:solidFill>
                <a:cs typeface="+mn-cs"/>
              </a:rPr>
              <a:t>Timer</a:t>
            </a:r>
          </a:p>
          <a:p>
            <a:pPr marL="266700" lvl="1" indent="-266700">
              <a:defRPr/>
            </a:pPr>
            <a:r>
              <a:rPr lang="de-DE" altLang="de-DE" sz="1800" dirty="0">
                <a:solidFill>
                  <a:srgbClr val="002060"/>
                </a:solidFill>
                <a:cs typeface="+mn-cs"/>
              </a:rPr>
              <a:t>Pause</a:t>
            </a:r>
          </a:p>
          <a:p>
            <a:pPr marL="266700" lvl="1" indent="-266700">
              <a:defRPr/>
            </a:pPr>
            <a:r>
              <a:rPr lang="en-US" sz="1800" dirty="0">
                <a:solidFill>
                  <a:srgbClr val="002060"/>
                </a:solidFill>
                <a:cs typeface="+mn-cs"/>
              </a:rPr>
              <a:t>Auxiliary</a:t>
            </a:r>
            <a:r>
              <a:rPr lang="de-DE" altLang="de-DE" sz="1800" dirty="0">
                <a:solidFill>
                  <a:srgbClr val="002060"/>
                </a:solidFill>
                <a:cs typeface="+mn-cs"/>
              </a:rPr>
              <a:t> frequency</a:t>
            </a:r>
          </a:p>
          <a:p>
            <a:pPr marL="266700" lvl="1" indent="-266700">
              <a:defRPr/>
            </a:pPr>
            <a:r>
              <a:rPr lang="de-DE" altLang="de-DE" sz="1800" dirty="0">
                <a:solidFill>
                  <a:srgbClr val="002060"/>
                </a:solidFill>
                <a:cs typeface="+mn-cs"/>
              </a:rPr>
              <a:t>2 </a:t>
            </a:r>
            <a:r>
              <a:rPr lang="de-DE" altLang="de-DE" sz="1800" dirty="0" err="1">
                <a:solidFill>
                  <a:srgbClr val="002060"/>
                </a:solidFill>
                <a:cs typeface="+mn-cs"/>
              </a:rPr>
              <a:t>stage</a:t>
            </a:r>
            <a:r>
              <a:rPr lang="de-DE" altLang="de-DE" sz="1800" dirty="0">
                <a:solidFill>
                  <a:srgbClr val="002060"/>
                </a:solidFill>
                <a:cs typeface="+mn-cs"/>
              </a:rPr>
              <a:t> </a:t>
            </a:r>
            <a:r>
              <a:rPr lang="de-DE" altLang="de-DE" sz="1800" dirty="0" err="1">
                <a:solidFill>
                  <a:srgbClr val="002060"/>
                </a:solidFill>
                <a:cs typeface="+mn-cs"/>
              </a:rPr>
              <a:t>level</a:t>
            </a:r>
            <a:r>
              <a:rPr lang="de-DE" altLang="de-DE" sz="1800" dirty="0">
                <a:solidFill>
                  <a:srgbClr val="002060"/>
                </a:solidFill>
                <a:cs typeface="+mn-cs"/>
              </a:rPr>
              <a:t> </a:t>
            </a:r>
            <a:r>
              <a:rPr lang="de-DE" altLang="de-DE" sz="1800" dirty="0" err="1">
                <a:solidFill>
                  <a:srgbClr val="002060"/>
                </a:solidFill>
                <a:cs typeface="+mn-cs"/>
              </a:rPr>
              <a:t>switch</a:t>
            </a:r>
            <a:endParaRPr lang="de-DE" altLang="de-DE" sz="1800" dirty="0">
              <a:solidFill>
                <a:srgbClr val="002060"/>
              </a:solidFill>
              <a:cs typeface="+mn-cs"/>
            </a:endParaRPr>
          </a:p>
          <a:p>
            <a:pPr marL="0" lvl="1" indent="0">
              <a:buFont typeface="Calibri" pitchFamily="34" charset="0"/>
              <a:buNone/>
              <a:defRPr/>
            </a:pPr>
            <a:endParaRPr lang="de-DE" altLang="de-DE" sz="2200" dirty="0">
              <a:solidFill>
                <a:srgbClr val="0D2A66"/>
              </a:solidFill>
              <a:cs typeface="Arial" pitchFamily="34" charset="0"/>
            </a:endParaRPr>
          </a:p>
          <a:p>
            <a:pPr marL="0" indent="0">
              <a:buFont typeface="Wingdings" pitchFamily="2" charset="2"/>
              <a:buNone/>
              <a:defRPr/>
            </a:pPr>
            <a:r>
              <a:rPr lang="de-DE" altLang="de-DE" b="1" dirty="0">
                <a:solidFill>
                  <a:srgbClr val="0D2A66"/>
                </a:solidFill>
                <a:cs typeface="Arial" pitchFamily="34" charset="0"/>
              </a:rPr>
              <a:t>Communication</a:t>
            </a:r>
          </a:p>
          <a:p>
            <a:pPr marL="266700" lvl="1" indent="-266700">
              <a:defRPr/>
            </a:pPr>
            <a:r>
              <a:rPr lang="de-DE" altLang="de-DE" sz="1800" dirty="0">
                <a:solidFill>
                  <a:srgbClr val="002060"/>
                </a:solidFill>
                <a:cs typeface="+mn-cs"/>
              </a:rPr>
              <a:t>Fieldbus as Profibus, Profinet, CANopen,</a:t>
            </a:r>
          </a:p>
          <a:p>
            <a:pPr marL="0" lvl="1" indent="0">
              <a:buNone/>
              <a:defRPr/>
            </a:pPr>
            <a:r>
              <a:rPr lang="de-DE" altLang="de-DE" sz="1800" dirty="0">
                <a:solidFill>
                  <a:srgbClr val="002060"/>
                </a:solidFill>
              </a:rPr>
              <a:t>    DULCOnnex</a:t>
            </a:r>
          </a:p>
        </p:txBody>
      </p:sp>
      <p:sp>
        <p:nvSpPr>
          <p:cNvPr id="2" name="Textplatzhalter 1">
            <a:extLst>
              <a:ext uri="{FF2B5EF4-FFF2-40B4-BE49-F238E27FC236}">
                <a16:creationId xmlns:a16="http://schemas.microsoft.com/office/drawing/2014/main" id="{D6F5A8A3-2CA9-408D-83E8-E99E3BE8B360}"/>
              </a:ext>
            </a:extLst>
          </p:cNvPr>
          <p:cNvSpPr>
            <a:spLocks noGrp="1"/>
          </p:cNvSpPr>
          <p:nvPr>
            <p:ph type="body" sz="quarter" idx="16"/>
          </p:nvPr>
        </p:nvSpPr>
        <p:spPr>
          <a:xfrm>
            <a:off x="395287" y="764703"/>
            <a:ext cx="8353425" cy="864071"/>
          </a:xfrm>
        </p:spPr>
        <p:txBody>
          <a:bodyPr/>
          <a:lstStyle/>
          <a:p>
            <a:r>
              <a:rPr lang="en-US" dirty="0"/>
              <a:t>Technical Features</a:t>
            </a:r>
          </a:p>
        </p:txBody>
      </p:sp>
      <p:pic>
        <p:nvPicPr>
          <p:cNvPr id="5" name="Grafik 4">
            <a:extLst>
              <a:ext uri="{FF2B5EF4-FFF2-40B4-BE49-F238E27FC236}">
                <a16:creationId xmlns:a16="http://schemas.microsoft.com/office/drawing/2014/main" id="{6C2B91D2-28CE-451B-80B1-D140BD0D23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070722" y="3642991"/>
            <a:ext cx="2376432" cy="25972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Inhaltsplatzhalter 2"/>
          <p:cNvSpPr txBox="1">
            <a:spLocks/>
          </p:cNvSpPr>
          <p:nvPr/>
        </p:nvSpPr>
        <p:spPr bwMode="auto">
          <a:xfrm>
            <a:off x="4267200" y="1447800"/>
            <a:ext cx="4419600" cy="4022725"/>
          </a:xfrm>
          <a:prstGeom prst="rect">
            <a:avLst/>
          </a:prstGeom>
          <a:noFill/>
          <a:ln w="9525">
            <a:noFill/>
            <a:miter lim="800000"/>
            <a:headEnd/>
            <a:tailEnd/>
          </a:ln>
        </p:spPr>
        <p:txBody>
          <a:bodyPr lIns="0" rIns="0"/>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indent="-3175" eaLnBrk="1" hangingPunct="1">
              <a:buFont typeface="Wingdings" pitchFamily="2" charset="2"/>
              <a:buNone/>
              <a:defRPr/>
            </a:pPr>
            <a:r>
              <a:rPr lang="de-DE" altLang="de-DE" sz="2000" b="1" dirty="0">
                <a:solidFill>
                  <a:srgbClr val="0D2A66"/>
                </a:solidFill>
                <a:latin typeface="Arial" pitchFamily="34" charset="0"/>
                <a:cs typeface="Arial" pitchFamily="34" charset="0"/>
              </a:rPr>
              <a:t>Outputs</a:t>
            </a:r>
          </a:p>
          <a:p>
            <a:pPr marL="266700" lvl="1" indent="-266700">
              <a:spcBef>
                <a:spcPct val="20000"/>
              </a:spcBef>
              <a:buClr>
                <a:srgbClr val="EC7C16"/>
              </a:buClr>
              <a:buFont typeface="Wingdings" pitchFamily="2" charset="2"/>
              <a:buChar char="§"/>
              <a:defRPr/>
            </a:pPr>
            <a:r>
              <a:rPr lang="de-DE" altLang="de-DE" dirty="0">
                <a:solidFill>
                  <a:srgbClr val="002060"/>
                </a:solidFill>
                <a:latin typeface="+mn-lt"/>
              </a:rPr>
              <a:t>Fault Indicating Relay</a:t>
            </a:r>
          </a:p>
          <a:p>
            <a:pPr marL="266700" lvl="1" indent="-266700">
              <a:spcBef>
                <a:spcPct val="20000"/>
              </a:spcBef>
              <a:buClr>
                <a:srgbClr val="EC7C16"/>
              </a:buClr>
              <a:buFont typeface="Wingdings" pitchFamily="2" charset="2"/>
              <a:buChar char="§"/>
              <a:defRPr/>
            </a:pPr>
            <a:r>
              <a:rPr lang="de-DE" altLang="de-DE" dirty="0">
                <a:solidFill>
                  <a:srgbClr val="002060"/>
                </a:solidFill>
                <a:latin typeface="+mn-lt"/>
              </a:rPr>
              <a:t>Fault Indicating + Pacing</a:t>
            </a:r>
          </a:p>
          <a:p>
            <a:pPr marL="266700" lvl="1" indent="-266700">
              <a:spcBef>
                <a:spcPct val="20000"/>
              </a:spcBef>
              <a:buClr>
                <a:srgbClr val="EC7C16"/>
              </a:buClr>
              <a:buFont typeface="Wingdings" pitchFamily="2" charset="2"/>
              <a:buChar char="§"/>
              <a:defRPr/>
            </a:pPr>
            <a:r>
              <a:rPr lang="de-DE" altLang="de-DE" dirty="0">
                <a:solidFill>
                  <a:srgbClr val="002060"/>
                </a:solidFill>
                <a:latin typeface="+mn-lt"/>
              </a:rPr>
              <a:t>Fault Indicating + Analog 0/4-20 mA</a:t>
            </a:r>
          </a:p>
          <a:p>
            <a:pPr marL="266700" lvl="1" indent="-266700">
              <a:spcBef>
                <a:spcPct val="20000"/>
              </a:spcBef>
              <a:buClr>
                <a:srgbClr val="EC7C16"/>
              </a:buClr>
              <a:buFont typeface="Wingdings" pitchFamily="2" charset="2"/>
              <a:buChar char="§"/>
              <a:defRPr/>
            </a:pPr>
            <a:r>
              <a:rPr lang="de-DE" altLang="de-DE" dirty="0">
                <a:solidFill>
                  <a:srgbClr val="002060"/>
                </a:solidFill>
                <a:latin typeface="+mn-lt"/>
              </a:rPr>
              <a:t>Hose Rupture Detection</a:t>
            </a:r>
          </a:p>
        </p:txBody>
      </p:sp>
    </p:spTree>
    <p:extLst>
      <p:ext uri="{BB962C8B-B14F-4D97-AF65-F5344CB8AC3E}">
        <p14:creationId xmlns:p14="http://schemas.microsoft.com/office/powerpoint/2010/main" val="396604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6A4B19-1456-4746-9D18-C1DA325BE8C6}"/>
              </a:ext>
            </a:extLst>
          </p:cNvPr>
          <p:cNvSpPr>
            <a:spLocks noGrp="1"/>
          </p:cNvSpPr>
          <p:nvPr>
            <p:ph type="body" sz="quarter" idx="16"/>
          </p:nvPr>
        </p:nvSpPr>
        <p:spPr>
          <a:xfrm>
            <a:off x="395287" y="764703"/>
            <a:ext cx="8353425" cy="864071"/>
          </a:xfrm>
        </p:spPr>
        <p:txBody>
          <a:bodyPr/>
          <a:lstStyle/>
          <a:p>
            <a:r>
              <a:rPr lang="en-GB" dirty="0"/>
              <a:t>Universal User Interface</a:t>
            </a:r>
          </a:p>
        </p:txBody>
      </p:sp>
      <p:sp>
        <p:nvSpPr>
          <p:cNvPr id="3" name="Textplatzhalter 2">
            <a:extLst>
              <a:ext uri="{FF2B5EF4-FFF2-40B4-BE49-F238E27FC236}">
                <a16:creationId xmlns:a16="http://schemas.microsoft.com/office/drawing/2014/main" id="{ABC36343-7683-4669-8F90-2DA8ED7BCF43}"/>
              </a:ext>
            </a:extLst>
          </p:cNvPr>
          <p:cNvSpPr>
            <a:spLocks noGrp="1"/>
          </p:cNvSpPr>
          <p:nvPr>
            <p:ph type="body" sz="quarter" idx="17"/>
          </p:nvPr>
        </p:nvSpPr>
        <p:spPr>
          <a:xfrm>
            <a:off x="395536" y="1428750"/>
            <a:ext cx="8353177" cy="5095875"/>
          </a:xfrm>
        </p:spPr>
        <p:txBody>
          <a:bodyPr/>
          <a:lstStyle/>
          <a:p>
            <a:r>
              <a:rPr lang="en-US" dirty="0"/>
              <a:t>Use of the Sigma X HMI (removable)</a:t>
            </a:r>
          </a:p>
          <a:p>
            <a:r>
              <a:rPr lang="en-US" dirty="0"/>
              <a:t>Operation via click wheel and 4 buttons</a:t>
            </a:r>
          </a:p>
          <a:p>
            <a:r>
              <a:rPr lang="en-GB" dirty="0"/>
              <a:t>Fully visible status LED</a:t>
            </a:r>
          </a:p>
          <a:p>
            <a:r>
              <a:rPr lang="en-GB" dirty="0"/>
              <a:t>The user interface and menu are now identical</a:t>
            </a:r>
          </a:p>
          <a:p>
            <a:pPr lvl="1"/>
            <a:r>
              <a:rPr lang="de-DE" dirty="0"/>
              <a:t>Gamma X</a:t>
            </a:r>
          </a:p>
          <a:p>
            <a:pPr lvl="1"/>
            <a:r>
              <a:rPr lang="de-DE" dirty="0"/>
              <a:t>Gamma XL</a:t>
            </a:r>
          </a:p>
          <a:p>
            <a:pPr lvl="1"/>
            <a:r>
              <a:rPr lang="de-DE" dirty="0"/>
              <a:t>Sigma X</a:t>
            </a:r>
          </a:p>
          <a:p>
            <a:pPr lvl="1"/>
            <a:r>
              <a:rPr lang="de-DE" dirty="0"/>
              <a:t>DULCO flex Control (DFXa)</a:t>
            </a:r>
          </a:p>
          <a:p>
            <a:pPr lvl="1"/>
            <a:r>
              <a:rPr lang="de-DE" dirty="0"/>
              <a:t>DULCO flex Control (DFYa)</a:t>
            </a:r>
          </a:p>
        </p:txBody>
      </p:sp>
      <p:pic>
        <p:nvPicPr>
          <p:cNvPr id="5" name="Grafik 4">
            <a:extLst>
              <a:ext uri="{FF2B5EF4-FFF2-40B4-BE49-F238E27FC236}">
                <a16:creationId xmlns:a16="http://schemas.microsoft.com/office/drawing/2014/main" id="{AFBA9A62-218E-4B2A-8BD0-8F2292F898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967979" y="1651463"/>
            <a:ext cx="2992771" cy="2244578"/>
          </a:xfrm>
          <a:prstGeom prst="rect">
            <a:avLst/>
          </a:prstGeom>
        </p:spPr>
      </p:pic>
      <p:sp>
        <p:nvSpPr>
          <p:cNvPr id="6" name="TextBox 5"/>
          <p:cNvSpPr txBox="1">
            <a:spLocks noChangeArrowheads="1"/>
          </p:cNvSpPr>
          <p:nvPr/>
        </p:nvSpPr>
        <p:spPr bwMode="auto">
          <a:xfrm>
            <a:off x="6100763" y="4392612"/>
            <a:ext cx="32051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1pPr>
            <a:lvl2pPr marL="75088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2pPr>
            <a:lvl3pPr marL="97313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3pPr>
            <a:lvl4pPr marL="1263650"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4pPr>
            <a:lvl5pPr marL="1538288" indent="-266700">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5pPr>
            <a:lvl6pPr marL="19954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6pPr>
            <a:lvl7pPr marL="24526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7pPr>
            <a:lvl8pPr marL="29098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8pPr>
            <a:lvl9pPr marL="33670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9pPr>
          </a:lstStyle>
          <a:p>
            <a:pPr eaLnBrk="1" hangingPunct="1">
              <a:spcBef>
                <a:spcPct val="0"/>
              </a:spcBef>
              <a:buClrTx/>
              <a:buFontTx/>
              <a:buNone/>
            </a:pPr>
            <a:r>
              <a:rPr lang="en-US" altLang="en-US" sz="1100" b="1" dirty="0">
                <a:solidFill>
                  <a:schemeClr val="tx1"/>
                </a:solidFill>
              </a:rPr>
              <a:t>Operating indicator</a:t>
            </a:r>
          </a:p>
          <a:p>
            <a:pPr eaLnBrk="1" hangingPunct="1">
              <a:spcBef>
                <a:spcPct val="0"/>
              </a:spcBef>
              <a:buClrTx/>
              <a:buFontTx/>
              <a:buNone/>
            </a:pPr>
            <a:endParaRPr lang="en-US" altLang="en-US" sz="1100" b="1" dirty="0">
              <a:solidFill>
                <a:schemeClr val="tx1"/>
              </a:solidFill>
            </a:endParaRPr>
          </a:p>
          <a:p>
            <a:pPr eaLnBrk="1" hangingPunct="1">
              <a:spcBef>
                <a:spcPct val="0"/>
              </a:spcBef>
              <a:buClrTx/>
              <a:buFontTx/>
              <a:buNone/>
            </a:pPr>
            <a:r>
              <a:rPr lang="en-US" altLang="en-US" sz="1100" b="1" dirty="0">
                <a:solidFill>
                  <a:schemeClr val="tx1"/>
                </a:solidFill>
              </a:rPr>
              <a:t>GREEN</a:t>
            </a:r>
            <a:r>
              <a:rPr lang="en-US" altLang="en-US" sz="1100" dirty="0">
                <a:solidFill>
                  <a:schemeClr val="tx1"/>
                </a:solidFill>
              </a:rPr>
              <a:t>: no faults or alarm messages. Blinks signaling each stroke</a:t>
            </a:r>
          </a:p>
          <a:p>
            <a:pPr eaLnBrk="1" hangingPunct="1">
              <a:spcBef>
                <a:spcPct val="0"/>
              </a:spcBef>
              <a:buClrTx/>
              <a:buFontTx/>
              <a:buNone/>
            </a:pPr>
            <a:endParaRPr lang="en-US" altLang="en-US" sz="1100" b="1" dirty="0">
              <a:solidFill>
                <a:schemeClr val="tx1"/>
              </a:solidFill>
            </a:endParaRPr>
          </a:p>
          <a:p>
            <a:pPr eaLnBrk="1" hangingPunct="1">
              <a:spcBef>
                <a:spcPct val="0"/>
              </a:spcBef>
              <a:buClrTx/>
              <a:buFontTx/>
              <a:buNone/>
            </a:pPr>
            <a:r>
              <a:rPr lang="en-US" altLang="en-US" sz="1100" b="1" dirty="0">
                <a:solidFill>
                  <a:schemeClr val="tx1"/>
                </a:solidFill>
              </a:rPr>
              <a:t>YELLOW: </a:t>
            </a:r>
            <a:r>
              <a:rPr lang="en-US" altLang="en-US" sz="1100" dirty="0">
                <a:solidFill>
                  <a:schemeClr val="tx1"/>
                </a:solidFill>
              </a:rPr>
              <a:t>alarm, the pump </a:t>
            </a:r>
            <a:r>
              <a:rPr lang="de-DE" altLang="en-US" sz="1100" dirty="0">
                <a:solidFill>
                  <a:schemeClr val="tx1"/>
                </a:solidFill>
              </a:rPr>
              <a:t>continues dose</a:t>
            </a:r>
          </a:p>
          <a:p>
            <a:pPr eaLnBrk="1" hangingPunct="1">
              <a:spcBef>
                <a:spcPct val="0"/>
              </a:spcBef>
              <a:buClrTx/>
              <a:buFontTx/>
              <a:buNone/>
            </a:pPr>
            <a:r>
              <a:rPr lang="en-US" altLang="en-US" sz="1100" b="1" dirty="0">
                <a:solidFill>
                  <a:schemeClr val="tx1"/>
                </a:solidFill>
              </a:rPr>
              <a:t> e.g. </a:t>
            </a:r>
            <a:r>
              <a:rPr lang="en-US" altLang="en-US" sz="1100" dirty="0">
                <a:solidFill>
                  <a:schemeClr val="tx1"/>
                </a:solidFill>
              </a:rPr>
              <a:t>first stage float</a:t>
            </a:r>
          </a:p>
          <a:p>
            <a:pPr eaLnBrk="1" hangingPunct="1">
              <a:spcBef>
                <a:spcPct val="0"/>
              </a:spcBef>
              <a:buClrTx/>
              <a:buFontTx/>
              <a:buNone/>
            </a:pPr>
            <a:endParaRPr lang="en-US" altLang="en-US" sz="1100" dirty="0">
              <a:solidFill>
                <a:schemeClr val="tx1"/>
              </a:solidFill>
            </a:endParaRPr>
          </a:p>
          <a:p>
            <a:pPr eaLnBrk="1" hangingPunct="1">
              <a:spcBef>
                <a:spcPct val="0"/>
              </a:spcBef>
              <a:buClrTx/>
              <a:buFontTx/>
              <a:buNone/>
            </a:pPr>
            <a:r>
              <a:rPr lang="en-US" altLang="en-US" sz="1100" b="1" dirty="0">
                <a:solidFill>
                  <a:schemeClr val="tx1"/>
                </a:solidFill>
              </a:rPr>
              <a:t>RED: </a:t>
            </a:r>
            <a:r>
              <a:rPr lang="en-US" altLang="en-US" sz="1100" dirty="0">
                <a:solidFill>
                  <a:schemeClr val="tx1"/>
                </a:solidFill>
              </a:rPr>
              <a:t>critical error, the pump stops</a:t>
            </a:r>
          </a:p>
          <a:p>
            <a:pPr eaLnBrk="1" hangingPunct="1">
              <a:spcBef>
                <a:spcPct val="0"/>
              </a:spcBef>
              <a:buClrTx/>
              <a:buFontTx/>
              <a:buNone/>
            </a:pPr>
            <a:r>
              <a:rPr lang="en-US" altLang="en-US" sz="1100" b="1" dirty="0">
                <a:solidFill>
                  <a:schemeClr val="tx1"/>
                </a:solidFill>
              </a:rPr>
              <a:t>e.g</a:t>
            </a:r>
            <a:r>
              <a:rPr lang="en-US" altLang="en-US" sz="1100" dirty="0">
                <a:solidFill>
                  <a:schemeClr val="tx1"/>
                </a:solidFill>
              </a:rPr>
              <a:t>. second stage float</a:t>
            </a:r>
          </a:p>
          <a:p>
            <a:pPr eaLnBrk="1" hangingPunct="1">
              <a:spcBef>
                <a:spcPct val="0"/>
              </a:spcBef>
              <a:buClrTx/>
              <a:buFontTx/>
              <a:buNone/>
            </a:pPr>
            <a:endParaRPr lang="en-US" altLang="en-US" sz="1100" b="1" dirty="0">
              <a:solidFill>
                <a:schemeClr val="tx1"/>
              </a:solidFill>
            </a:endParaRPr>
          </a:p>
        </p:txBody>
      </p:sp>
      <p:sp>
        <p:nvSpPr>
          <p:cNvPr id="7" name="Abgerundetes Rechteck 22"/>
          <p:cNvSpPr>
            <a:spLocks noChangeArrowheads="1"/>
          </p:cNvSpPr>
          <p:nvPr/>
        </p:nvSpPr>
        <p:spPr bwMode="auto">
          <a:xfrm>
            <a:off x="5956300" y="4730750"/>
            <a:ext cx="144463" cy="361950"/>
          </a:xfrm>
          <a:prstGeom prst="roundRect">
            <a:avLst>
              <a:gd name="adj" fmla="val 16667"/>
            </a:avLst>
          </a:prstGeom>
          <a:solidFill>
            <a:srgbClr val="66FF33"/>
          </a:solidFill>
          <a:ln w="12700" algn="ctr">
            <a:solidFill>
              <a:schemeClr val="tx1"/>
            </a:solidFill>
            <a:round/>
            <a:headEnd/>
            <a:tailEnd/>
          </a:ln>
          <a:effectLst>
            <a:prstShdw prst="shdw17" dist="17961" dir="13500000">
              <a:schemeClr val="bg2"/>
            </a:prstShdw>
          </a:effectLst>
        </p:spPr>
        <p:txBody>
          <a:bodyPr wrap="none" anchor="ctr"/>
          <a:lstStyle>
            <a:lvl1pPr>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1pPr>
            <a:lvl2pPr marL="75088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2pPr>
            <a:lvl3pPr marL="97313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3pPr>
            <a:lvl4pPr marL="1263650"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4pPr>
            <a:lvl5pPr marL="1538288" indent="-266700">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5pPr>
            <a:lvl6pPr marL="19954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6pPr>
            <a:lvl7pPr marL="24526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7pPr>
            <a:lvl8pPr marL="29098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8pPr>
            <a:lvl9pPr marL="33670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9pPr>
          </a:lstStyle>
          <a:p>
            <a:pPr eaLnBrk="1" hangingPunct="1">
              <a:spcBef>
                <a:spcPct val="0"/>
              </a:spcBef>
              <a:buClrTx/>
              <a:buFontTx/>
              <a:buNone/>
            </a:pPr>
            <a:endParaRPr lang="de-DE" altLang="en-US" sz="1800">
              <a:solidFill>
                <a:schemeClr val="tx1"/>
              </a:solidFill>
            </a:endParaRPr>
          </a:p>
        </p:txBody>
      </p:sp>
      <p:sp>
        <p:nvSpPr>
          <p:cNvPr id="8" name="Abgerundetes Rechteck 23"/>
          <p:cNvSpPr>
            <a:spLocks noChangeArrowheads="1"/>
          </p:cNvSpPr>
          <p:nvPr/>
        </p:nvSpPr>
        <p:spPr bwMode="auto">
          <a:xfrm>
            <a:off x="5956300" y="5295900"/>
            <a:ext cx="144463" cy="363537"/>
          </a:xfrm>
          <a:prstGeom prst="roundRect">
            <a:avLst>
              <a:gd name="adj" fmla="val 16667"/>
            </a:avLst>
          </a:prstGeom>
          <a:solidFill>
            <a:srgbClr val="FFFF00"/>
          </a:solidFill>
          <a:ln w="12700" algn="ctr">
            <a:solidFill>
              <a:schemeClr val="tx1"/>
            </a:solidFill>
            <a:round/>
            <a:headEnd/>
            <a:tailEnd/>
          </a:ln>
          <a:effectLst>
            <a:prstShdw prst="shdw17" dist="17961" dir="13500000">
              <a:schemeClr val="bg2"/>
            </a:prstShdw>
          </a:effectLst>
        </p:spPr>
        <p:txBody>
          <a:bodyPr wrap="none" anchor="ctr"/>
          <a:lstStyle>
            <a:lvl1pPr>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1pPr>
            <a:lvl2pPr marL="75088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2pPr>
            <a:lvl3pPr marL="97313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3pPr>
            <a:lvl4pPr marL="1263650"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4pPr>
            <a:lvl5pPr marL="1538288" indent="-266700">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5pPr>
            <a:lvl6pPr marL="19954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6pPr>
            <a:lvl7pPr marL="24526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7pPr>
            <a:lvl8pPr marL="29098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8pPr>
            <a:lvl9pPr marL="33670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9pPr>
          </a:lstStyle>
          <a:p>
            <a:pPr eaLnBrk="1" hangingPunct="1">
              <a:spcBef>
                <a:spcPct val="0"/>
              </a:spcBef>
              <a:buClrTx/>
              <a:buFontTx/>
              <a:buNone/>
            </a:pPr>
            <a:endParaRPr lang="de-DE" altLang="en-US" sz="1800">
              <a:solidFill>
                <a:schemeClr val="tx1"/>
              </a:solidFill>
            </a:endParaRPr>
          </a:p>
        </p:txBody>
      </p:sp>
      <p:sp>
        <p:nvSpPr>
          <p:cNvPr id="9" name="Abgerundetes Rechteck 24"/>
          <p:cNvSpPr>
            <a:spLocks noChangeArrowheads="1"/>
          </p:cNvSpPr>
          <p:nvPr/>
        </p:nvSpPr>
        <p:spPr bwMode="auto">
          <a:xfrm>
            <a:off x="5956300" y="5802312"/>
            <a:ext cx="144463" cy="363538"/>
          </a:xfrm>
          <a:prstGeom prst="roundRect">
            <a:avLst>
              <a:gd name="adj" fmla="val 16667"/>
            </a:avLst>
          </a:prstGeom>
          <a:solidFill>
            <a:srgbClr val="FF0000"/>
          </a:solidFill>
          <a:ln w="12700" algn="ctr">
            <a:solidFill>
              <a:schemeClr val="tx1"/>
            </a:solidFill>
            <a:round/>
            <a:headEnd/>
            <a:tailEnd/>
          </a:ln>
          <a:effectLst>
            <a:prstShdw prst="shdw17" dist="17961" dir="13500000">
              <a:schemeClr val="bg2"/>
            </a:prstShdw>
          </a:effectLst>
        </p:spPr>
        <p:txBody>
          <a:bodyPr wrap="none" anchor="ctr"/>
          <a:lstStyle>
            <a:lvl1pPr>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1pPr>
            <a:lvl2pPr marL="75088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2pPr>
            <a:lvl3pPr marL="973138"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3pPr>
            <a:lvl4pPr marL="1263650" indent="-269875">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4pPr>
            <a:lvl5pPr marL="1538288" indent="-266700">
              <a:spcBef>
                <a:spcPct val="20000"/>
              </a:spcBef>
              <a:buClr>
                <a:srgbClr val="EC7C16"/>
              </a:buClr>
              <a:buFont typeface="Wingdings" panose="05000000000000000000" pitchFamily="2" charset="2"/>
              <a:buChar char="§"/>
              <a:defRPr sz="2600">
                <a:solidFill>
                  <a:srgbClr val="002060"/>
                </a:solidFill>
                <a:latin typeface="Arial" panose="020B0604020202020204" pitchFamily="34" charset="0"/>
              </a:defRPr>
            </a:lvl5pPr>
            <a:lvl6pPr marL="19954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6pPr>
            <a:lvl7pPr marL="24526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7pPr>
            <a:lvl8pPr marL="29098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8pPr>
            <a:lvl9pPr marL="3367088" indent="-266700" eaLnBrk="0" fontAlgn="base" hangingPunct="0">
              <a:spcBef>
                <a:spcPct val="20000"/>
              </a:spcBef>
              <a:spcAft>
                <a:spcPct val="0"/>
              </a:spcAft>
              <a:buClr>
                <a:srgbClr val="EC7C16"/>
              </a:buClr>
              <a:buFont typeface="Wingdings" panose="05000000000000000000" pitchFamily="2" charset="2"/>
              <a:buChar char="§"/>
              <a:defRPr sz="2600">
                <a:solidFill>
                  <a:srgbClr val="002060"/>
                </a:solidFill>
                <a:latin typeface="Arial" panose="020B0604020202020204" pitchFamily="34" charset="0"/>
              </a:defRPr>
            </a:lvl9pPr>
          </a:lstStyle>
          <a:p>
            <a:pPr eaLnBrk="1" hangingPunct="1">
              <a:spcBef>
                <a:spcPct val="0"/>
              </a:spcBef>
              <a:buClrTx/>
              <a:buFontTx/>
              <a:buNone/>
            </a:pPr>
            <a:endParaRPr lang="de-DE" altLang="en-US" sz="1800">
              <a:solidFill>
                <a:schemeClr val="tx1"/>
              </a:solidFill>
            </a:endParaRPr>
          </a:p>
        </p:txBody>
      </p:sp>
    </p:spTree>
    <p:extLst>
      <p:ext uri="{BB962C8B-B14F-4D97-AF65-F5344CB8AC3E}">
        <p14:creationId xmlns:p14="http://schemas.microsoft.com/office/powerpoint/2010/main" val="34341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Dimensions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515" y="764704"/>
            <a:ext cx="6503670" cy="6858000"/>
          </a:xfrm>
          <a:prstGeom prst="rect">
            <a:avLst/>
          </a:prstGeom>
        </p:spPr>
      </p:pic>
      <p:cxnSp>
        <p:nvCxnSpPr>
          <p:cNvPr id="5" name="Straight Connector 4"/>
          <p:cNvCxnSpPr/>
          <p:nvPr/>
        </p:nvCxnSpPr>
        <p:spPr>
          <a:xfrm>
            <a:off x="2771775" y="5048250"/>
            <a:ext cx="1228725" cy="1033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00500" y="5929313"/>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1775" y="4900613"/>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8"/>
          <p:cNvSpPr txBox="1">
            <a:spLocks noChangeArrowheads="1"/>
          </p:cNvSpPr>
          <p:nvPr/>
        </p:nvSpPr>
        <p:spPr bwMode="auto">
          <a:xfrm>
            <a:off x="2827972" y="5569744"/>
            <a:ext cx="60864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eaLnBrk="1" hangingPunct="1"/>
            <a:r>
              <a:rPr lang="en-US" altLang="en-US" dirty="0"/>
              <a:t>22” </a:t>
            </a:r>
          </a:p>
        </p:txBody>
      </p:sp>
      <p:cxnSp>
        <p:nvCxnSpPr>
          <p:cNvPr id="12" name="Straight Connector 11"/>
          <p:cNvCxnSpPr/>
          <p:nvPr/>
        </p:nvCxnSpPr>
        <p:spPr>
          <a:xfrm>
            <a:off x="6810375" y="1771650"/>
            <a:ext cx="0" cy="4157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19525" y="3033713"/>
            <a:ext cx="285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67500" y="5929313"/>
            <a:ext cx="285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667500" y="1771650"/>
            <a:ext cx="2857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00500" y="6071629"/>
            <a:ext cx="2371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72225" y="5919229"/>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18"/>
          <p:cNvSpPr txBox="1">
            <a:spLocks noChangeArrowheads="1"/>
          </p:cNvSpPr>
          <p:nvPr/>
        </p:nvSpPr>
        <p:spPr bwMode="auto">
          <a:xfrm>
            <a:off x="4860607" y="6034088"/>
            <a:ext cx="842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eaLnBrk="1" hangingPunct="1"/>
            <a:r>
              <a:rPr lang="en-US" altLang="en-US" dirty="0"/>
              <a:t>12.5” </a:t>
            </a:r>
          </a:p>
        </p:txBody>
      </p:sp>
      <p:sp>
        <p:nvSpPr>
          <p:cNvPr id="28" name="TextBox 18"/>
          <p:cNvSpPr txBox="1">
            <a:spLocks noChangeArrowheads="1"/>
          </p:cNvSpPr>
          <p:nvPr/>
        </p:nvSpPr>
        <p:spPr bwMode="auto">
          <a:xfrm>
            <a:off x="7038975" y="3650456"/>
            <a:ext cx="800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eaLnBrk="1" hangingPunct="1"/>
            <a:r>
              <a:rPr lang="en-US" altLang="en-US" dirty="0"/>
              <a:t>18.5” </a:t>
            </a:r>
          </a:p>
        </p:txBody>
      </p:sp>
    </p:spTree>
    <p:extLst>
      <p:ext uri="{BB962C8B-B14F-4D97-AF65-F5344CB8AC3E}">
        <p14:creationId xmlns:p14="http://schemas.microsoft.com/office/powerpoint/2010/main" val="414108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A7F4645-5490-43E8-A689-BFFDEA5B90DF}"/>
              </a:ext>
            </a:extLst>
          </p:cNvPr>
          <p:cNvSpPr>
            <a:spLocks noGrp="1"/>
          </p:cNvSpPr>
          <p:nvPr>
            <p:ph type="body" sz="quarter" idx="16"/>
          </p:nvPr>
        </p:nvSpPr>
        <p:spPr>
          <a:xfrm>
            <a:off x="395287" y="764703"/>
            <a:ext cx="8353425" cy="904705"/>
          </a:xfrm>
        </p:spPr>
        <p:txBody>
          <a:bodyPr/>
          <a:lstStyle/>
          <a:p>
            <a:r>
              <a:rPr lang="en-US" dirty="0"/>
              <a:t>What Pump to Use</a:t>
            </a:r>
          </a:p>
        </p:txBody>
      </p:sp>
      <p:sp>
        <p:nvSpPr>
          <p:cNvPr id="3" name="Textplatzhalter 2">
            <a:extLst>
              <a:ext uri="{FF2B5EF4-FFF2-40B4-BE49-F238E27FC236}">
                <a16:creationId xmlns:a16="http://schemas.microsoft.com/office/drawing/2014/main" id="{9D134A4D-FDB8-4674-987B-48A602DD67E5}"/>
              </a:ext>
            </a:extLst>
          </p:cNvPr>
          <p:cNvSpPr>
            <a:spLocks noGrp="1"/>
          </p:cNvSpPr>
          <p:nvPr>
            <p:ph type="body" sz="quarter" idx="17"/>
          </p:nvPr>
        </p:nvSpPr>
        <p:spPr>
          <a:xfrm>
            <a:off x="395536" y="1381125"/>
            <a:ext cx="8353177" cy="5143500"/>
          </a:xfrm>
        </p:spPr>
        <p:txBody>
          <a:bodyPr/>
          <a:lstStyle/>
          <a:p>
            <a:r>
              <a:rPr lang="en-GB" b="1" dirty="0"/>
              <a:t>When do I use a peristaltic metering pump?</a:t>
            </a:r>
          </a:p>
          <a:p>
            <a:pPr lvl="1"/>
            <a:r>
              <a:rPr lang="en-GB" dirty="0"/>
              <a:t>High viscosity media</a:t>
            </a:r>
          </a:p>
          <a:p>
            <a:pPr lvl="1"/>
            <a:r>
              <a:rPr lang="en-GB" dirty="0"/>
              <a:t>Outgassing media</a:t>
            </a:r>
          </a:p>
          <a:p>
            <a:pPr lvl="1"/>
            <a:r>
              <a:rPr lang="en-GB" dirty="0"/>
              <a:t>Abrasive media</a:t>
            </a:r>
          </a:p>
          <a:p>
            <a:pPr lvl="1"/>
            <a:r>
              <a:rPr lang="en-GB" dirty="0"/>
              <a:t>Large particles in the medium</a:t>
            </a:r>
          </a:p>
          <a:p>
            <a:pPr lvl="1"/>
            <a:r>
              <a:rPr lang="en-GB" dirty="0"/>
              <a:t>Shear sensitive media</a:t>
            </a:r>
          </a:p>
          <a:p>
            <a:pPr lvl="1"/>
            <a:r>
              <a:rPr lang="en-GB" dirty="0"/>
              <a:t>High suction lift needed</a:t>
            </a:r>
          </a:p>
          <a:p>
            <a:r>
              <a:rPr lang="en-US" b="1" dirty="0"/>
              <a:t>When do I use a diaphragm pump?</a:t>
            </a:r>
          </a:p>
          <a:p>
            <a:pPr lvl="1"/>
            <a:r>
              <a:rPr lang="en-US" dirty="0"/>
              <a:t>Continuous operation (significantly longer maintenance intervals)</a:t>
            </a:r>
          </a:p>
          <a:p>
            <a:pPr lvl="1"/>
            <a:r>
              <a:rPr lang="en-US" dirty="0"/>
              <a:t>Filling tasks (adjustable stroke length and stroke frequency)</a:t>
            </a:r>
          </a:p>
          <a:p>
            <a:pPr lvl="1"/>
            <a:r>
              <a:rPr lang="en-US" dirty="0"/>
              <a:t>High precision dosages</a:t>
            </a:r>
          </a:p>
          <a:p>
            <a:pPr lvl="1"/>
            <a:r>
              <a:rPr lang="en-US" dirty="0"/>
              <a:t>High pressures (&gt;116psi)</a:t>
            </a:r>
          </a:p>
          <a:p>
            <a:endParaRPr lang="de-DE" dirty="0"/>
          </a:p>
          <a:p>
            <a:endParaRPr lang="de-DE" dirty="0"/>
          </a:p>
        </p:txBody>
      </p:sp>
    </p:spTree>
    <p:extLst>
      <p:ext uri="{BB962C8B-B14F-4D97-AF65-F5344CB8AC3E}">
        <p14:creationId xmlns:p14="http://schemas.microsoft.com/office/powerpoint/2010/main" val="62376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84F7AF-CB6E-40D3-B4D2-E890E8254E01}"/>
              </a:ext>
            </a:extLst>
          </p:cNvPr>
          <p:cNvSpPr>
            <a:spLocks noGrp="1"/>
          </p:cNvSpPr>
          <p:nvPr>
            <p:ph type="body" sz="quarter" idx="16"/>
          </p:nvPr>
        </p:nvSpPr>
        <p:spPr>
          <a:xfrm>
            <a:off x="395287" y="764703"/>
            <a:ext cx="8353425" cy="887927"/>
          </a:xfrm>
        </p:spPr>
        <p:txBody>
          <a:bodyPr/>
          <a:lstStyle/>
          <a:p>
            <a:r>
              <a:rPr lang="en-US" dirty="0"/>
              <a:t>Clear differentiation from </a:t>
            </a:r>
            <a:r>
              <a:rPr lang="en-US" dirty="0" err="1"/>
              <a:t>DFBa</a:t>
            </a:r>
            <a:endParaRPr lang="en-US" dirty="0"/>
          </a:p>
        </p:txBody>
      </p:sp>
      <p:sp>
        <p:nvSpPr>
          <p:cNvPr id="3" name="Textplatzhalter 2">
            <a:extLst>
              <a:ext uri="{FF2B5EF4-FFF2-40B4-BE49-F238E27FC236}">
                <a16:creationId xmlns:a16="http://schemas.microsoft.com/office/drawing/2014/main" id="{F5C44CC0-C3C6-4238-B88F-7D7075999E25}"/>
              </a:ext>
            </a:extLst>
          </p:cNvPr>
          <p:cNvSpPr>
            <a:spLocks noGrp="1"/>
          </p:cNvSpPr>
          <p:nvPr>
            <p:ph type="body" sz="quarter" idx="17"/>
          </p:nvPr>
        </p:nvSpPr>
        <p:spPr>
          <a:xfrm>
            <a:off x="4598565" y="1579839"/>
            <a:ext cx="4050629" cy="4895850"/>
          </a:xfrm>
        </p:spPr>
        <p:txBody>
          <a:bodyPr/>
          <a:lstStyle/>
          <a:p>
            <a:pPr marL="0" indent="0" algn="ctr">
              <a:buNone/>
            </a:pPr>
            <a:r>
              <a:rPr lang="de-DE" b="1" dirty="0"/>
              <a:t>DFYa</a:t>
            </a:r>
            <a:r>
              <a:rPr lang="de-DE" dirty="0"/>
              <a:t>: </a:t>
            </a:r>
          </a:p>
          <a:p>
            <a:r>
              <a:rPr lang="en-US" dirty="0" err="1"/>
              <a:t>DFYa</a:t>
            </a:r>
            <a:r>
              <a:rPr lang="en-US" dirty="0"/>
              <a:t> is a true peristaltic “</a:t>
            </a:r>
            <a:r>
              <a:rPr lang="en-US" b="1" dirty="0"/>
              <a:t>METERING”</a:t>
            </a:r>
            <a:r>
              <a:rPr lang="en-US" dirty="0"/>
              <a:t> pump</a:t>
            </a:r>
          </a:p>
          <a:p>
            <a:r>
              <a:rPr lang="en-US" dirty="0"/>
              <a:t>Many control options</a:t>
            </a:r>
          </a:p>
          <a:p>
            <a:r>
              <a:rPr lang="en-US" dirty="0"/>
              <a:t>Very good price-performance ratio thanks to economies of scale</a:t>
            </a:r>
          </a:p>
          <a:p>
            <a:endParaRPr lang="de-DE" dirty="0"/>
          </a:p>
          <a:p>
            <a:endParaRPr lang="de-DE" dirty="0"/>
          </a:p>
          <a:p>
            <a:endParaRPr lang="de-DE" dirty="0"/>
          </a:p>
          <a:p>
            <a:endParaRPr lang="de-DE" dirty="0"/>
          </a:p>
          <a:p>
            <a:endParaRPr lang="de-DE" dirty="0"/>
          </a:p>
        </p:txBody>
      </p:sp>
      <p:sp>
        <p:nvSpPr>
          <p:cNvPr id="4" name="Textplatzhalter 2">
            <a:extLst>
              <a:ext uri="{FF2B5EF4-FFF2-40B4-BE49-F238E27FC236}">
                <a16:creationId xmlns:a16="http://schemas.microsoft.com/office/drawing/2014/main" id="{D65F796A-8324-4D66-9580-80E3F9FCEE0B}"/>
              </a:ext>
            </a:extLst>
          </p:cNvPr>
          <p:cNvSpPr txBox="1">
            <a:spLocks/>
          </p:cNvSpPr>
          <p:nvPr/>
        </p:nvSpPr>
        <p:spPr>
          <a:xfrm>
            <a:off x="547936" y="1579839"/>
            <a:ext cx="4050629" cy="48958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chemeClr val="accent5"/>
              </a:buClr>
              <a:buSzTx/>
              <a:buFont typeface="Wingdings" charset="2"/>
              <a:buChar char="§"/>
              <a:tabLst/>
              <a:defRPr sz="2000" kern="1200" baseline="0">
                <a:solidFill>
                  <a:schemeClr val="tx2"/>
                </a:solidFill>
                <a:latin typeface="+mn-lt"/>
                <a:ea typeface="+mn-ea"/>
                <a:cs typeface="+mn-cs"/>
              </a:defRPr>
            </a:lvl1pPr>
            <a:lvl2pPr marL="742950" indent="-285750" algn="l" defTabSz="914400" rtl="0" eaLnBrk="1" latinLnBrk="0" hangingPunct="1">
              <a:spcBef>
                <a:spcPts val="600"/>
              </a:spcBef>
              <a:buClr>
                <a:schemeClr val="accent3"/>
              </a:buClr>
              <a:buFont typeface="Wingdings" charset="2"/>
              <a:buChar char="§"/>
              <a:defRPr sz="1800" kern="1200" baseline="0">
                <a:solidFill>
                  <a:schemeClr val="tx2"/>
                </a:solidFill>
                <a:latin typeface="+mn-lt"/>
                <a:ea typeface="+mn-ea"/>
                <a:cs typeface="+mn-cs"/>
              </a:defRPr>
            </a:lvl2pPr>
            <a:lvl3pPr marL="1143000" indent="-228600" algn="l" defTabSz="914400" rtl="0" eaLnBrk="1" latinLnBrk="0" hangingPunct="1">
              <a:spcBef>
                <a:spcPts val="600"/>
              </a:spcBef>
              <a:buClr>
                <a:schemeClr val="accent3"/>
              </a:buClr>
              <a:buFont typeface="Wingdings" charset="2"/>
              <a:buChar char="§"/>
              <a:defRPr sz="1800" kern="1200" baseline="0">
                <a:solidFill>
                  <a:schemeClr val="tx2"/>
                </a:solidFill>
                <a:latin typeface="+mn-lt"/>
                <a:ea typeface="+mn-ea"/>
                <a:cs typeface="+mn-cs"/>
              </a:defRPr>
            </a:lvl3pPr>
            <a:lvl4pPr marL="1600200" indent="-228600" algn="l" defTabSz="914400" rtl="0" eaLnBrk="1" latinLnBrk="0" hangingPunct="1">
              <a:spcBef>
                <a:spcPct val="20000"/>
              </a:spcBef>
              <a:buClr>
                <a:schemeClr val="accent3"/>
              </a:buClr>
              <a:buFont typeface="Wingdings" charset="2"/>
              <a:buChar char="§"/>
              <a:defRPr sz="1800" kern="1200" baseline="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e-DE" b="1" dirty="0"/>
              <a:t>DFBa</a:t>
            </a:r>
            <a:r>
              <a:rPr lang="de-DE" dirty="0"/>
              <a:t>: </a:t>
            </a:r>
          </a:p>
          <a:p>
            <a:r>
              <a:rPr lang="en-US" dirty="0" err="1"/>
              <a:t>DFBa</a:t>
            </a:r>
            <a:r>
              <a:rPr lang="en-US" dirty="0"/>
              <a:t> is a peristaltic pump for transferring liquids</a:t>
            </a:r>
          </a:p>
          <a:p>
            <a:r>
              <a:rPr lang="en-US" dirty="0"/>
              <a:t>Dosing can be controlled by switching the DFBa on and off.</a:t>
            </a:r>
          </a:p>
          <a:p>
            <a:r>
              <a:rPr lang="en-US" dirty="0"/>
              <a:t>The DFBa can be equipped with a VFD</a:t>
            </a:r>
            <a:endParaRPr lang="de-DE" dirty="0"/>
          </a:p>
          <a:p>
            <a:endParaRPr lang="de-DE" dirty="0"/>
          </a:p>
          <a:p>
            <a:endParaRPr lang="de-DE" dirty="0"/>
          </a:p>
          <a:p>
            <a:endParaRPr lang="de-DE" dirty="0"/>
          </a:p>
        </p:txBody>
      </p:sp>
      <p:pic>
        <p:nvPicPr>
          <p:cNvPr id="5" name="Grafik 4">
            <a:extLst>
              <a:ext uri="{FF2B5EF4-FFF2-40B4-BE49-F238E27FC236}">
                <a16:creationId xmlns:a16="http://schemas.microsoft.com/office/drawing/2014/main" id="{8A69A4F5-1490-441B-B573-CB8324799E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5564" y="4876931"/>
            <a:ext cx="1915372" cy="1408739"/>
          </a:xfrm>
          <a:prstGeom prst="rect">
            <a:avLst/>
          </a:prstGeom>
        </p:spPr>
      </p:pic>
      <p:pic>
        <p:nvPicPr>
          <p:cNvPr id="7" name="Grafik 6">
            <a:extLst>
              <a:ext uri="{FF2B5EF4-FFF2-40B4-BE49-F238E27FC236}">
                <a16:creationId xmlns:a16="http://schemas.microsoft.com/office/drawing/2014/main" id="{30DFCC56-8FB7-4197-AABF-EE0E91648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1095" y="4318514"/>
            <a:ext cx="2105568" cy="2440097"/>
          </a:xfrm>
          <a:prstGeom prst="rect">
            <a:avLst/>
          </a:prstGeom>
        </p:spPr>
      </p:pic>
    </p:spTree>
    <p:extLst>
      <p:ext uri="{BB962C8B-B14F-4D97-AF65-F5344CB8AC3E}">
        <p14:creationId xmlns:p14="http://schemas.microsoft.com/office/powerpoint/2010/main" val="2759482188"/>
      </p:ext>
    </p:extLst>
  </p:cSld>
  <p:clrMapOvr>
    <a:masterClrMapping/>
  </p:clrMapOvr>
</p:sld>
</file>

<file path=ppt/theme/theme1.xml><?xml version="1.0" encoding="utf-8"?>
<a:theme xmlns:a="http://schemas.openxmlformats.org/drawingml/2006/main" name="ProMinent Template 01_2016">
  <a:themeElements>
    <a:clrScheme name="Benutzerdefiniert 1">
      <a:dk1>
        <a:srgbClr val="282828"/>
      </a:dk1>
      <a:lt1>
        <a:sysClr val="window" lastClr="FFFFFF"/>
      </a:lt1>
      <a:dk2>
        <a:srgbClr val="032950"/>
      </a:dk2>
      <a:lt2>
        <a:srgbClr val="EFF5FF"/>
      </a:lt2>
      <a:accent1>
        <a:srgbClr val="032950"/>
      </a:accent1>
      <a:accent2>
        <a:srgbClr val="4D71A0"/>
      </a:accent2>
      <a:accent3>
        <a:srgbClr val="728CB5"/>
      </a:accent3>
      <a:accent4>
        <a:srgbClr val="EFF5FF"/>
      </a:accent4>
      <a:accent5>
        <a:srgbClr val="EC7C16"/>
      </a:accent5>
      <a:accent6>
        <a:srgbClr val="D7DBDE"/>
      </a:accent6>
      <a:hlink>
        <a:srgbClr val="032950"/>
      </a:hlink>
      <a:folHlink>
        <a:srgbClr val="032950"/>
      </a:folHlink>
    </a:clrScheme>
    <a:fontScheme name="ProMine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sz="1600" dirty="0">
            <a:solidFill>
              <a:schemeClr val="tx2"/>
            </a:solidFill>
          </a:defRPr>
        </a:defPPr>
      </a:lstStyle>
    </a:txDef>
  </a:objectDefaults>
  <a:extraClrSchemeLst/>
  <a:extLst>
    <a:ext uri="{05A4C25C-085E-4340-85A3-A5531E510DB2}">
      <thm15:themeFamily xmlns:thm15="http://schemas.microsoft.com/office/thememl/2012/main" name="ProMinent_PowerPoint_template_04_2017_DE_not_published.pptx" id="{322521D5-52B5-44FB-B0DA-1B093ED465B9}" vid="{AC403904-A9FA-46D5-BD66-CB4AF711C40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ProMinent_PowerPoint_template_04_2017_DE</Template>
  <TotalTime>126</TotalTime>
  <Words>1460</Words>
  <Application>Microsoft Macintosh PowerPoint</Application>
  <PresentationFormat>On-screen Show (4:3)</PresentationFormat>
  <Paragraphs>151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ProMinent Template 01_2016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ProMinent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Marcolini, Daniel</dc:creator>
  <cp:lastModifiedBy>Staniszewski, Scott</cp:lastModifiedBy>
  <cp:revision>97</cp:revision>
  <dcterms:created xsi:type="dcterms:W3CDTF">2019-07-31T11:58:39Z</dcterms:created>
  <dcterms:modified xsi:type="dcterms:W3CDTF">2021-07-23T12:07:20Z</dcterms:modified>
</cp:coreProperties>
</file>