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6" r:id="rId5"/>
    <p:sldId id="268" r:id="rId6"/>
    <p:sldId id="270" r:id="rId7"/>
    <p:sldId id="260" r:id="rId8"/>
    <p:sldId id="264" r:id="rId9"/>
    <p:sldId id="261" r:id="rId10"/>
    <p:sldId id="269" r:id="rId11"/>
    <p:sldId id="262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el Twyman" initials="NK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57" autoAdjust="0"/>
  </p:normalViewPr>
  <p:slideViewPr>
    <p:cSldViewPr>
      <p:cViewPr varScale="1">
        <p:scale>
          <a:sx n="53" d="100"/>
          <a:sy n="53" d="100"/>
        </p:scale>
        <p:origin x="-139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E43E9-98FE-4115-9D84-5D87683A9FD6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9C8D-51E2-4F2E-8896-08F2F9096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0081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A5E9-D5B7-4FFA-90C7-2776AE0CDF27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ProMinent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51402-B23C-4945-803E-2D4698657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355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4548" y="8684151"/>
            <a:ext cx="2971903" cy="4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9" tIns="46144" rIns="92289" bIns="46144" anchor="b"/>
          <a:lstStyle/>
          <a:p>
            <a:pPr algn="r" defTabSz="921995"/>
            <a:fld id="{928DD719-59CA-4DA6-98D2-F6134A017EEC}" type="slidenum">
              <a:rPr lang="de-DE" sz="1200"/>
              <a:pPr algn="r" defTabSz="921995"/>
              <a:t>8</a:t>
            </a:fld>
            <a:endParaRPr lang="de-DE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>
            <a:spLocks/>
          </p:cNvSpPr>
          <p:nvPr userDrawn="1"/>
        </p:nvSpPr>
        <p:spPr bwMode="auto">
          <a:xfrm>
            <a:off x="0" y="1219200"/>
            <a:ext cx="8686799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09600" y="1337344"/>
            <a:ext cx="304800" cy="1710656"/>
            <a:chOff x="5406" y="79"/>
            <a:chExt cx="129" cy="72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 userDrawn="1"/>
        </p:nvSpPr>
        <p:spPr bwMode="auto">
          <a:xfrm>
            <a:off x="0" y="1219200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0" y="3213100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44888"/>
            <a:ext cx="5486400" cy="1900237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7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19200"/>
            <a:ext cx="6019800" cy="1981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pic>
        <p:nvPicPr>
          <p:cNvPr id="18" name="Picture 17" descr="sideb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5219" y="-76200"/>
            <a:ext cx="1678781" cy="6934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274638"/>
            <a:ext cx="1925638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6261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313"/>
            <a:ext cx="7704138" cy="48974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7308850" cy="48974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7750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484313"/>
            <a:ext cx="377666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lau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74763"/>
            <a:ext cx="73850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0" y="228600"/>
            <a:ext cx="8686799" cy="1046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0" y="1268413"/>
            <a:ext cx="8686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994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Type Header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553200"/>
            <a:ext cx="8839200" cy="0"/>
          </a:xfrm>
          <a:prstGeom prst="line">
            <a:avLst/>
          </a:prstGeom>
          <a:ln w="31750">
            <a:solidFill>
              <a:srgbClr val="FF99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sidebar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77758" y="0"/>
            <a:ext cx="1366242" cy="6858000"/>
          </a:xfrm>
          <a:prstGeom prst="rect">
            <a:avLst/>
          </a:prstGeom>
        </p:spPr>
      </p:pic>
      <p:pic>
        <p:nvPicPr>
          <p:cNvPr id="24" name="Picture 23" descr="sidebar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77758" y="0"/>
            <a:ext cx="1366242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655320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1622F5-5156-4821-87B2-B0D52E9C4D7E}" type="datetime1">
              <a:rPr lang="en-US" sz="900" b="0" smtClean="0"/>
              <a:pPr/>
              <a:t>3/24/2011</a:t>
            </a:fld>
            <a:endParaRPr lang="en-US" sz="9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1463BC7-602D-4671-B9AF-37B8533845C0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  <a:ea typeface="+mn-ea"/>
          <a:cs typeface="+mn-cs"/>
        </a:defRPr>
      </a:lvl1pPr>
      <a:lvl2pPr marL="75088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2pPr>
      <a:lvl3pPr marL="97313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3pPr>
      <a:lvl4pPr marL="1263650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4pPr>
      <a:lvl5pPr marL="1538288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i04bIHlv5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Webinar</a:t>
            </a:r>
          </a:p>
          <a:p>
            <a:pPr eaLnBrk="1" hangingPunct="1"/>
            <a:r>
              <a:rPr lang="en-US" dirty="0" smtClean="0"/>
              <a:t>March 25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Host: Ken Gibson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Sigma Pump Safety Diaphragm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0" y="6657975"/>
            <a:ext cx="1905000" cy="276225"/>
          </a:xfrm>
          <a:prstGeom prst="rect">
            <a:avLst/>
          </a:prstGeom>
          <a:noFill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43747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 Comparison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62000" y="2590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" name="Picture 1" descr="diaphragm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8364" b="92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4368800" cy="3276600"/>
          </a:xfrm>
          <a:prstGeom prst="rect">
            <a:avLst/>
          </a:prstGeom>
        </p:spPr>
      </p:pic>
      <p:pic>
        <p:nvPicPr>
          <p:cNvPr id="3" name="Picture 2" descr="Safety_diaphragm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242" b="9303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2672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3692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Liquid End Cutaway</a:t>
            </a:r>
          </a:p>
        </p:txBody>
      </p:sp>
      <p:sp>
        <p:nvSpPr>
          <p:cNvPr id="67587" name="Legende mit Pfeil nach links 20"/>
          <p:cNvSpPr>
            <a:spLocks noChangeArrowheads="1"/>
          </p:cNvSpPr>
          <p:nvPr/>
        </p:nvSpPr>
        <p:spPr bwMode="auto">
          <a:xfrm>
            <a:off x="3598863" y="1393825"/>
            <a:ext cx="4368800" cy="623888"/>
          </a:xfrm>
          <a:prstGeom prst="leftArrowCallout">
            <a:avLst>
              <a:gd name="adj1" fmla="val 25000"/>
              <a:gd name="adj2" fmla="val 25000"/>
              <a:gd name="adj3" fmla="val 24995"/>
              <a:gd name="adj4" fmla="val 8864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r>
              <a:rPr lang="de-DE" sz="1500" b="1">
                <a:solidFill>
                  <a:srgbClr val="000066"/>
                </a:solidFill>
              </a:rPr>
              <a:t>Operating status, diaphragm is o.k.</a:t>
            </a:r>
          </a:p>
        </p:txBody>
      </p:sp>
      <p:sp>
        <p:nvSpPr>
          <p:cNvPr id="67588" name="Legende mit Pfeil nach oben 21"/>
          <p:cNvSpPr>
            <a:spLocks noChangeArrowheads="1"/>
          </p:cNvSpPr>
          <p:nvPr/>
        </p:nvSpPr>
        <p:spPr bwMode="auto">
          <a:xfrm>
            <a:off x="4222750" y="5516563"/>
            <a:ext cx="4675188" cy="1117600"/>
          </a:xfrm>
          <a:prstGeom prst="upArrowCallout">
            <a:avLst>
              <a:gd name="adj1" fmla="val 39934"/>
              <a:gd name="adj2" fmla="val 25003"/>
              <a:gd name="adj3" fmla="val 23509"/>
              <a:gd name="adj4" fmla="val 6497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chemeClr val="bg2"/>
            </a:prstShdw>
          </a:effectLst>
        </p:spPr>
        <p:txBody>
          <a:bodyPr wrap="none" anchor="ctr"/>
          <a:lstStyle/>
          <a:p>
            <a:r>
              <a:rPr lang="de-DE" sz="1500" b="1">
                <a:solidFill>
                  <a:srgbClr val="000066"/>
                </a:solidFill>
              </a:rPr>
              <a:t>A diaphragm rupture causes a rise of pressure in </a:t>
            </a:r>
            <a:br>
              <a:rPr lang="de-DE" sz="1500" b="1">
                <a:solidFill>
                  <a:srgbClr val="000066"/>
                </a:solidFill>
              </a:rPr>
            </a:br>
            <a:r>
              <a:rPr lang="de-DE" sz="1500" b="1">
                <a:solidFill>
                  <a:srgbClr val="000066"/>
                </a:solidFill>
              </a:rPr>
              <a:t>the sensor area which triggers the diaphragm</a:t>
            </a:r>
            <a:br>
              <a:rPr lang="de-DE" sz="1500" b="1">
                <a:solidFill>
                  <a:srgbClr val="000066"/>
                </a:solidFill>
              </a:rPr>
            </a:br>
            <a:r>
              <a:rPr lang="de-DE" sz="1500" b="1">
                <a:solidFill>
                  <a:srgbClr val="000066"/>
                </a:solidFill>
              </a:rPr>
              <a:t> rupture sensor.       </a:t>
            </a:r>
          </a:p>
        </p:txBody>
      </p:sp>
      <p:pic>
        <p:nvPicPr>
          <p:cNvPr id="67590" name="Picture 7" descr="Slide5PicLef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57313"/>
            <a:ext cx="34290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8" descr="Slide5PicRigh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286000"/>
            <a:ext cx="46434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9762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Sigma Safety Diaphragm Video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Watch the Safety Diaphragm </a:t>
            </a:r>
            <a:r>
              <a:rPr lang="de-DE" dirty="0" smtClean="0">
                <a:hlinkClick r:id="rId2"/>
              </a:rPr>
              <a:t>Video on You Tube!</a:t>
            </a:r>
            <a:endParaRPr lang="de-DE" dirty="0" smtClean="0"/>
          </a:p>
          <a:p>
            <a:r>
              <a:rPr lang="de-DE" dirty="0" smtClean="0"/>
              <a:t>http://www.youtube.com/user/prominentusa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562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Webinar</a:t>
            </a:r>
          </a:p>
          <a:p>
            <a:pPr eaLnBrk="1" hangingPunct="1"/>
            <a:r>
              <a:rPr lang="en-US" dirty="0" smtClean="0"/>
              <a:t>March 25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200" b="1" dirty="0" smtClean="0"/>
              <a:t>Any Questions??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Sigma Pump Safety Diaphragm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0" y="6657975"/>
            <a:ext cx="1905000" cy="276225"/>
          </a:xfrm>
          <a:prstGeom prst="rect">
            <a:avLst/>
          </a:prstGeom>
          <a:noFill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43747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is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Diaphragm rupture monitoring system using a multi-layer diaphragm</a:t>
            </a:r>
          </a:p>
          <a:p>
            <a:r>
              <a:rPr lang="de-DE" dirty="0" smtClean="0"/>
              <a:t>Upon rupture, chemical is contained between layers and channeled to sensor area</a:t>
            </a:r>
          </a:p>
          <a:p>
            <a:r>
              <a:rPr lang="de-DE" dirty="0" smtClean="0"/>
              <a:t>A switch is activated for a visual indication of rupture or it generates an alarm or stop pump condition</a:t>
            </a:r>
          </a:p>
          <a:p>
            <a:r>
              <a:rPr lang="de-DE" dirty="0" smtClean="0"/>
              <a:t>Provides safety factor for operator upon </a:t>
            </a:r>
            <a:r>
              <a:rPr lang="de-DE" dirty="0" smtClean="0"/>
              <a:t>rupture - No </a:t>
            </a:r>
            <a:r>
              <a:rPr lang="de-DE" dirty="0" smtClean="0"/>
              <a:t>chemical leakage upon </a:t>
            </a:r>
            <a:r>
              <a:rPr lang="de-DE" dirty="0" smtClean="0"/>
              <a:t>failure</a:t>
            </a:r>
          </a:p>
          <a:p>
            <a:r>
              <a:rPr lang="en-US" dirty="0" smtClean="0"/>
              <a:t>Liquid is prevented from leaking – contained in diaphragm cavity </a:t>
            </a:r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64515" name="Foliennummernplatzhalter 3"/>
          <p:cNvSpPr txBox="1">
            <a:spLocks noGrp="1"/>
          </p:cNvSpPr>
          <p:nvPr/>
        </p:nvSpPr>
        <p:spPr bwMode="auto">
          <a:xfrm>
            <a:off x="6553200" y="6650038"/>
            <a:ext cx="16906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DE" sz="90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632212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on Sigma 2 and Sigma 3 models</a:t>
            </a:r>
          </a:p>
          <a:p>
            <a:r>
              <a:rPr lang="en-US" dirty="0" smtClean="0"/>
              <a:t>Sigma 1 will come later in 2011</a:t>
            </a:r>
          </a:p>
          <a:p>
            <a:r>
              <a:rPr lang="en-US" dirty="0" smtClean="0"/>
              <a:t>Safety diaphragms </a:t>
            </a:r>
            <a:r>
              <a:rPr lang="en-US" dirty="0" smtClean="0"/>
              <a:t>now standard </a:t>
            </a:r>
            <a:r>
              <a:rPr lang="en-US" dirty="0" smtClean="0"/>
              <a:t>on all PVDF and SS liquid ends</a:t>
            </a:r>
          </a:p>
          <a:p>
            <a:r>
              <a:rPr lang="en-US" dirty="0" smtClean="0"/>
              <a:t>Old-style </a:t>
            </a:r>
            <a:r>
              <a:rPr lang="en-US" dirty="0" smtClean="0"/>
              <a:t>diaphragms are still available as spare parts </a:t>
            </a:r>
          </a:p>
          <a:p>
            <a:r>
              <a:rPr lang="en-US" dirty="0" smtClean="0"/>
              <a:t>Specifiable </a:t>
            </a:r>
            <a:r>
              <a:rPr lang="en-US" dirty="0" smtClean="0"/>
              <a:t>option</a:t>
            </a:r>
          </a:p>
          <a:p>
            <a:endParaRPr lang="en-US" dirty="0" smtClean="0"/>
          </a:p>
          <a:p>
            <a:pPr algn="ctr"/>
            <a:r>
              <a:rPr lang="en-US" sz="3600" b="1" dirty="0" smtClean="0"/>
              <a:t>Concept is safety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62000" y="2590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69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Old-style </a:t>
            </a:r>
            <a:r>
              <a:rPr lang="en-US" dirty="0" smtClean="0"/>
              <a:t>liquid ends WILL fit on new drive </a:t>
            </a:r>
            <a:r>
              <a:rPr lang="en-US" dirty="0" smtClean="0"/>
              <a:t>units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BUT…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liquid ends will NOT fit on old-style drive units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62000" y="2590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692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Pump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Visual indication on both Basic and Control versions</a:t>
            </a:r>
          </a:p>
          <a:p>
            <a:r>
              <a:rPr lang="de-DE" dirty="0" smtClean="0"/>
              <a:t>Basic version can have dry contact option</a:t>
            </a:r>
          </a:p>
          <a:p>
            <a:r>
              <a:rPr lang="de-DE" dirty="0" smtClean="0"/>
              <a:t>Control version has pump stop </a:t>
            </a:r>
            <a:r>
              <a:rPr lang="de-DE" dirty="0" smtClean="0"/>
              <a:t>or </a:t>
            </a:r>
            <a:r>
              <a:rPr lang="de-DE" dirty="0" smtClean="0"/>
              <a:t>alarm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Sigma2_201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45" b="82182" l="2091" r="9936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52800"/>
            <a:ext cx="2743200" cy="4114800"/>
          </a:xfrm>
          <a:prstGeom prst="rect">
            <a:avLst/>
          </a:prstGeom>
        </p:spPr>
      </p:pic>
      <p:pic>
        <p:nvPicPr>
          <p:cNvPr id="7" name="Picture 4" descr="M:\WWWStuff\sigma basic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231" b="91202" l="10000" r="924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2819400" cy="382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32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Sigma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Diaphragm rupture sensor connects to front of pump</a:t>
            </a:r>
          </a:p>
          <a:p>
            <a:r>
              <a:rPr lang="en-US" dirty="0" smtClean="0"/>
              <a:t>If fault occurs, red LED on front of pump is activated</a:t>
            </a:r>
          </a:p>
          <a:p>
            <a:r>
              <a:rPr lang="en-US" dirty="0" smtClean="0"/>
              <a:t>“Fault” shows up on LED screen and “error” and “DIAPH” flashes </a:t>
            </a:r>
            <a:endParaRPr lang="en-US" dirty="0" smtClean="0"/>
          </a:p>
          <a:p>
            <a:r>
              <a:rPr lang="en-US" dirty="0" smtClean="0"/>
              <a:t>Pump can be ordered for “Stop” or “Alarm”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62000" y="2590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904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S (basic &amp; control) = visual indicator upon rupture ($343)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Option A (basic models) = dry contact signal upon rupture ($430)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Option A (control models) = pump stops upon rupture ($430)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Option B (control models) = alarm signal upon rupture ($430) </a:t>
            </a:r>
          </a:p>
          <a:p>
            <a:endParaRPr lang="en-US" dirty="0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762000" y="2590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904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Selecting Diaphragm Type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09600" y="144780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09600" y="200025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endParaRPr lang="de-DE" sz="2000"/>
          </a:p>
          <a:p>
            <a:pPr marL="538163" lvl="1" indent="-269875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endParaRPr lang="de-DE" sz="2000"/>
          </a:p>
          <a:p>
            <a:pPr marL="538163" lvl="1" indent="-269875">
              <a:spcBef>
                <a:spcPct val="20000"/>
              </a:spcBef>
              <a:buClr>
                <a:srgbClr val="EC7C16"/>
              </a:buClr>
              <a:buFont typeface="Wingdings" pitchFamily="2" charset="2"/>
              <a:buChar char="§"/>
            </a:pPr>
            <a:endParaRPr lang="de-DE" sz="20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09600" y="556260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r>
              <a:rPr lang="de-DE" sz="2000"/>
              <a:t>	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71500" y="60007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2" name="Picture 11" descr="Screen shot 2011-03-24 at 11.26.25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48246"/>
            <a:ext cx="9144000" cy="57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508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7" descr="Slide4P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428875"/>
            <a:ext cx="71437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Multilayer Safety Diaphragm</a:t>
            </a:r>
            <a:endParaRPr lang="en-GB" smtClean="0"/>
          </a:p>
        </p:txBody>
      </p:sp>
      <p:sp>
        <p:nvSpPr>
          <p:cNvPr id="66564" name="Oval 5"/>
          <p:cNvSpPr>
            <a:spLocks noChangeArrowheads="1"/>
          </p:cNvSpPr>
          <p:nvPr/>
        </p:nvSpPr>
        <p:spPr bwMode="auto">
          <a:xfrm>
            <a:off x="3278188" y="4262438"/>
            <a:ext cx="277812" cy="23495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 flipH="1">
            <a:off x="3425825" y="2032000"/>
            <a:ext cx="1016000" cy="2220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1631950" y="5859463"/>
            <a:ext cx="1222375" cy="4810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r>
              <a:rPr lang="en-GB" sz="1500" b="1">
                <a:solidFill>
                  <a:srgbClr val="000066"/>
                </a:solidFill>
              </a:rPr>
              <a:t>Gap</a:t>
            </a:r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 flipH="1">
            <a:off x="2466975" y="4586288"/>
            <a:ext cx="1030288" cy="127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Rectangle 10"/>
          <p:cNvSpPr>
            <a:spLocks noChangeArrowheads="1"/>
          </p:cNvSpPr>
          <p:nvPr/>
        </p:nvSpPr>
        <p:spPr bwMode="auto">
          <a:xfrm>
            <a:off x="4010025" y="5876925"/>
            <a:ext cx="1457325" cy="4968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EC7C16"/>
              </a:buClr>
            </a:pPr>
            <a:r>
              <a:rPr lang="en-GB" sz="1500" b="1">
                <a:solidFill>
                  <a:srgbClr val="000066"/>
                </a:solidFill>
              </a:rPr>
              <a:t>Metallic core</a:t>
            </a:r>
          </a:p>
        </p:txBody>
      </p:sp>
      <p:sp>
        <p:nvSpPr>
          <p:cNvPr id="66569" name="Line 11"/>
          <p:cNvSpPr>
            <a:spLocks noChangeShapeType="1"/>
          </p:cNvSpPr>
          <p:nvPr/>
        </p:nvSpPr>
        <p:spPr bwMode="auto">
          <a:xfrm flipH="1">
            <a:off x="4529138" y="4687888"/>
            <a:ext cx="406400" cy="1247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Rectangle 12"/>
          <p:cNvSpPr>
            <a:spLocks noChangeArrowheads="1"/>
          </p:cNvSpPr>
          <p:nvPr/>
        </p:nvSpPr>
        <p:spPr bwMode="auto">
          <a:xfrm>
            <a:off x="6308725" y="5838825"/>
            <a:ext cx="1720850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endParaRPr lang="en-GB" sz="1500" b="1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r>
              <a:rPr lang="en-GB" sz="1500" b="1">
                <a:solidFill>
                  <a:srgbClr val="000066"/>
                </a:solidFill>
              </a:rPr>
              <a:t>PTFE</a:t>
            </a:r>
          </a:p>
          <a:p>
            <a:pPr marL="342900" indent="-3429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r>
              <a:rPr lang="en-GB" sz="1500" b="1">
                <a:solidFill>
                  <a:srgbClr val="000066"/>
                </a:solidFill>
              </a:rPr>
              <a:t>Safety layer</a:t>
            </a:r>
          </a:p>
          <a:p>
            <a:pPr marL="342900" indent="-342900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endParaRPr lang="de-DE" sz="1500" b="1">
              <a:solidFill>
                <a:srgbClr val="000066"/>
              </a:solidFill>
            </a:endParaRPr>
          </a:p>
        </p:txBody>
      </p:sp>
      <p:sp>
        <p:nvSpPr>
          <p:cNvPr id="66571" name="Line 13"/>
          <p:cNvSpPr>
            <a:spLocks noChangeShapeType="1"/>
          </p:cNvSpPr>
          <p:nvPr/>
        </p:nvSpPr>
        <p:spPr bwMode="auto">
          <a:xfrm>
            <a:off x="6821488" y="4529138"/>
            <a:ext cx="623887" cy="127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Line 15"/>
          <p:cNvSpPr>
            <a:spLocks noChangeShapeType="1"/>
          </p:cNvSpPr>
          <p:nvPr/>
        </p:nvSpPr>
        <p:spPr bwMode="auto">
          <a:xfrm flipH="1" flipV="1">
            <a:off x="2008188" y="2022475"/>
            <a:ext cx="0" cy="185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Rectangle 16"/>
          <p:cNvSpPr>
            <a:spLocks noChangeArrowheads="1"/>
          </p:cNvSpPr>
          <p:nvPr/>
        </p:nvSpPr>
        <p:spPr bwMode="auto">
          <a:xfrm>
            <a:off x="6562725" y="1381125"/>
            <a:ext cx="1655763" cy="692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rgbClr val="EC7C16"/>
              </a:buClr>
            </a:pPr>
            <a:r>
              <a:rPr lang="en-GB" sz="1500" b="1">
                <a:solidFill>
                  <a:srgbClr val="000066"/>
                </a:solidFill>
              </a:rPr>
              <a:t>PTFE</a:t>
            </a:r>
          </a:p>
          <a:p>
            <a:pPr marL="342900" indent="-342900" algn="ctr">
              <a:spcBef>
                <a:spcPct val="20000"/>
              </a:spcBef>
              <a:buClr>
                <a:srgbClr val="EC7C16"/>
              </a:buClr>
            </a:pPr>
            <a:r>
              <a:rPr lang="en-GB" sz="1500" b="1">
                <a:solidFill>
                  <a:srgbClr val="000066"/>
                </a:solidFill>
              </a:rPr>
              <a:t>Operation layer</a:t>
            </a:r>
          </a:p>
        </p:txBody>
      </p:sp>
      <p:sp>
        <p:nvSpPr>
          <p:cNvPr id="66574" name="Line 17"/>
          <p:cNvSpPr>
            <a:spLocks noChangeShapeType="1"/>
          </p:cNvSpPr>
          <p:nvPr/>
        </p:nvSpPr>
        <p:spPr bwMode="auto">
          <a:xfrm flipV="1">
            <a:off x="6632575" y="2111375"/>
            <a:ext cx="901700" cy="163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Rectangle 14"/>
          <p:cNvSpPr>
            <a:spLocks noChangeArrowheads="1"/>
          </p:cNvSpPr>
          <p:nvPr/>
        </p:nvSpPr>
        <p:spPr bwMode="auto">
          <a:xfrm>
            <a:off x="639763" y="1379538"/>
            <a:ext cx="2165350" cy="6810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r>
              <a:rPr lang="en-GB" sz="1500" b="1">
                <a:solidFill>
                  <a:srgbClr val="000066"/>
                </a:solidFill>
              </a:rPr>
              <a:t>Sensor area</a:t>
            </a:r>
          </a:p>
          <a:p>
            <a:pPr algn="ctr">
              <a:spcBef>
                <a:spcPct val="20000"/>
              </a:spcBef>
              <a:buClr>
                <a:srgbClr val="EC7C16"/>
              </a:buClr>
              <a:buFont typeface="Wingdings" pitchFamily="2" charset="2"/>
              <a:buNone/>
            </a:pPr>
            <a:r>
              <a:rPr lang="en-GB" sz="1500" b="1">
                <a:solidFill>
                  <a:srgbClr val="000066"/>
                </a:solidFill>
              </a:rPr>
              <a:t>Diaphragm rupture</a:t>
            </a:r>
          </a:p>
        </p:txBody>
      </p:sp>
      <p:sp>
        <p:nvSpPr>
          <p:cNvPr id="66576" name="Rectangle 4"/>
          <p:cNvSpPr>
            <a:spLocks noChangeArrowheads="1"/>
          </p:cNvSpPr>
          <p:nvPr/>
        </p:nvSpPr>
        <p:spPr bwMode="auto">
          <a:xfrm>
            <a:off x="3513138" y="1379538"/>
            <a:ext cx="2373312" cy="71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EC7C16"/>
              </a:buClr>
            </a:pPr>
            <a:r>
              <a:rPr lang="en-GB" sz="1500" b="1">
                <a:solidFill>
                  <a:srgbClr val="000066"/>
                </a:solidFill>
              </a:rPr>
              <a:t>EPDM  + Polyester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2788955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corporate_b">
  <a:themeElements>
    <a:clrScheme name="2005Corp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Corp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5Corp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2011_corporate_b</Template>
  <TotalTime>776</TotalTime>
  <Words>358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2011_corporate_b</vt:lpstr>
      <vt:lpstr>Sigma Pump Safety Diaphragm</vt:lpstr>
      <vt:lpstr>What is it?</vt:lpstr>
      <vt:lpstr>Important Facts</vt:lpstr>
      <vt:lpstr>Important Facts</vt:lpstr>
      <vt:lpstr>Sigma Pump Styles</vt:lpstr>
      <vt:lpstr>Sigma Control</vt:lpstr>
      <vt:lpstr>Ordering Information</vt:lpstr>
      <vt:lpstr>Selecting Diaphragm Type</vt:lpstr>
      <vt:lpstr>Multilayer Safety Diaphragm</vt:lpstr>
      <vt:lpstr>Diaphragm Comparison</vt:lpstr>
      <vt:lpstr>Liquid End Cutaway</vt:lpstr>
      <vt:lpstr>Sigma Safety Diaphragm Video</vt:lpstr>
      <vt:lpstr>Sigma Pump Safety Diaphragm</vt:lpstr>
    </vt:vector>
  </TitlesOfParts>
  <Company>ProMinent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Distributor Owner’s Meeting</dc:title>
  <dc:creator>Noel Twyman</dc:creator>
  <cp:lastModifiedBy> </cp:lastModifiedBy>
  <cp:revision>82</cp:revision>
  <dcterms:created xsi:type="dcterms:W3CDTF">2011-02-15T14:19:57Z</dcterms:created>
  <dcterms:modified xsi:type="dcterms:W3CDTF">2011-03-24T19:38:41Z</dcterms:modified>
</cp:coreProperties>
</file>